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notesMasterIdLst>
    <p:notesMasterId r:id="rId4"/>
  </p:notesMasterIdLst>
  <p:handoutMasterIdLst>
    <p:handoutMasterId r:id="rId5"/>
  </p:handoutMasterIdLst>
  <p:sldIdLst>
    <p:sldId id="1967" r:id="rId2"/>
    <p:sldId id="1968" r:id="rId3"/>
  </p:sldIdLst>
  <p:sldSz cx="9144000" cy="6858000" type="screen4x3"/>
  <p:notesSz cx="6858000" cy="9144000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sz="27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7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7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7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7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7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7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7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7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ominik Slezak" initials="DS" lastIdx="7" clrIdx="0">
    <p:extLst>
      <p:ext uri="{19B8F6BF-5375-455C-9EA6-DF929625EA0E}">
        <p15:presenceInfo xmlns:p15="http://schemas.microsoft.com/office/powerpoint/2012/main" userId="2a8b960b8ddfe464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FF00"/>
    <a:srgbClr val="DEC97C"/>
    <a:srgbClr val="000000"/>
    <a:srgbClr val="0066FF"/>
    <a:srgbClr val="00FFFF"/>
    <a:srgbClr val="66FF66"/>
    <a:srgbClr val="EAEA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yl pośredni 2 — Ak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Styl pośredni 2 — Ak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Styl pośredni 2 — Ak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531" autoAdjust="0"/>
    <p:restoredTop sz="90768" autoAdjust="0"/>
  </p:normalViewPr>
  <p:slideViewPr>
    <p:cSldViewPr>
      <p:cViewPr>
        <p:scale>
          <a:sx n="54" d="100"/>
          <a:sy n="54" d="100"/>
        </p:scale>
        <p:origin x="1228" y="6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1956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97EBB598-4A39-4E7D-98A7-4BF79612E3BF}" type="datetimeFigureOut">
              <a:rPr lang="pl-PL"/>
              <a:pPr>
                <a:defRPr/>
              </a:pPr>
              <a:t>04.10.2024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600C367E-A944-45F7-A06D-4D2A462FBC82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842241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A629F290-A1D0-4416-9914-F089155C110B}" type="datetimeFigureOut">
              <a:rPr lang="pl-PL"/>
              <a:pPr>
                <a:defRPr/>
              </a:pPr>
              <a:t>04.10.2024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l-PL" noProof="0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pl-PL" noProof="0"/>
              <a:t>Kliknij, aby edytować style wzorca tekstu</a:t>
            </a:r>
          </a:p>
          <a:p>
            <a:pPr lvl="0"/>
            <a:r>
              <a:rPr lang="pl-PL" noProof="0"/>
              <a:t>Drugi poziom</a:t>
            </a:r>
          </a:p>
          <a:p>
            <a:pPr lvl="0"/>
            <a:r>
              <a:rPr lang="pl-PL" noProof="0"/>
              <a:t>Trzeci poziom</a:t>
            </a:r>
          </a:p>
          <a:p>
            <a:pPr lvl="0"/>
            <a:r>
              <a:rPr lang="pl-PL" noProof="0"/>
              <a:t>Czwarty poziom</a:t>
            </a:r>
          </a:p>
          <a:p>
            <a:pPr lvl="0"/>
            <a:r>
              <a:rPr lang="pl-PL" noProof="0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B87BEB61-2A3F-47E8-93FE-0739F784E89F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648351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dirty="0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dirty="0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3D7069-BBE3-472A-858D-3F14086F6894}" type="datetime1">
              <a:rPr lang="pl-PL" smtClean="0"/>
              <a:t>04.10.2024</a:t>
            </a:fld>
            <a:endParaRPr lang="pl-PL"/>
          </a:p>
        </p:txBody>
      </p:sp>
      <p:sp>
        <p:nvSpPr>
          <p:cNvPr id="5" name="Symbol zastępczy numeru slajd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F29A21-E08B-4C77-89EA-C302EEA73CFE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Łącznik prosty 3"/>
          <p:cNvCxnSpPr/>
          <p:nvPr userDrawn="1"/>
        </p:nvCxnSpPr>
        <p:spPr>
          <a:xfrm>
            <a:off x="357188" y="785813"/>
            <a:ext cx="8572500" cy="0"/>
          </a:xfrm>
          <a:prstGeom prst="line">
            <a:avLst/>
          </a:prstGeom>
          <a:ln w="158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Łącznik prosty 4"/>
          <p:cNvCxnSpPr/>
          <p:nvPr userDrawn="1"/>
        </p:nvCxnSpPr>
        <p:spPr>
          <a:xfrm>
            <a:off x="357188" y="6286500"/>
            <a:ext cx="8572500" cy="0"/>
          </a:xfrm>
          <a:prstGeom prst="line">
            <a:avLst/>
          </a:prstGeom>
          <a:ln w="158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ymbol zastępczy stopki 4"/>
          <p:cNvSpPr txBox="1">
            <a:spLocks/>
          </p:cNvSpPr>
          <p:nvPr userDrawn="1"/>
        </p:nvSpPr>
        <p:spPr>
          <a:xfrm>
            <a:off x="1643063" y="6357938"/>
            <a:ext cx="5572125" cy="365125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pl-PL" sz="1200">
                <a:solidFill>
                  <a:srgbClr val="0000FF"/>
                </a:solidFill>
                <a:latin typeface="Calibri" pitchFamily="34" charset="0"/>
              </a:rPr>
              <a:t>Metody wykrywania procesów z danych</a:t>
            </a:r>
          </a:p>
        </p:txBody>
      </p:sp>
      <p:graphicFrame>
        <p:nvGraphicFramePr>
          <p:cNvPr id="7" name="Object 13"/>
          <p:cNvGraphicFramePr>
            <a:graphicFrameLocks noChangeAspect="1"/>
          </p:cNvGraphicFramePr>
          <p:nvPr/>
        </p:nvGraphicFramePr>
        <p:xfrm>
          <a:off x="366713" y="87313"/>
          <a:ext cx="838200" cy="665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1" name="Obraz - mapa bitowa" r:id="rId3" imgW="5504762" imgH="4371429" progId="PBrush">
                  <p:embed/>
                </p:oleObj>
              </mc:Choice>
              <mc:Fallback>
                <p:oleObj name="Obraz - mapa bitowa" r:id="rId3" imgW="5504762" imgH="4371429" progId="PBrush">
                  <p:embed/>
                  <p:pic>
                    <p:nvPicPr>
                      <p:cNvPr id="0" name="Picture 59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6713" y="87313"/>
                        <a:ext cx="838200" cy="665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71538" y="0"/>
            <a:ext cx="7615262" cy="785794"/>
          </a:xfrm>
        </p:spPr>
        <p:txBody>
          <a:bodyPr>
            <a:normAutofit/>
          </a:bodyPr>
          <a:lstStyle>
            <a:lvl1pPr>
              <a:defRPr sz="3200">
                <a:solidFill>
                  <a:srgbClr val="0070C0"/>
                </a:solidFill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0000FF"/>
                </a:solidFill>
              </a:defRPr>
            </a:lvl1pPr>
            <a:lvl2pPr>
              <a:defRPr>
                <a:solidFill>
                  <a:srgbClr val="0000FF"/>
                </a:solidFill>
              </a:defRPr>
            </a:lvl2pPr>
            <a:lvl3pPr>
              <a:defRPr>
                <a:solidFill>
                  <a:srgbClr val="0000FF"/>
                </a:solidFill>
              </a:defRPr>
            </a:lvl3pPr>
            <a:lvl4pPr>
              <a:defRPr>
                <a:solidFill>
                  <a:srgbClr val="0000FF"/>
                </a:solidFill>
              </a:defRPr>
            </a:lvl4pPr>
            <a:lvl5pPr>
              <a:defRPr>
                <a:solidFill>
                  <a:srgbClr val="0000FF"/>
                </a:solidFill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8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CC2E61-FF64-45A8-AAC2-661803A863A4}" type="datetime1">
              <a:rPr lang="pl-PL" smtClean="0"/>
              <a:t>04.10.2024</a:t>
            </a:fld>
            <a:endParaRPr lang="pl-PL"/>
          </a:p>
        </p:txBody>
      </p:sp>
      <p:sp>
        <p:nvSpPr>
          <p:cNvPr id="9" name="Symbol zastępczy numeru slajd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AF2F5C-82AB-4307-9003-77CA5B44FEBC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Rectangle 1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067581-309A-4643-99E4-4EAE91C3B18C}" type="datetime1">
              <a:rPr lang="pl-PL" smtClean="0"/>
              <a:t>04.10.2024</a:t>
            </a:fld>
            <a:endParaRPr lang="pl-PL"/>
          </a:p>
        </p:txBody>
      </p:sp>
      <p:sp>
        <p:nvSpPr>
          <p:cNvPr id="4" name="Rectangle 20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245225"/>
            <a:ext cx="2133600" cy="476250"/>
          </a:xfrm>
          <a:ln>
            <a:miter lim="800000"/>
            <a:headEnd/>
            <a:tailEnd/>
          </a:ln>
        </p:spPr>
        <p:txBody>
          <a:bodyPr anchor="t"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D02E777F-298D-4C96-825C-3DC57E52C55E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ytuł, zawartość i 2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9163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3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Rectangle 1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D5B251-F06B-4706-B296-DC89BB1FA057}" type="datetime1">
              <a:rPr lang="pl-PL" smtClean="0"/>
              <a:t>04.10.2024</a:t>
            </a:fld>
            <a:endParaRPr lang="pl-PL"/>
          </a:p>
        </p:txBody>
      </p:sp>
      <p:sp>
        <p:nvSpPr>
          <p:cNvPr id="7" name="Rectangle 20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ytuł i 4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9163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9163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3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Rectangle 1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B46DEE-ACA3-4E2F-B40A-447263FDAE5D}" type="datetime1">
              <a:rPr lang="pl-PL" smtClean="0"/>
              <a:t>04.10.2024</a:t>
            </a:fld>
            <a:endParaRPr lang="pl-PL"/>
          </a:p>
        </p:txBody>
      </p:sp>
      <p:sp>
        <p:nvSpPr>
          <p:cNvPr id="8" name="Rectangle 20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ytuł, tekst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9D88A2-D485-4CD1-B5EB-64127B67B6D4}" type="datetime1">
              <a:rPr lang="pl-PL" smtClean="0"/>
              <a:t>04.10.2024</a:t>
            </a:fld>
            <a:endParaRPr lang="pl-PL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ymbol zastępczy tytułu 1"/>
          <p:cNvSpPr>
            <a:spLocks noGrp="1"/>
          </p:cNvSpPr>
          <p:nvPr>
            <p:ph type="title"/>
          </p:nvPr>
        </p:nvSpPr>
        <p:spPr bwMode="auto">
          <a:xfrm>
            <a:off x="457200" y="0"/>
            <a:ext cx="8229600" cy="78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/>
              <a:t>Kliknij, aby edytować styl</a:t>
            </a:r>
          </a:p>
        </p:txBody>
      </p:sp>
      <p:sp>
        <p:nvSpPr>
          <p:cNvPr id="15363" name="Symbol zastępczy tekstu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11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260DC95D-D0EA-4A7E-8768-0214FE993355}" type="datetime1">
              <a:rPr lang="pl-PL" smtClean="0"/>
              <a:t>04.10.2024</a:t>
            </a:fld>
            <a:endParaRPr lang="pl-PL"/>
          </a:p>
        </p:txBody>
      </p:sp>
      <p:sp>
        <p:nvSpPr>
          <p:cNvPr id="12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08187C47-3096-4DF0-8489-F5DCB4C02631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870" r:id="rId1"/>
    <p:sldLayoutId id="2147484871" r:id="rId2"/>
    <p:sldLayoutId id="2147484873" r:id="rId3"/>
    <p:sldLayoutId id="2147484875" r:id="rId4"/>
    <p:sldLayoutId id="2147484876" r:id="rId5"/>
    <p:sldLayoutId id="2147484878" r:id="rId6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0070C0"/>
          </a:solidFill>
          <a:latin typeface="Arial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70C0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70C0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70C0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70C0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0070C0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0070C0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0070C0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0070C0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rgbClr val="0000FF"/>
          </a:solidFill>
          <a:latin typeface="Arial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rgbClr val="0000FF"/>
          </a:solidFill>
          <a:latin typeface="Arial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rgbClr val="0000FF"/>
          </a:solidFill>
          <a:latin typeface="Arial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rgbClr val="0000FF"/>
          </a:solidFill>
          <a:latin typeface="Arial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rgbClr val="0000FF"/>
          </a:solidFill>
          <a:latin typeface="Arial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13" Type="http://schemas.openxmlformats.org/officeDocument/2006/relationships/image" Target="../media/image24.png"/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12" Type="http://schemas.openxmlformats.org/officeDocument/2006/relationships/image" Target="../media/image23.png"/><Relationship Id="rId2" Type="http://schemas.openxmlformats.org/officeDocument/2006/relationships/image" Target="../media/image13.png"/><Relationship Id="rId16" Type="http://schemas.openxmlformats.org/officeDocument/2006/relationships/image" Target="../media/image27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7.png"/><Relationship Id="rId11" Type="http://schemas.openxmlformats.org/officeDocument/2006/relationships/image" Target="../media/image22.png"/><Relationship Id="rId5" Type="http://schemas.openxmlformats.org/officeDocument/2006/relationships/image" Target="../media/image16.png"/><Relationship Id="rId15" Type="http://schemas.openxmlformats.org/officeDocument/2006/relationships/image" Target="../media/image26.png"/><Relationship Id="rId10" Type="http://schemas.openxmlformats.org/officeDocument/2006/relationships/image" Target="../media/image21.png"/><Relationship Id="rId4" Type="http://schemas.openxmlformats.org/officeDocument/2006/relationships/image" Target="../media/image15.png"/><Relationship Id="rId9" Type="http://schemas.openxmlformats.org/officeDocument/2006/relationships/image" Target="../media/image20.png"/><Relationship Id="rId14" Type="http://schemas.openxmlformats.org/officeDocument/2006/relationships/image" Target="../media/image2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" name="Grupa 34"/>
          <p:cNvGrpSpPr/>
          <p:nvPr/>
        </p:nvGrpSpPr>
        <p:grpSpPr>
          <a:xfrm>
            <a:off x="251520" y="3048896"/>
            <a:ext cx="8640960" cy="3624217"/>
            <a:chOff x="755576" y="1548150"/>
            <a:chExt cx="7632848" cy="2820707"/>
          </a:xfrm>
        </p:grpSpPr>
        <p:sp>
          <p:nvSpPr>
            <p:cNvPr id="3" name="Prostokąt zaokrąglony 2"/>
            <p:cNvSpPr/>
            <p:nvPr/>
          </p:nvSpPr>
          <p:spPr>
            <a:xfrm>
              <a:off x="755576" y="2280625"/>
              <a:ext cx="2232248" cy="1656184"/>
            </a:xfrm>
            <a:prstGeom prst="round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" name="pole tekstowe 6"/>
                <p:cNvSpPr txBox="1"/>
                <p:nvPr/>
              </p:nvSpPr>
              <p:spPr>
                <a:xfrm>
                  <a:off x="755576" y="1641145"/>
                  <a:ext cx="570418" cy="415498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GB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pl-PL" b="0" i="1" smtClean="0">
                                <a:latin typeface="Cambria Math" panose="02040503050406030204" pitchFamily="18" charset="0"/>
                              </a:rPr>
                              <m:t>𝐺</m:t>
                            </m:r>
                          </m:e>
                          <m:sub>
                            <m:r>
                              <a:rPr lang="pl-PL" b="0" i="1" smtClean="0">
                                <a:latin typeface="Cambria Math" panose="02040503050406030204" pitchFamily="18" charset="0"/>
                              </a:rPr>
                              <m:t>𝑅</m:t>
                            </m:r>
                          </m:sub>
                        </m:sSub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7" name="pole tekstowe 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55576" y="1641145"/>
                  <a:ext cx="570418" cy="415498"/>
                </a:xfrm>
                <a:prstGeom prst="rect">
                  <a:avLst/>
                </a:prstGeom>
                <a:blipFill rotWithShape="0"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pl-PL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0" name="Prostokąt 9"/>
            <p:cNvSpPr/>
            <p:nvPr/>
          </p:nvSpPr>
          <p:spPr>
            <a:xfrm>
              <a:off x="2244492" y="2568652"/>
              <a:ext cx="216024" cy="25202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" name="pole tekstowe 10"/>
                <p:cNvSpPr txBox="1"/>
                <p:nvPr/>
              </p:nvSpPr>
              <p:spPr>
                <a:xfrm>
                  <a:off x="1521161" y="2438072"/>
                  <a:ext cx="570418" cy="415498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GB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pl-PL" b="0" i="1" smtClean="0">
                                <a:latin typeface="Cambria Math" panose="02040503050406030204" pitchFamily="18" charset="0"/>
                              </a:rPr>
                              <m:t>[</m:t>
                            </m:r>
                            <m:r>
                              <a:rPr lang="pl-PL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pl-PL" b="0" i="1" smtClean="0">
                                <a:latin typeface="Cambria Math" panose="02040503050406030204" pitchFamily="18" charset="0"/>
                              </a:rPr>
                              <m:t>]</m:t>
                            </m:r>
                          </m:e>
                          <m:sub>
                            <m:r>
                              <a:rPr lang="pl-PL" b="0" i="1" smtClean="0">
                                <a:latin typeface="Cambria Math" panose="02040503050406030204" pitchFamily="18" charset="0"/>
                              </a:rPr>
                              <m:t>𝑅</m:t>
                            </m:r>
                          </m:sub>
                        </m:sSub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11" name="pole tekstowe 1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521161" y="2438072"/>
                  <a:ext cx="570418" cy="415498"/>
                </a:xfrm>
                <a:prstGeom prst="rect">
                  <a:avLst/>
                </a:prstGeom>
                <a:blipFill rotWithShape="0">
                  <a:blip r:embed="rId3"/>
                  <a:stretch>
                    <a:fillRect r="-3226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3" name="pole tekstowe 22"/>
                <p:cNvSpPr txBox="1"/>
                <p:nvPr/>
              </p:nvSpPr>
              <p:spPr>
                <a:xfrm>
                  <a:off x="1265278" y="3301534"/>
                  <a:ext cx="570418" cy="415498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GB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pl-PL" b="0" i="1" smtClean="0">
                                <a:latin typeface="Cambria Math" panose="02040503050406030204" pitchFamily="18" charset="0"/>
                              </a:rPr>
                              <m:t>[</m:t>
                            </m:r>
                            <m:r>
                              <a:rPr lang="pl-PL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pl-PL" b="0" i="1" smtClean="0">
                                <a:latin typeface="Cambria Math" panose="02040503050406030204" pitchFamily="18" charset="0"/>
                              </a:rPr>
                              <m:t>′]</m:t>
                            </m:r>
                          </m:e>
                          <m:sub>
                            <m:r>
                              <a:rPr lang="pl-PL" b="0" i="1" smtClean="0">
                                <a:latin typeface="Cambria Math" panose="02040503050406030204" pitchFamily="18" charset="0"/>
                              </a:rPr>
                              <m:t>𝑅</m:t>
                            </m:r>
                          </m:sub>
                        </m:sSub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23" name="pole tekstowe 2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265278" y="3301534"/>
                  <a:ext cx="570418" cy="415498"/>
                </a:xfrm>
                <a:prstGeom prst="rect">
                  <a:avLst/>
                </a:prstGeom>
                <a:blipFill rotWithShape="0">
                  <a:blip r:embed="rId4"/>
                  <a:stretch>
                    <a:fillRect r="-17204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4" name="Prostokąt 23"/>
            <p:cNvSpPr/>
            <p:nvPr/>
          </p:nvSpPr>
          <p:spPr>
            <a:xfrm>
              <a:off x="1979711" y="3301534"/>
              <a:ext cx="264781" cy="343490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" name="pole tekstowe 7"/>
                <p:cNvSpPr txBox="1"/>
                <p:nvPr/>
              </p:nvSpPr>
              <p:spPr>
                <a:xfrm>
                  <a:off x="5220072" y="1548150"/>
                  <a:ext cx="1005289" cy="467500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GB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pl-PL" b="0" i="1" smtClean="0">
                                <a:latin typeface="Cambria Math" panose="02040503050406030204" pitchFamily="18" charset="0"/>
                              </a:rPr>
                              <m:t>𝐺</m:t>
                            </m:r>
                          </m:e>
                          <m:sub>
                            <m:sSub>
                              <m:sSubPr>
                                <m:ctrlPr>
                                  <a:rPr lang="en-GB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pl-PL" b="0" i="1" smtClean="0">
                                    <a:latin typeface="Cambria Math" panose="02040503050406030204" pitchFamily="18" charset="0"/>
                                  </a:rPr>
                                  <m:t>𝑅</m:t>
                                </m:r>
                              </m:e>
                              <m:sub>
                                <m:r>
                                  <a:rPr lang="pl-PL" b="0" i="1" smtClean="0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sub>
                            </m:sSub>
                          </m:sub>
                        </m:sSub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8" name="pole tekstowe 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220072" y="1548150"/>
                  <a:ext cx="1005289" cy="467500"/>
                </a:xfrm>
                <a:prstGeom prst="rect">
                  <a:avLst/>
                </a:prstGeom>
                <a:blipFill rotWithShape="0"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pl-PL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5" name="Prostokąt zaokrąglony 4"/>
            <p:cNvSpPr/>
            <p:nvPr/>
          </p:nvSpPr>
          <p:spPr>
            <a:xfrm>
              <a:off x="5220072" y="1992593"/>
              <a:ext cx="3168352" cy="2376264"/>
            </a:xfrm>
            <a:prstGeom prst="roundRect">
              <a:avLst/>
            </a:prstGeom>
            <a:solidFill>
              <a:srgbClr val="92D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" name="Prostokąt 8"/>
            <p:cNvSpPr/>
            <p:nvPr/>
          </p:nvSpPr>
          <p:spPr>
            <a:xfrm>
              <a:off x="5797530" y="2129456"/>
              <a:ext cx="1008146" cy="103273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" name="pole tekstowe 11"/>
                <p:cNvSpPr txBox="1"/>
                <p:nvPr/>
              </p:nvSpPr>
              <p:spPr>
                <a:xfrm>
                  <a:off x="5921280" y="3866352"/>
                  <a:ext cx="1992147" cy="415498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pl-PL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pl-PL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pl-PL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pl-PL" b="0" i="1" smtClean="0">
                            <a:latin typeface="Cambria Math" panose="02040503050406030204" pitchFamily="18" charset="0"/>
                          </a:rPr>
                          <m:t>′∈</m:t>
                        </m:r>
                        <m:r>
                          <a:rPr lang="pl-PL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𝑈</m:t>
                        </m:r>
                        <m:r>
                          <a:rPr lang="pl-PL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/</m:t>
                        </m:r>
                        <m:sSub>
                          <m:sSubPr>
                            <m:ctrlPr>
                              <a:rPr lang="pl-PL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pl-PL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pl-PL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𝑑</m:t>
                            </m:r>
                          </m:sub>
                        </m:sSub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12" name="pole tekstowe 1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921280" y="3866352"/>
                  <a:ext cx="1992147" cy="415498"/>
                </a:xfrm>
                <a:prstGeom prst="rect">
                  <a:avLst/>
                </a:prstGeom>
                <a:blipFill rotWithShape="0"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5" name="Prostokąt 14"/>
            <p:cNvSpPr/>
            <p:nvPr/>
          </p:nvSpPr>
          <p:spPr>
            <a:xfrm>
              <a:off x="6146554" y="2528900"/>
              <a:ext cx="216024" cy="25202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7" name="pole tekstowe 16"/>
                <p:cNvSpPr txBox="1"/>
                <p:nvPr/>
              </p:nvSpPr>
              <p:spPr>
                <a:xfrm>
                  <a:off x="5423333" y="2144308"/>
                  <a:ext cx="327461" cy="415498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pl-PL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17" name="pole tekstowe 1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423333" y="2144308"/>
                  <a:ext cx="327461" cy="415498"/>
                </a:xfrm>
                <a:prstGeom prst="rect">
                  <a:avLst/>
                </a:prstGeom>
                <a:blipFill rotWithShape="0"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8" name="Prostokąt 17"/>
            <p:cNvSpPr/>
            <p:nvPr/>
          </p:nvSpPr>
          <p:spPr>
            <a:xfrm>
              <a:off x="6796734" y="2576640"/>
              <a:ext cx="1495042" cy="134454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9" name="pole tekstowe 18"/>
                <p:cNvSpPr txBox="1"/>
                <p:nvPr/>
              </p:nvSpPr>
              <p:spPr>
                <a:xfrm>
                  <a:off x="7325072" y="2095760"/>
                  <a:ext cx="408765" cy="415498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pl-PL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pl-PL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19" name="pole tekstowe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325072" y="2095760"/>
                  <a:ext cx="408765" cy="415498"/>
                </a:xfrm>
                <a:prstGeom prst="rect">
                  <a:avLst/>
                </a:prstGeom>
                <a:blipFill rotWithShape="0"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5" name="Prostokąt 24"/>
            <p:cNvSpPr/>
            <p:nvPr/>
          </p:nvSpPr>
          <p:spPr>
            <a:xfrm>
              <a:off x="6640688" y="2814706"/>
              <a:ext cx="264781" cy="343490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26" name="Łącznik prosty ze strzałką 25"/>
            <p:cNvCxnSpPr>
              <a:stCxn id="24" idx="3"/>
              <a:endCxn id="25" idx="1"/>
            </p:cNvCxnSpPr>
            <p:nvPr/>
          </p:nvCxnSpPr>
          <p:spPr>
            <a:xfrm flipV="1">
              <a:off x="2244492" y="2986451"/>
              <a:ext cx="4396196" cy="486828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7" name="pole tekstowe 26"/>
                <p:cNvSpPr txBox="1"/>
                <p:nvPr/>
              </p:nvSpPr>
              <p:spPr>
                <a:xfrm>
                  <a:off x="3284342" y="2321151"/>
                  <a:ext cx="1323227" cy="415498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14:m>
                    <m:oMath xmlns:m="http://schemas.openxmlformats.org/officeDocument/2006/math">
                      <m:sSub>
                        <m:sSub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[</m:t>
                          </m:r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]</m:t>
                          </m:r>
                        </m:e>
                        <m:sub>
                          <m:r>
                            <a:rPr lang="pl-PL" i="1">
                              <a:latin typeface="Cambria Math" panose="02040503050406030204" pitchFamily="18" charset="0"/>
                            </a:rPr>
                            <m:t>𝑅</m:t>
                          </m:r>
                        </m:sub>
                      </m:sSub>
                      <m:r>
                        <a:rPr lang="en-GB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⊆</m:t>
                      </m:r>
                    </m:oMath>
                  </a14:m>
                  <a:r>
                    <a:rPr lang="pl-PL" i="1" dirty="0" smtClean="0"/>
                    <a:t>X</a:t>
                  </a:r>
                  <a:endParaRPr lang="en-GB" i="1" dirty="0"/>
                </a:p>
              </p:txBody>
            </p:sp>
          </mc:Choice>
          <mc:Fallback xmlns="">
            <p:sp>
              <p:nvSpPr>
                <p:cNvPr id="27" name="pole tekstowe 2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284342" y="2321151"/>
                  <a:ext cx="1323227" cy="415498"/>
                </a:xfrm>
                <a:prstGeom prst="rect">
                  <a:avLst/>
                </a:prstGeom>
                <a:blipFill rotWithShape="0">
                  <a:blip r:embed="rId9"/>
                  <a:stretch>
                    <a:fillRect t="-18182" b="-15909"/>
                  </a:stretch>
                </a:blipFill>
              </p:spPr>
              <p:txBody>
                <a:bodyPr/>
                <a:lstStyle/>
                <a:p>
                  <a:r>
                    <a:rPr lang="pl-PL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6" name="Łącznik prosty ze strzałką 15"/>
            <p:cNvCxnSpPr>
              <a:stCxn id="10" idx="3"/>
              <a:endCxn id="15" idx="1"/>
            </p:cNvCxnSpPr>
            <p:nvPr/>
          </p:nvCxnSpPr>
          <p:spPr>
            <a:xfrm flipV="1">
              <a:off x="2460516" y="2654914"/>
              <a:ext cx="3686038" cy="39752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2" name="pole tekstowe 31"/>
                <p:cNvSpPr txBox="1"/>
                <p:nvPr/>
              </p:nvSpPr>
              <p:spPr>
                <a:xfrm>
                  <a:off x="2876409" y="3413584"/>
                  <a:ext cx="2305779" cy="830997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GB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pl-PL" i="1">
                                <a:latin typeface="Cambria Math" panose="02040503050406030204" pitchFamily="18" charset="0"/>
                              </a:rPr>
                              <m:t>[</m:t>
                            </m:r>
                            <m:sSup>
                              <m:sSupPr>
                                <m:ctrlPr>
                                  <a:rPr lang="pl-PL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pl-PL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pl-PL" b="0" i="1" smtClean="0">
                                    <a:latin typeface="Cambria Math" panose="02040503050406030204" pitchFamily="18" charset="0"/>
                                  </a:rPr>
                                  <m:t>′</m:t>
                                </m:r>
                              </m:sup>
                            </m:sSup>
                            <m:r>
                              <a:rPr lang="pl-PL" b="0" i="1" smtClean="0">
                                <a:latin typeface="Cambria Math" panose="02040503050406030204" pitchFamily="18" charset="0"/>
                              </a:rPr>
                              <m:t>]</m:t>
                            </m:r>
                          </m:e>
                          <m:sub>
                            <m:r>
                              <a:rPr lang="pl-PL" i="1">
                                <a:latin typeface="Cambria Math" panose="02040503050406030204" pitchFamily="18" charset="0"/>
                              </a:rPr>
                              <m:t>𝑅</m:t>
                            </m:r>
                          </m:sub>
                        </m:sSub>
                        <m:r>
                          <a:rPr lang="pl-PL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∩</m:t>
                        </m:r>
                        <m:r>
                          <a:rPr lang="pl-PL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𝑋</m:t>
                        </m:r>
                        <m:r>
                          <a:rPr lang="pl-PL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≠∅</m:t>
                        </m:r>
                      </m:oMath>
                    </m:oMathPara>
                  </a14:m>
                  <a:endParaRPr lang="pl-PL" b="0" i="1" dirty="0" smtClean="0">
                    <a:latin typeface="Cambria Math" panose="02040503050406030204" pitchFamily="18" charset="0"/>
                    <a:ea typeface="Cambria Math" panose="02040503050406030204" pitchFamily="18" charset="0"/>
                  </a:endParaRPr>
                </a:p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pl-PL" b="0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pl-PL" i="1">
                                <a:latin typeface="Cambria Math" panose="02040503050406030204" pitchFamily="18" charset="0"/>
                              </a:rPr>
                              <m:t>[</m:t>
                            </m:r>
                            <m:sSup>
                              <m:sSupPr>
                                <m:ctrlPr>
                                  <a:rPr lang="pl-PL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pl-PL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pl-PL" i="1">
                                    <a:latin typeface="Cambria Math" panose="02040503050406030204" pitchFamily="18" charset="0"/>
                                  </a:rPr>
                                  <m:t>′</m:t>
                                </m:r>
                              </m:sup>
                            </m:sSup>
                            <m:r>
                              <a:rPr lang="pl-PL" i="1">
                                <a:latin typeface="Cambria Math" panose="02040503050406030204" pitchFamily="18" charset="0"/>
                              </a:rPr>
                              <m:t>]</m:t>
                            </m:r>
                          </m:e>
                          <m:sub>
                            <m:r>
                              <a:rPr lang="pl-PL" i="1">
                                <a:latin typeface="Cambria Math" panose="02040503050406030204" pitchFamily="18" charset="0"/>
                              </a:rPr>
                              <m:t>𝑅</m:t>
                            </m:r>
                          </m:sub>
                        </m:sSub>
                        <m:r>
                          <a:rPr lang="pl-PL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∩</m:t>
                        </m:r>
                        <m:r>
                          <a:rPr lang="pl-PL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𝑋</m:t>
                        </m:r>
                        <m:r>
                          <a:rPr lang="pl-PL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′</m:t>
                        </m:r>
                        <m:r>
                          <a:rPr lang="pl-PL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≠∅</m:t>
                        </m:r>
                      </m:oMath>
                    </m:oMathPara>
                  </a14:m>
                  <a:endParaRPr lang="pl-PL" i="1" dirty="0">
                    <a:latin typeface="Cambria Math" panose="02040503050406030204" pitchFamily="18" charset="0"/>
                    <a:ea typeface="Cambria Math" panose="02040503050406030204" pitchFamily="18" charset="0"/>
                  </a:endParaRPr>
                </a:p>
              </p:txBody>
            </p:sp>
          </mc:Choice>
          <mc:Fallback xmlns="">
            <p:sp>
              <p:nvSpPr>
                <p:cNvPr id="32" name="pole tekstowe 3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876409" y="3413584"/>
                  <a:ext cx="2305779" cy="830997"/>
                </a:xfrm>
                <a:prstGeom prst="rect">
                  <a:avLst/>
                </a:prstGeom>
                <a:blipFill rotWithShape="0">
                  <a:blip r:embed="rId1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pl-PL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22" name="Tytuł 1"/>
          <p:cNvSpPr>
            <a:spLocks noGrp="1"/>
          </p:cNvSpPr>
          <p:nvPr>
            <p:ph type="title"/>
          </p:nvPr>
        </p:nvSpPr>
        <p:spPr>
          <a:xfrm>
            <a:off x="107504" y="277228"/>
            <a:ext cx="8856984" cy="2233285"/>
          </a:xfrm>
        </p:spPr>
        <p:txBody>
          <a:bodyPr/>
          <a:lstStyle/>
          <a:p>
            <a:r>
              <a:rPr lang="pl-PL" sz="4000" b="1" dirty="0" smtClean="0"/>
              <a:t>GRANULAR SPACES </a:t>
            </a:r>
            <a:br>
              <a:rPr lang="pl-PL" sz="4000" b="1" dirty="0" smtClean="0"/>
            </a:br>
            <a:r>
              <a:rPr lang="pl-PL" sz="4000" b="1" dirty="0" smtClean="0"/>
              <a:t>IN </a:t>
            </a:r>
            <a:br>
              <a:rPr lang="pl-PL" sz="4000" b="1" dirty="0" smtClean="0"/>
            </a:br>
            <a:r>
              <a:rPr lang="pl-PL" sz="4000" b="1" dirty="0" smtClean="0"/>
              <a:t>THE PAWLAK ROUGH SET MODEL</a:t>
            </a:r>
            <a:endParaRPr lang="pl-PL" sz="40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pole tekstowe 27"/>
              <p:cNvSpPr txBox="1"/>
              <p:nvPr/>
            </p:nvSpPr>
            <p:spPr>
              <a:xfrm>
                <a:off x="1503333" y="3185668"/>
                <a:ext cx="1863256" cy="41549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l-P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𝑅</m:t>
                      </m:r>
                      <m:r>
                        <a:rPr lang="en-GB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⊆</m:t>
                      </m:r>
                      <m:r>
                        <a:rPr lang="pl-P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𝑈</m:t>
                      </m:r>
                      <m:r>
                        <a:rPr lang="pl-P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pl-P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𝑈</m:t>
                      </m:r>
                    </m:oMath>
                  </m:oMathPara>
                </a14:m>
                <a:endParaRPr lang="en-GB" i="1" dirty="0"/>
              </a:p>
            </p:txBody>
          </p:sp>
        </mc:Choice>
        <mc:Fallback xmlns="">
          <p:sp>
            <p:nvSpPr>
              <p:cNvPr id="28" name="pole tekstowe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03333" y="3185668"/>
                <a:ext cx="1863256" cy="415498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pole tekstowe 28"/>
              <p:cNvSpPr txBox="1"/>
              <p:nvPr/>
            </p:nvSpPr>
            <p:spPr>
              <a:xfrm>
                <a:off x="6736476" y="3024371"/>
                <a:ext cx="1863256" cy="41549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pl-P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l-P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pl-P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</m:sub>
                      </m:sSub>
                      <m:r>
                        <a:rPr lang="en-GB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⊆</m:t>
                      </m:r>
                      <m:r>
                        <a:rPr lang="pl-P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𝑈</m:t>
                      </m:r>
                      <m:r>
                        <a:rPr lang="pl-P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pl-P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𝑈</m:t>
                      </m:r>
                    </m:oMath>
                  </m:oMathPara>
                </a14:m>
                <a:endParaRPr lang="en-GB" i="1" dirty="0"/>
              </a:p>
            </p:txBody>
          </p:sp>
        </mc:Choice>
        <mc:Fallback xmlns="">
          <p:sp>
            <p:nvSpPr>
              <p:cNvPr id="29" name="pole tekstowe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36476" y="3024371"/>
                <a:ext cx="1863256" cy="415498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412831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ytuł 1"/>
          <p:cNvSpPr>
            <a:spLocks noGrp="1"/>
          </p:cNvSpPr>
          <p:nvPr>
            <p:ph type="title"/>
          </p:nvPr>
        </p:nvSpPr>
        <p:spPr>
          <a:xfrm>
            <a:off x="126780" y="56953"/>
            <a:ext cx="8856984" cy="1467342"/>
          </a:xfrm>
        </p:spPr>
        <p:txBody>
          <a:bodyPr/>
          <a:lstStyle/>
          <a:p>
            <a:r>
              <a:rPr lang="pl-PL" sz="3200" b="1" dirty="0" smtClean="0"/>
              <a:t>GRANULAR SPACES </a:t>
            </a:r>
            <a:br>
              <a:rPr lang="pl-PL" sz="3200" b="1" dirty="0" smtClean="0"/>
            </a:br>
            <a:r>
              <a:rPr lang="pl-PL" sz="3200" b="1" dirty="0" smtClean="0"/>
              <a:t>IN </a:t>
            </a:r>
            <a:br>
              <a:rPr lang="pl-PL" sz="3200" b="1" dirty="0" smtClean="0"/>
            </a:br>
            <a:r>
              <a:rPr lang="pl-PL" sz="3200" b="1" dirty="0" smtClean="0"/>
              <a:t>THE PAWLAK ROUGH SET MODEL</a:t>
            </a:r>
            <a:endParaRPr lang="pl-PL" sz="3200" b="1" dirty="0"/>
          </a:p>
        </p:txBody>
      </p:sp>
      <p:grpSp>
        <p:nvGrpSpPr>
          <p:cNvPr id="70" name="Grupa 69"/>
          <p:cNvGrpSpPr/>
          <p:nvPr/>
        </p:nvGrpSpPr>
        <p:grpSpPr>
          <a:xfrm>
            <a:off x="19589" y="2195941"/>
            <a:ext cx="8964175" cy="4669342"/>
            <a:chOff x="96208" y="1871542"/>
            <a:chExt cx="8964175" cy="4669342"/>
          </a:xfrm>
        </p:grpSpPr>
        <p:sp>
          <p:nvSpPr>
            <p:cNvPr id="3" name="Prostokąt zaokrąglony 2"/>
            <p:cNvSpPr/>
            <p:nvPr/>
          </p:nvSpPr>
          <p:spPr>
            <a:xfrm>
              <a:off x="204626" y="4174914"/>
              <a:ext cx="1760995" cy="1643286"/>
            </a:xfrm>
            <a:prstGeom prst="round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" name="Prostokąt 9"/>
            <p:cNvSpPr/>
            <p:nvPr/>
          </p:nvSpPr>
          <p:spPr>
            <a:xfrm>
              <a:off x="1449008" y="4331447"/>
              <a:ext cx="244555" cy="323821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3" name="pole tekstowe 22"/>
                <p:cNvSpPr txBox="1"/>
                <p:nvPr/>
              </p:nvSpPr>
              <p:spPr>
                <a:xfrm>
                  <a:off x="96208" y="4987346"/>
                  <a:ext cx="1237101" cy="337336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GB" sz="20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pl-PL" sz="2000" b="0" i="1" smtClean="0">
                                <a:latin typeface="Cambria Math" panose="02040503050406030204" pitchFamily="18" charset="0"/>
                              </a:rPr>
                              <m:t>[</m:t>
                            </m:r>
                            <m:r>
                              <a:rPr lang="pl-PL" sz="20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pl-PL" sz="2000" b="0" i="1" smtClean="0">
                                <a:latin typeface="Cambria Math" panose="02040503050406030204" pitchFamily="18" charset="0"/>
                              </a:rPr>
                              <m:t>′]</m:t>
                            </m:r>
                          </m:e>
                          <m:sub>
                            <m:r>
                              <a:rPr lang="pl-PL" sz="2000" b="0" i="1" smtClean="0">
                                <a:latin typeface="Cambria Math" panose="02040503050406030204" pitchFamily="18" charset="0"/>
                              </a:rPr>
                              <m:t>𝐼𝑁𝐷</m:t>
                            </m:r>
                            <m:r>
                              <a:rPr lang="pl-PL" sz="2000" b="0" i="1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pl-PL" sz="2000" b="0" i="1" smtClean="0">
                                <a:latin typeface="Cambria Math" panose="02040503050406030204" pitchFamily="18" charset="0"/>
                              </a:rPr>
                              <m:t>𝐴</m:t>
                            </m:r>
                            <m:r>
                              <a:rPr lang="pl-PL" sz="2000" b="0" i="1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</m:sub>
                        </m:sSub>
                      </m:oMath>
                    </m:oMathPara>
                  </a14:m>
                  <a:endParaRPr lang="en-GB" sz="2000" dirty="0"/>
                </a:p>
              </p:txBody>
            </p:sp>
          </mc:Choice>
          <mc:Fallback>
            <p:sp>
              <p:nvSpPr>
                <p:cNvPr id="23" name="pole tekstowe 2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6208" y="4987346"/>
                  <a:ext cx="1237101" cy="337336"/>
                </a:xfrm>
                <a:prstGeom prst="rect">
                  <a:avLst/>
                </a:prstGeom>
                <a:blipFill rotWithShape="0">
                  <a:blip r:embed="rId2"/>
                  <a:stretch>
                    <a:fillRect l="-985" b="-26786"/>
                  </a:stretch>
                </a:blipFill>
              </p:spPr>
              <p:txBody>
                <a:bodyPr/>
                <a:lstStyle/>
                <a:p>
                  <a:r>
                    <a:rPr lang="pl-PL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4" name="Prostokąt 23"/>
            <p:cNvSpPr/>
            <p:nvPr/>
          </p:nvSpPr>
          <p:spPr>
            <a:xfrm>
              <a:off x="1268175" y="5032804"/>
              <a:ext cx="299752" cy="441337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8" name="pole tekstowe 7"/>
                <p:cNvSpPr txBox="1"/>
                <p:nvPr/>
              </p:nvSpPr>
              <p:spPr>
                <a:xfrm>
                  <a:off x="6395077" y="2420939"/>
                  <a:ext cx="2665306" cy="358688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GB" sz="20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pl-PL" sz="2000" b="0" i="1" smtClean="0">
                                <a:latin typeface="Cambria Math" panose="02040503050406030204" pitchFamily="18" charset="0"/>
                              </a:rPr>
                              <m:t>𝐺</m:t>
                            </m:r>
                          </m:e>
                          <m:sub>
                            <m:r>
                              <a:rPr lang="pl-PL" sz="2000" b="0" i="1" smtClean="0">
                                <a:latin typeface="Cambria Math" panose="02040503050406030204" pitchFamily="18" charset="0"/>
                              </a:rPr>
                              <m:t>𝑑</m:t>
                            </m:r>
                          </m:sub>
                        </m:sSub>
                        <m:r>
                          <a:rPr lang="pl-PL" sz="2000" i="1">
                            <a:latin typeface="Cambria Math" panose="02040503050406030204" pitchFamily="18" charset="0"/>
                          </a:rPr>
                          <m:t>=</m:t>
                        </m:r>
                        <m:d>
                          <m:dPr>
                            <m:begChr m:val="{"/>
                            <m:endChr m:val="}"/>
                            <m:ctrlPr>
                              <a:rPr lang="pl-PL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pl-PL" sz="20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d>
                                  <m:dPr>
                                    <m:begChr m:val="["/>
                                    <m:endChr m:val="]"/>
                                    <m:ctrlPr>
                                      <a:rPr lang="pl-PL" sz="2000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pl-PL" sz="2000" i="1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</m:d>
                              </m:e>
                              <m:sub>
                                <m:r>
                                  <a:rPr lang="pl-PL" sz="2000" i="1">
                                    <a:latin typeface="Cambria Math" panose="02040503050406030204" pitchFamily="18" charset="0"/>
                                  </a:rPr>
                                  <m:t>𝐼𝑁𝐷</m:t>
                                </m:r>
                                <m:r>
                                  <a:rPr lang="pl-PL" sz="2000" i="1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pl-PL" sz="2000" b="0" i="1" smtClean="0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  <m:r>
                                  <a:rPr lang="pl-PL" sz="2000" i="1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sub>
                            </m:sSub>
                            <m:r>
                              <a:rPr lang="pl-PL" sz="2000" i="1">
                                <a:latin typeface="Cambria Math" panose="02040503050406030204" pitchFamily="18" charset="0"/>
                              </a:rPr>
                              <m:t>:</m:t>
                            </m:r>
                            <m:r>
                              <a:rPr lang="pl-PL" sz="20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pl-PL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𝜖</m:t>
                            </m:r>
                            <m:r>
                              <a:rPr lang="pl-PL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𝑈</m:t>
                            </m:r>
                          </m:e>
                        </m:d>
                      </m:oMath>
                    </m:oMathPara>
                  </a14:m>
                  <a:endParaRPr lang="en-GB" sz="2000" dirty="0"/>
                </a:p>
              </p:txBody>
            </p:sp>
          </mc:Choice>
          <mc:Fallback>
            <p:sp>
              <p:nvSpPr>
                <p:cNvPr id="8" name="pole tekstowe 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395077" y="2420939"/>
                  <a:ext cx="2665306" cy="358688"/>
                </a:xfrm>
                <a:prstGeom prst="rect">
                  <a:avLst/>
                </a:prstGeom>
                <a:blipFill rotWithShape="0">
                  <a:blip r:embed="rId3"/>
                  <a:stretch>
                    <a:fillRect b="-25424"/>
                  </a:stretch>
                </a:blipFill>
              </p:spPr>
              <p:txBody>
                <a:bodyPr/>
                <a:lstStyle/>
                <a:p>
                  <a:r>
                    <a:rPr lang="pl-PL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5" name="Prostokąt zaokrąglony 4"/>
            <p:cNvSpPr/>
            <p:nvPr/>
          </p:nvSpPr>
          <p:spPr>
            <a:xfrm>
              <a:off x="5740091" y="3619945"/>
              <a:ext cx="2504317" cy="2761384"/>
            </a:xfrm>
            <a:prstGeom prst="roundRect">
              <a:avLst/>
            </a:prstGeom>
            <a:solidFill>
              <a:srgbClr val="92D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" name="Prostokąt 8"/>
            <p:cNvSpPr/>
            <p:nvPr/>
          </p:nvSpPr>
          <p:spPr>
            <a:xfrm>
              <a:off x="5959392" y="3795794"/>
              <a:ext cx="1141297" cy="132691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2" name="pole tekstowe 11"/>
                <p:cNvSpPr txBox="1"/>
                <p:nvPr/>
              </p:nvSpPr>
              <p:spPr>
                <a:xfrm>
                  <a:off x="6099487" y="6027464"/>
                  <a:ext cx="1473544" cy="307777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pl-PL" sz="2000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pl-PL" sz="20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pl-PL" sz="2000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pl-PL" sz="2000" b="0" i="1" smtClean="0">
                            <a:latin typeface="Cambria Math" panose="02040503050406030204" pitchFamily="18" charset="0"/>
                          </a:rPr>
                          <m:t>′∈</m:t>
                        </m:r>
                        <m:r>
                          <a:rPr lang="pl-PL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𝑈</m:t>
                        </m:r>
                        <m:r>
                          <a:rPr lang="pl-PL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/</m:t>
                        </m:r>
                        <m:sSub>
                          <m:sSubPr>
                            <m:ctrlPr>
                              <a:rPr lang="pl-PL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pl-PL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pl-PL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𝑑</m:t>
                            </m:r>
                          </m:sub>
                        </m:sSub>
                      </m:oMath>
                    </m:oMathPara>
                  </a14:m>
                  <a:endParaRPr lang="en-GB" sz="2000" dirty="0"/>
                </a:p>
              </p:txBody>
            </p:sp>
          </mc:Choice>
          <mc:Fallback>
            <p:sp>
              <p:nvSpPr>
                <p:cNvPr id="12" name="pole tekstowe 1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099487" y="6027464"/>
                  <a:ext cx="1473544" cy="307777"/>
                </a:xfrm>
                <a:prstGeom prst="rect">
                  <a:avLst/>
                </a:prstGeom>
                <a:blipFill rotWithShape="0">
                  <a:blip r:embed="rId4"/>
                  <a:stretch>
                    <a:fillRect l="-2893" r="-826" b="-38000"/>
                  </a:stretch>
                </a:blipFill>
              </p:spPr>
              <p:txBody>
                <a:bodyPr/>
                <a:lstStyle/>
                <a:p>
                  <a:r>
                    <a:rPr lang="pl-PL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7" name="pole tekstowe 16"/>
                <p:cNvSpPr txBox="1"/>
                <p:nvPr/>
              </p:nvSpPr>
              <p:spPr>
                <a:xfrm>
                  <a:off x="6312794" y="5127674"/>
                  <a:ext cx="241926" cy="307777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pl-PL" sz="2000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oMath>
                    </m:oMathPara>
                  </a14:m>
                  <a:endParaRPr lang="en-GB" sz="2000" dirty="0"/>
                </a:p>
              </p:txBody>
            </p:sp>
          </mc:Choice>
          <mc:Fallback>
            <p:sp>
              <p:nvSpPr>
                <p:cNvPr id="17" name="pole tekstowe 1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312794" y="5127674"/>
                  <a:ext cx="241926" cy="307777"/>
                </a:xfrm>
                <a:prstGeom prst="rect">
                  <a:avLst/>
                </a:prstGeom>
                <a:blipFill rotWithShape="0">
                  <a:blip r:embed="rId5"/>
                  <a:stretch>
                    <a:fillRect l="-22500" r="-17500" b="-9804"/>
                  </a:stretch>
                </a:blipFill>
              </p:spPr>
              <p:txBody>
                <a:bodyPr/>
                <a:lstStyle/>
                <a:p>
                  <a:r>
                    <a:rPr lang="pl-PL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8" name="Prostokąt 17"/>
            <p:cNvSpPr/>
            <p:nvPr/>
          </p:nvSpPr>
          <p:spPr>
            <a:xfrm>
              <a:off x="7092280" y="4370363"/>
              <a:ext cx="961835" cy="161101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9" name="pole tekstowe 18"/>
                <p:cNvSpPr txBox="1"/>
                <p:nvPr/>
              </p:nvSpPr>
              <p:spPr>
                <a:xfrm>
                  <a:off x="7538002" y="4045566"/>
                  <a:ext cx="301365" cy="307777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pl-PL" sz="2000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pl-PL" sz="2000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oMath>
                    </m:oMathPara>
                  </a14:m>
                  <a:endParaRPr lang="en-GB" sz="2000" dirty="0"/>
                </a:p>
              </p:txBody>
            </p:sp>
          </mc:Choice>
          <mc:Fallback>
            <p:sp>
              <p:nvSpPr>
                <p:cNvPr id="19" name="pole tekstowe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538002" y="4045566"/>
                  <a:ext cx="301365" cy="307777"/>
                </a:xfrm>
                <a:prstGeom prst="rect">
                  <a:avLst/>
                </a:prstGeom>
                <a:blipFill rotWithShape="0">
                  <a:blip r:embed="rId6"/>
                  <a:stretch>
                    <a:fillRect l="-22449" r="-22449" b="-14000"/>
                  </a:stretch>
                </a:blipFill>
              </p:spPr>
              <p:txBody>
                <a:bodyPr/>
                <a:lstStyle/>
                <a:p>
                  <a:r>
                    <a:rPr lang="pl-PL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7" name="pole tekstowe 26"/>
                <p:cNvSpPr txBox="1"/>
                <p:nvPr/>
              </p:nvSpPr>
              <p:spPr>
                <a:xfrm>
                  <a:off x="4293439" y="3372532"/>
                  <a:ext cx="1611845" cy="351186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GB" sz="20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pl-PL" sz="2000" i="1">
                                <a:latin typeface="Cambria Math" panose="02040503050406030204" pitchFamily="18" charset="0"/>
                              </a:rPr>
                              <m:t>[</m:t>
                            </m:r>
                            <m:r>
                              <a:rPr lang="pl-PL" sz="20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pl-PL" sz="2000" i="1">
                                <a:latin typeface="Cambria Math" panose="02040503050406030204" pitchFamily="18" charset="0"/>
                              </a:rPr>
                              <m:t>′]</m:t>
                            </m:r>
                          </m:e>
                          <m:sub>
                            <m:r>
                              <a:rPr lang="pl-PL" sz="2000" i="1">
                                <a:latin typeface="Cambria Math" panose="02040503050406030204" pitchFamily="18" charset="0"/>
                              </a:rPr>
                              <m:t>𝐼𝑁𝐷</m:t>
                            </m:r>
                            <m:r>
                              <a:rPr lang="pl-PL" sz="2000" i="1">
                                <a:latin typeface="Cambria Math" panose="02040503050406030204" pitchFamily="18" charset="0"/>
                              </a:rPr>
                              <m:t>(</m:t>
                            </m:r>
                            <m:sSup>
                              <m:sSupPr>
                                <m:ctrlPr>
                                  <a:rPr lang="pl-PL" sz="200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pl-PL" sz="2000" i="1"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</m:e>
                              <m:sup>
                                <m:r>
                                  <a:rPr lang="pl-PL" sz="2000" i="1">
                                    <a:latin typeface="Cambria Math" panose="02040503050406030204" pitchFamily="18" charset="0"/>
                                  </a:rPr>
                                  <m:t>′</m:t>
                                </m:r>
                              </m:sup>
                            </m:sSup>
                            <m:r>
                              <a:rPr lang="pl-PL" sz="2000" i="1">
                                <a:latin typeface="Cambria Math" panose="02040503050406030204" pitchFamily="18" charset="0"/>
                              </a:rPr>
                              <m:t>)</m:t>
                            </m:r>
                          </m:sub>
                        </m:sSub>
                        <m:r>
                          <a:rPr lang="pl-PL" sz="20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⊆</m:t>
                        </m:r>
                        <m:r>
                          <a:rPr lang="pl-PL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𝑋</m:t>
                        </m:r>
                      </m:oMath>
                    </m:oMathPara>
                  </a14:m>
                  <a:endParaRPr lang="en-GB" sz="2000" i="1" dirty="0"/>
                </a:p>
              </p:txBody>
            </p:sp>
          </mc:Choice>
          <mc:Fallback>
            <p:sp>
              <p:nvSpPr>
                <p:cNvPr id="27" name="pole tekstowe 2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293439" y="3372532"/>
                  <a:ext cx="1611845" cy="351186"/>
                </a:xfrm>
                <a:prstGeom prst="rect">
                  <a:avLst/>
                </a:prstGeom>
                <a:blipFill rotWithShape="0">
                  <a:blip r:embed="rId7"/>
                  <a:stretch>
                    <a:fillRect l="-4545" r="-2273" b="-24138"/>
                  </a:stretch>
                </a:blipFill>
              </p:spPr>
              <p:txBody>
                <a:bodyPr/>
                <a:lstStyle/>
                <a:p>
                  <a:r>
                    <a:rPr lang="pl-PL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2" name="pole tekstowe 31"/>
                <p:cNvSpPr txBox="1"/>
                <p:nvPr/>
              </p:nvSpPr>
              <p:spPr>
                <a:xfrm>
                  <a:off x="3168318" y="5838512"/>
                  <a:ext cx="2223700" cy="702372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GB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pl-PL" sz="2000" i="1">
                                <a:latin typeface="Cambria Math" panose="02040503050406030204" pitchFamily="18" charset="0"/>
                              </a:rPr>
                              <m:t>[</m:t>
                            </m:r>
                            <m:r>
                              <a:rPr lang="pl-PL" sz="20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pl-PL" sz="2000" i="1">
                                <a:latin typeface="Cambria Math" panose="02040503050406030204" pitchFamily="18" charset="0"/>
                              </a:rPr>
                              <m:t>′]</m:t>
                            </m:r>
                          </m:e>
                          <m:sub>
                            <m:r>
                              <a:rPr lang="pl-PL" sz="2000" i="1">
                                <a:latin typeface="Cambria Math" panose="02040503050406030204" pitchFamily="18" charset="0"/>
                              </a:rPr>
                              <m:t>𝐼𝑁𝐷</m:t>
                            </m:r>
                            <m:r>
                              <a:rPr lang="pl-PL" sz="2000" i="1">
                                <a:latin typeface="Cambria Math" panose="02040503050406030204" pitchFamily="18" charset="0"/>
                              </a:rPr>
                              <m:t>(</m:t>
                            </m:r>
                            <m:sSup>
                              <m:sSupPr>
                                <m:ctrlPr>
                                  <a:rPr lang="pl-PL" sz="200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pl-PL" sz="2000" i="1"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</m:e>
                              <m:sup>
                                <m:r>
                                  <a:rPr lang="pl-PL" sz="2000" i="1">
                                    <a:latin typeface="Cambria Math" panose="02040503050406030204" pitchFamily="18" charset="0"/>
                                  </a:rPr>
                                  <m:t>′</m:t>
                                </m:r>
                              </m:sup>
                            </m:sSup>
                            <m:r>
                              <a:rPr lang="pl-PL" sz="2000" i="1">
                                <a:latin typeface="Cambria Math" panose="02040503050406030204" pitchFamily="18" charset="0"/>
                              </a:rPr>
                              <m:t>)</m:t>
                            </m:r>
                          </m:sub>
                        </m:sSub>
                        <m:r>
                          <a:rPr lang="pl-PL" sz="20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∩</m:t>
                        </m:r>
                        <m:r>
                          <a:rPr lang="pl-PL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𝑋</m:t>
                        </m:r>
                        <m:r>
                          <a:rPr lang="pl-PL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≠∅</m:t>
                        </m:r>
                      </m:oMath>
                    </m:oMathPara>
                  </a14:m>
                  <a:endParaRPr lang="pl-PL" sz="2000" b="0" i="1" dirty="0" smtClean="0">
                    <a:latin typeface="Cambria Math" panose="02040503050406030204" pitchFamily="18" charset="0"/>
                    <a:ea typeface="Cambria Math" panose="02040503050406030204" pitchFamily="18" charset="0"/>
                  </a:endParaRPr>
                </a:p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GB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pl-PL" sz="2000" i="1">
                                <a:latin typeface="Cambria Math" panose="02040503050406030204" pitchFamily="18" charset="0"/>
                              </a:rPr>
                              <m:t>[</m:t>
                            </m:r>
                            <m:r>
                              <a:rPr lang="pl-PL" sz="20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pl-PL" sz="2000" i="1">
                                <a:latin typeface="Cambria Math" panose="02040503050406030204" pitchFamily="18" charset="0"/>
                              </a:rPr>
                              <m:t>′]</m:t>
                            </m:r>
                          </m:e>
                          <m:sub>
                            <m:r>
                              <a:rPr lang="pl-PL" sz="2000" i="1">
                                <a:latin typeface="Cambria Math" panose="02040503050406030204" pitchFamily="18" charset="0"/>
                              </a:rPr>
                              <m:t>𝐼𝑁𝐷</m:t>
                            </m:r>
                            <m:r>
                              <a:rPr lang="pl-PL" sz="2000" i="1">
                                <a:latin typeface="Cambria Math" panose="02040503050406030204" pitchFamily="18" charset="0"/>
                              </a:rPr>
                              <m:t>(</m:t>
                            </m:r>
                            <m:sSup>
                              <m:sSupPr>
                                <m:ctrlPr>
                                  <a:rPr lang="pl-PL" sz="200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pl-PL" sz="2000" i="1"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</m:e>
                              <m:sup>
                                <m:r>
                                  <a:rPr lang="pl-PL" sz="2000" i="1">
                                    <a:latin typeface="Cambria Math" panose="02040503050406030204" pitchFamily="18" charset="0"/>
                                  </a:rPr>
                                  <m:t>′</m:t>
                                </m:r>
                              </m:sup>
                            </m:sSup>
                            <m:r>
                              <a:rPr lang="pl-PL" sz="2000" i="1">
                                <a:latin typeface="Cambria Math" panose="02040503050406030204" pitchFamily="18" charset="0"/>
                              </a:rPr>
                              <m:t>)</m:t>
                            </m:r>
                          </m:sub>
                        </m:sSub>
                        <m:r>
                          <a:rPr lang="pl-PL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∩</m:t>
                        </m:r>
                        <m:r>
                          <a:rPr lang="pl-PL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𝑋</m:t>
                        </m:r>
                        <m:r>
                          <a:rPr lang="pl-PL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′</m:t>
                        </m:r>
                        <m:r>
                          <a:rPr lang="pl-PL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≠∅</m:t>
                        </m:r>
                      </m:oMath>
                    </m:oMathPara>
                  </a14:m>
                  <a:endParaRPr lang="pl-PL" sz="2000" i="1" dirty="0">
                    <a:latin typeface="Cambria Math" panose="02040503050406030204" pitchFamily="18" charset="0"/>
                    <a:ea typeface="Cambria Math" panose="02040503050406030204" pitchFamily="18" charset="0"/>
                  </a:endParaRPr>
                </a:p>
              </p:txBody>
            </p:sp>
          </mc:Choice>
          <mc:Fallback>
            <p:sp>
              <p:nvSpPr>
                <p:cNvPr id="32" name="pole tekstowe 3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168318" y="5838512"/>
                  <a:ext cx="2223700" cy="702372"/>
                </a:xfrm>
                <a:prstGeom prst="rect">
                  <a:avLst/>
                </a:prstGeom>
                <a:blipFill rotWithShape="0">
                  <a:blip r:embed="rId8"/>
                  <a:stretch>
                    <a:fillRect l="-1096" t="-870" r="-274" b="-12174"/>
                  </a:stretch>
                </a:blipFill>
              </p:spPr>
              <p:txBody>
                <a:bodyPr/>
                <a:lstStyle/>
                <a:p>
                  <a:r>
                    <a:rPr lang="pl-PL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0" name="Prostokąt zaokrąglony 29"/>
            <p:cNvSpPr/>
            <p:nvPr/>
          </p:nvSpPr>
          <p:spPr>
            <a:xfrm>
              <a:off x="2508257" y="3782113"/>
              <a:ext cx="2234360" cy="1948117"/>
            </a:xfrm>
            <a:prstGeom prst="round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1" name="Prostokąt 30"/>
            <p:cNvSpPr/>
            <p:nvPr/>
          </p:nvSpPr>
          <p:spPr>
            <a:xfrm>
              <a:off x="2756174" y="4370363"/>
              <a:ext cx="886794" cy="45772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3" name="Prostokąt 32"/>
            <p:cNvSpPr/>
            <p:nvPr/>
          </p:nvSpPr>
          <p:spPr>
            <a:xfrm>
              <a:off x="2875670" y="5191223"/>
              <a:ext cx="937932" cy="48785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16" name="Łącznik prosty ze strzałką 15"/>
            <p:cNvCxnSpPr/>
            <p:nvPr/>
          </p:nvCxnSpPr>
          <p:spPr>
            <a:xfrm>
              <a:off x="1716169" y="4493357"/>
              <a:ext cx="1089842" cy="69321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Łącznik prosty ze strzałką 25"/>
            <p:cNvCxnSpPr>
              <a:stCxn id="24" idx="3"/>
              <a:endCxn id="33" idx="1"/>
            </p:cNvCxnSpPr>
            <p:nvPr/>
          </p:nvCxnSpPr>
          <p:spPr>
            <a:xfrm>
              <a:off x="1567927" y="5253473"/>
              <a:ext cx="1307743" cy="181675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6" name="pole tekstowe 35"/>
                <p:cNvSpPr txBox="1"/>
                <p:nvPr/>
              </p:nvSpPr>
              <p:spPr>
                <a:xfrm>
                  <a:off x="2658784" y="2280560"/>
                  <a:ext cx="3895936" cy="457882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GB" sz="20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pl-PL" sz="2000" b="0" i="1" smtClean="0">
                                <a:latin typeface="Cambria Math" panose="02040503050406030204" pitchFamily="18" charset="0"/>
                              </a:rPr>
                              <m:t>𝐺</m:t>
                            </m:r>
                          </m:e>
                          <m:sub>
                            <m:r>
                              <a:rPr lang="pl-PL" sz="2000" b="0" i="1" smtClean="0">
                                <a:latin typeface="Cambria Math" panose="02040503050406030204" pitchFamily="18" charset="0"/>
                              </a:rPr>
                              <m:t>𝑃</m:t>
                            </m:r>
                            <m:r>
                              <a:rPr lang="pl-PL" sz="2000" b="0" i="1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pl-PL" sz="2000" b="0" i="1" smtClean="0">
                                <a:latin typeface="Cambria Math" panose="02040503050406030204" pitchFamily="18" charset="0"/>
                              </a:rPr>
                              <m:t>𝐴</m:t>
                            </m:r>
                            <m:r>
                              <a:rPr lang="pl-PL" sz="2000" b="0" i="1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</m:sub>
                        </m:sSub>
                        <m:r>
                          <a:rPr lang="pl-PL" sz="2000" i="1">
                            <a:latin typeface="Cambria Math" panose="02040503050406030204" pitchFamily="18" charset="0"/>
                          </a:rPr>
                          <m:t>=</m:t>
                        </m:r>
                        <m:d>
                          <m:dPr>
                            <m:begChr m:val="{"/>
                            <m:endChr m:val="}"/>
                            <m:ctrlPr>
                              <a:rPr lang="pl-PL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pl-PL" sz="20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d>
                                  <m:dPr>
                                    <m:begChr m:val="["/>
                                    <m:endChr m:val="]"/>
                                    <m:ctrlPr>
                                      <a:rPr lang="pl-PL" sz="2000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pl-PL" sz="2000" i="1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</m:d>
                              </m:e>
                              <m:sub>
                                <m:r>
                                  <a:rPr lang="pl-PL" sz="2000" i="1">
                                    <a:latin typeface="Cambria Math" panose="02040503050406030204" pitchFamily="18" charset="0"/>
                                  </a:rPr>
                                  <m:t>𝐼𝑁𝐷</m:t>
                                </m:r>
                                <m:d>
                                  <m:dPr>
                                    <m:ctrlPr>
                                      <a:rPr lang="pl-PL" sz="2000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sSup>
                                      <m:sSupPr>
                                        <m:ctrlPr>
                                          <a:rPr lang="pl-PL" sz="20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pl-PL" sz="2000" i="1">
                                            <a:latin typeface="Cambria Math" panose="02040503050406030204" pitchFamily="18" charset="0"/>
                                          </a:rPr>
                                          <m:t>𝐴</m:t>
                                        </m:r>
                                      </m:e>
                                      <m:sup>
                                        <m:r>
                                          <a:rPr lang="pl-PL" sz="2000" i="1">
                                            <a:latin typeface="Cambria Math" panose="02040503050406030204" pitchFamily="18" charset="0"/>
                                          </a:rPr>
                                          <m:t>′</m:t>
                                        </m:r>
                                      </m:sup>
                                    </m:sSup>
                                  </m:e>
                                </m:d>
                              </m:sub>
                            </m:sSub>
                            <m:r>
                              <a:rPr lang="pl-PL" sz="2000" i="1">
                                <a:latin typeface="Cambria Math" panose="02040503050406030204" pitchFamily="18" charset="0"/>
                              </a:rPr>
                              <m:t>:</m:t>
                            </m:r>
                            <m:r>
                              <a:rPr lang="pl-PL" sz="20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pl-PL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𝜖</m:t>
                            </m:r>
                            <m:r>
                              <a:rPr lang="pl-PL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𝑈</m:t>
                            </m:r>
                            <m:r>
                              <a:rPr lang="pl-PL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 &amp;</m:t>
                            </m:r>
                            <m:sSup>
                              <m:sSupPr>
                                <m:ctrlPr>
                                  <a:rPr lang="pl-PL" sz="20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pl-PL" sz="20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pl-PL" sz="20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𝐴</m:t>
                                </m:r>
                              </m:e>
                              <m:sup>
                                <m:r>
                                  <a:rPr lang="pl-PL" sz="20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′</m:t>
                                </m:r>
                              </m:sup>
                            </m:sSup>
                            <m:r>
                              <a:rPr lang="pl-PL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⊆</m:t>
                            </m:r>
                            <m:r>
                              <a:rPr lang="pl-PL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𝐴</m:t>
                            </m:r>
                          </m:e>
                        </m:d>
                      </m:oMath>
                    </m:oMathPara>
                  </a14:m>
                  <a:endParaRPr lang="en-GB" sz="2000" dirty="0"/>
                </a:p>
              </p:txBody>
            </p:sp>
          </mc:Choice>
          <mc:Fallback>
            <p:sp>
              <p:nvSpPr>
                <p:cNvPr id="36" name="pole tekstowe 3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658784" y="2280560"/>
                  <a:ext cx="3895936" cy="457882"/>
                </a:xfrm>
                <a:prstGeom prst="rect">
                  <a:avLst/>
                </a:prstGeom>
                <a:blipFill rotWithShape="0">
                  <a:blip r:embed="rId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pl-PL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7" name="pole tekstowe 36"/>
                <p:cNvSpPr txBox="1"/>
                <p:nvPr/>
              </p:nvSpPr>
              <p:spPr>
                <a:xfrm>
                  <a:off x="2875670" y="1871542"/>
                  <a:ext cx="3029614" cy="307777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 xmlns:m="http://schemas.openxmlformats.org/officeDocument/2006/math">
                      <m:r>
                        <a:rPr lang="pl-PL" sz="2000" i="1" smtClean="0">
                          <a:latin typeface="Cambria Math" panose="02040503050406030204" pitchFamily="18" charset="0"/>
                        </a:rPr>
                        <m:t>𝐷</m:t>
                      </m:r>
                      <m:r>
                        <a:rPr lang="pl-PL" sz="2000" b="0" i="1" smtClean="0">
                          <a:latin typeface="Cambria Math" panose="02040503050406030204" pitchFamily="18" charset="0"/>
                        </a:rPr>
                        <m:t>𝑆</m:t>
                      </m:r>
                      <m:r>
                        <a:rPr lang="pl-PL" sz="2000" b="0" i="1" smtClean="0">
                          <a:latin typeface="Cambria Math" panose="02040503050406030204" pitchFamily="18" charset="0"/>
                        </a:rPr>
                        <m:t>=(</m:t>
                      </m:r>
                      <m:r>
                        <a:rPr lang="pl-PL" sz="2000" b="0" i="1" smtClean="0">
                          <a:latin typeface="Cambria Math" panose="02040503050406030204" pitchFamily="18" charset="0"/>
                        </a:rPr>
                        <m:t>𝑈</m:t>
                      </m:r>
                      <m:r>
                        <a:rPr lang="pl-PL" sz="2000" b="0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pl-PL" sz="200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pl-PL" sz="2000" b="0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pl-PL" sz="2000" b="0" i="1" smtClean="0"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pl-PL" sz="20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a14:m>
                  <a:r>
                    <a:rPr lang="pl-PL" sz="2000" i="1" dirty="0" smtClean="0"/>
                    <a:t>; </a:t>
                  </a:r>
                  <a14:m>
                    <m:oMath xmlns:m="http://schemas.openxmlformats.org/officeDocument/2006/math">
                      <m:sSup>
                        <m:sSupPr>
                          <m:ctrlPr>
                            <a:rPr lang="pl-PL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pl-PL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pl-PL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𝐴</m:t>
                          </m:r>
                        </m:e>
                        <m:sup>
                          <m:r>
                            <a:rPr lang="pl-PL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pl-PL" sz="20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𝜖</m:t>
                      </m:r>
                      <m:r>
                        <a:rPr lang="pl-PL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</m:t>
                      </m:r>
                      <m:r>
                        <a:rPr lang="pl-PL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pl-PL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  <m:r>
                        <a:rPr lang="pl-PL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a14:m>
                  <a:r>
                    <a:rPr lang="pl-PL" sz="2000" i="1" dirty="0" smtClean="0"/>
                    <a:t> </a:t>
                  </a:r>
                  <a:endParaRPr lang="en-GB" sz="2000" i="1" dirty="0"/>
                </a:p>
              </p:txBody>
            </p:sp>
          </mc:Choice>
          <mc:Fallback>
            <p:sp>
              <p:nvSpPr>
                <p:cNvPr id="37" name="pole tekstowe 3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875670" y="1871542"/>
                  <a:ext cx="3029614" cy="307777"/>
                </a:xfrm>
                <a:prstGeom prst="rect">
                  <a:avLst/>
                </a:prstGeom>
                <a:blipFill rotWithShape="0">
                  <a:blip r:embed="rId10"/>
                  <a:stretch>
                    <a:fillRect l="-2817" t="-23529" b="-50980"/>
                  </a:stretch>
                </a:blipFill>
              </p:spPr>
              <p:txBody>
                <a:bodyPr/>
                <a:lstStyle/>
                <a:p>
                  <a:r>
                    <a:rPr lang="pl-PL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4" name="Prostokąt 33"/>
                <p:cNvSpPr/>
                <p:nvPr/>
              </p:nvSpPr>
              <p:spPr>
                <a:xfrm>
                  <a:off x="2555776" y="3861048"/>
                  <a:ext cx="1292405" cy="443519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GB" sz="20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pl-PL" sz="2000" b="0" i="1" smtClean="0">
                                <a:latin typeface="Cambria Math" panose="02040503050406030204" pitchFamily="18" charset="0"/>
                              </a:rPr>
                              <m:t>[</m:t>
                            </m:r>
                            <m:r>
                              <a:rPr lang="pl-PL" sz="20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pl-PL" sz="2000" i="1">
                                <a:latin typeface="Cambria Math" panose="02040503050406030204" pitchFamily="18" charset="0"/>
                              </a:rPr>
                              <m:t>]</m:t>
                            </m:r>
                          </m:e>
                          <m:sub>
                            <m:r>
                              <a:rPr lang="pl-PL" sz="2000" i="1">
                                <a:latin typeface="Cambria Math" panose="02040503050406030204" pitchFamily="18" charset="0"/>
                              </a:rPr>
                              <m:t>𝐼𝑁𝐷</m:t>
                            </m:r>
                            <m:r>
                              <a:rPr lang="pl-PL" sz="2000" i="1">
                                <a:latin typeface="Cambria Math" panose="02040503050406030204" pitchFamily="18" charset="0"/>
                              </a:rPr>
                              <m:t>(</m:t>
                            </m:r>
                            <m:sSup>
                              <m:sSupPr>
                                <m:ctrlPr>
                                  <a:rPr lang="pl-PL" sz="200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pl-PL" sz="2000" i="1"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</m:e>
                              <m:sup>
                                <m:r>
                                  <a:rPr lang="pl-PL" sz="2000" i="1">
                                    <a:latin typeface="Cambria Math" panose="02040503050406030204" pitchFamily="18" charset="0"/>
                                  </a:rPr>
                                  <m:t>′</m:t>
                                </m:r>
                              </m:sup>
                            </m:sSup>
                            <m:r>
                              <a:rPr lang="pl-PL" sz="2000" i="1">
                                <a:latin typeface="Cambria Math" panose="02040503050406030204" pitchFamily="18" charset="0"/>
                              </a:rPr>
                              <m:t>)</m:t>
                            </m:r>
                          </m:sub>
                        </m:sSub>
                      </m:oMath>
                    </m:oMathPara>
                  </a14:m>
                  <a:endParaRPr lang="pl-PL" sz="2000" dirty="0"/>
                </a:p>
              </p:txBody>
            </p:sp>
          </mc:Choice>
          <mc:Fallback>
            <p:sp>
              <p:nvSpPr>
                <p:cNvPr id="34" name="Prostokąt 33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555776" y="3861048"/>
                  <a:ext cx="1292405" cy="443519"/>
                </a:xfrm>
                <a:prstGeom prst="rect">
                  <a:avLst/>
                </a:prstGeom>
                <a:blipFill rotWithShape="0">
                  <a:blip r:embed="rId11"/>
                  <a:stretch>
                    <a:fillRect b="-9722"/>
                  </a:stretch>
                </a:blipFill>
              </p:spPr>
              <p:txBody>
                <a:bodyPr/>
                <a:lstStyle/>
                <a:p>
                  <a:r>
                    <a:rPr lang="pl-PL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43" name="pole tekstowe 42"/>
                <p:cNvSpPr txBox="1"/>
                <p:nvPr/>
              </p:nvSpPr>
              <p:spPr>
                <a:xfrm>
                  <a:off x="655690" y="3373212"/>
                  <a:ext cx="2592288" cy="351186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pl-PL" sz="2000" i="1" smtClean="0">
                            <a:latin typeface="Cambria Math" panose="02040503050406030204" pitchFamily="18" charset="0"/>
                          </a:rPr>
                          <m:t>[</m:t>
                        </m:r>
                        <m:sSub>
                          <m:sSubPr>
                            <m:ctrlPr>
                              <a:rPr lang="en-GB" sz="20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pl-PL" sz="20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pl-PL" sz="2000" i="1">
                                <a:latin typeface="Cambria Math" panose="02040503050406030204" pitchFamily="18" charset="0"/>
                              </a:rPr>
                              <m:t>]</m:t>
                            </m:r>
                          </m:e>
                          <m:sub>
                            <m:r>
                              <a:rPr lang="pl-PL" sz="2000" b="0" i="1" smtClean="0">
                                <a:latin typeface="Cambria Math" panose="02040503050406030204" pitchFamily="18" charset="0"/>
                              </a:rPr>
                              <m:t>𝐼𝑁𝐷</m:t>
                            </m:r>
                            <m:r>
                              <a:rPr lang="pl-PL" sz="2000" b="0" i="1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pl-PL" sz="2000" b="0" i="1" smtClean="0">
                                <a:latin typeface="Cambria Math" panose="02040503050406030204" pitchFamily="18" charset="0"/>
                              </a:rPr>
                              <m:t>𝐴</m:t>
                            </m:r>
                            <m:r>
                              <a:rPr lang="pl-PL" sz="2000" b="0" i="1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</m:sub>
                        </m:sSub>
                        <m:r>
                          <a:rPr lang="en-GB" sz="20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⊆</m:t>
                        </m:r>
                        <m:r>
                          <a:rPr lang="pl-PL" sz="2000" i="1">
                            <a:latin typeface="Cambria Math" panose="02040503050406030204" pitchFamily="18" charset="0"/>
                          </a:rPr>
                          <m:t>[</m:t>
                        </m:r>
                        <m:sSub>
                          <m:sSubPr>
                            <m:ctrlPr>
                              <a:rPr lang="en-GB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pl-PL" sz="20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pl-PL" sz="2000" i="1">
                                <a:latin typeface="Cambria Math" panose="02040503050406030204" pitchFamily="18" charset="0"/>
                              </a:rPr>
                              <m:t>]</m:t>
                            </m:r>
                          </m:e>
                          <m:sub>
                            <m:r>
                              <a:rPr lang="pl-PL" sz="2000" i="1">
                                <a:latin typeface="Cambria Math" panose="02040503050406030204" pitchFamily="18" charset="0"/>
                              </a:rPr>
                              <m:t>𝐼𝑁𝐷</m:t>
                            </m:r>
                            <m:r>
                              <a:rPr lang="pl-PL" sz="2000" i="1">
                                <a:latin typeface="Cambria Math" panose="02040503050406030204" pitchFamily="18" charset="0"/>
                              </a:rPr>
                              <m:t>(</m:t>
                            </m:r>
                            <m:sSup>
                              <m:sSupPr>
                                <m:ctrlPr>
                                  <a:rPr lang="pl-PL" sz="200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pl-PL" sz="2000" b="0" i="1" smtClean="0"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</m:e>
                              <m:sup>
                                <m:r>
                                  <a:rPr lang="pl-PL" sz="2000" b="0" i="1" smtClean="0">
                                    <a:latin typeface="Cambria Math" panose="02040503050406030204" pitchFamily="18" charset="0"/>
                                  </a:rPr>
                                  <m:t>′</m:t>
                                </m:r>
                              </m:sup>
                            </m:sSup>
                            <m:r>
                              <a:rPr lang="pl-PL" sz="2000" i="1">
                                <a:latin typeface="Cambria Math" panose="02040503050406030204" pitchFamily="18" charset="0"/>
                              </a:rPr>
                              <m:t>)</m:t>
                            </m:r>
                          </m:sub>
                        </m:sSub>
                      </m:oMath>
                    </m:oMathPara>
                  </a14:m>
                  <a:endParaRPr lang="en-GB" sz="2000" i="1" dirty="0"/>
                </a:p>
              </p:txBody>
            </p:sp>
          </mc:Choice>
          <mc:Fallback>
            <p:sp>
              <p:nvSpPr>
                <p:cNvPr id="43" name="pole tekstowe 4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55690" y="3373212"/>
                  <a:ext cx="2592288" cy="351186"/>
                </a:xfrm>
                <a:prstGeom prst="rect">
                  <a:avLst/>
                </a:prstGeom>
                <a:blipFill rotWithShape="0">
                  <a:blip r:embed="rId12"/>
                  <a:stretch>
                    <a:fillRect t="-1754" b="-26316"/>
                  </a:stretch>
                </a:blipFill>
              </p:spPr>
              <p:txBody>
                <a:bodyPr/>
                <a:lstStyle/>
                <a:p>
                  <a:r>
                    <a:rPr lang="pl-PL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45" name="pole tekstowe 44"/>
                <p:cNvSpPr txBox="1"/>
                <p:nvPr/>
              </p:nvSpPr>
              <p:spPr>
                <a:xfrm>
                  <a:off x="620909" y="5954749"/>
                  <a:ext cx="2539567" cy="351186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GB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pl-PL" sz="2000" i="1">
                                <a:latin typeface="Cambria Math" panose="02040503050406030204" pitchFamily="18" charset="0"/>
                              </a:rPr>
                              <m:t>[</m:t>
                            </m:r>
                            <m:r>
                              <a:rPr lang="pl-PL" sz="20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pl-PL" sz="2000" i="1">
                                <a:latin typeface="Cambria Math" panose="02040503050406030204" pitchFamily="18" charset="0"/>
                              </a:rPr>
                              <m:t>′]</m:t>
                            </m:r>
                          </m:e>
                          <m:sub>
                            <m:r>
                              <a:rPr lang="pl-PL" sz="2000" i="1">
                                <a:latin typeface="Cambria Math" panose="02040503050406030204" pitchFamily="18" charset="0"/>
                              </a:rPr>
                              <m:t>𝐼𝑁𝐷</m:t>
                            </m:r>
                            <m:r>
                              <a:rPr lang="pl-PL" sz="2000" i="1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pl-PL" sz="2000" i="1">
                                <a:latin typeface="Cambria Math" panose="02040503050406030204" pitchFamily="18" charset="0"/>
                              </a:rPr>
                              <m:t>𝐴</m:t>
                            </m:r>
                            <m:r>
                              <a:rPr lang="pl-PL" sz="2000" i="1">
                                <a:latin typeface="Cambria Math" panose="02040503050406030204" pitchFamily="18" charset="0"/>
                              </a:rPr>
                              <m:t>)</m:t>
                            </m:r>
                          </m:sub>
                        </m:sSub>
                        <m:r>
                          <a:rPr lang="en-GB" sz="20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⊆</m:t>
                        </m:r>
                        <m:sSub>
                          <m:sSubPr>
                            <m:ctrlPr>
                              <a:rPr lang="en-GB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pl-PL" sz="2000" i="1">
                                <a:latin typeface="Cambria Math" panose="02040503050406030204" pitchFamily="18" charset="0"/>
                              </a:rPr>
                              <m:t>[</m:t>
                            </m:r>
                            <m:r>
                              <a:rPr lang="pl-PL" sz="20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pl-PL" sz="2000" i="1">
                                <a:latin typeface="Cambria Math" panose="02040503050406030204" pitchFamily="18" charset="0"/>
                              </a:rPr>
                              <m:t>′]</m:t>
                            </m:r>
                          </m:e>
                          <m:sub>
                            <m:r>
                              <a:rPr lang="pl-PL" sz="2000" i="1">
                                <a:latin typeface="Cambria Math" panose="02040503050406030204" pitchFamily="18" charset="0"/>
                              </a:rPr>
                              <m:t>𝐼𝑁𝐷</m:t>
                            </m:r>
                            <m:r>
                              <a:rPr lang="pl-PL" sz="2000" i="1">
                                <a:latin typeface="Cambria Math" panose="02040503050406030204" pitchFamily="18" charset="0"/>
                              </a:rPr>
                              <m:t>(</m:t>
                            </m:r>
                            <m:sSup>
                              <m:sSupPr>
                                <m:ctrlPr>
                                  <a:rPr lang="pl-PL" sz="200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pl-PL" sz="2000" i="1"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</m:e>
                              <m:sup>
                                <m:r>
                                  <a:rPr lang="pl-PL" sz="2000" i="1">
                                    <a:latin typeface="Cambria Math" panose="02040503050406030204" pitchFamily="18" charset="0"/>
                                  </a:rPr>
                                  <m:t>′</m:t>
                                </m:r>
                              </m:sup>
                            </m:sSup>
                            <m:r>
                              <a:rPr lang="pl-PL" sz="2000" i="1">
                                <a:latin typeface="Cambria Math" panose="02040503050406030204" pitchFamily="18" charset="0"/>
                              </a:rPr>
                              <m:t>)</m:t>
                            </m:r>
                          </m:sub>
                        </m:sSub>
                      </m:oMath>
                    </m:oMathPara>
                  </a14:m>
                  <a:endParaRPr lang="en-GB" sz="2000" i="1" dirty="0"/>
                </a:p>
              </p:txBody>
            </p:sp>
          </mc:Choice>
          <mc:Fallback>
            <p:sp>
              <p:nvSpPr>
                <p:cNvPr id="45" name="pole tekstowe 4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20909" y="5954749"/>
                  <a:ext cx="2539567" cy="351186"/>
                </a:xfrm>
                <a:prstGeom prst="rect">
                  <a:avLst/>
                </a:prstGeom>
                <a:blipFill rotWithShape="0">
                  <a:blip r:embed="rId13"/>
                  <a:stretch>
                    <a:fillRect l="-1199" b="-24138"/>
                  </a:stretch>
                </a:blipFill>
              </p:spPr>
              <p:txBody>
                <a:bodyPr/>
                <a:lstStyle/>
                <a:p>
                  <a:r>
                    <a:rPr lang="pl-PL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47" name="Łącznik prosty ze strzałką 46"/>
            <p:cNvCxnSpPr>
              <a:stCxn id="43" idx="2"/>
            </p:cNvCxnSpPr>
            <p:nvPr/>
          </p:nvCxnSpPr>
          <p:spPr>
            <a:xfrm>
              <a:off x="1951834" y="3724398"/>
              <a:ext cx="173777" cy="706837"/>
            </a:xfrm>
            <a:prstGeom prst="straightConnector1">
              <a:avLst/>
            </a:prstGeom>
            <a:ln w="19050">
              <a:solidFill>
                <a:schemeClr val="tx1"/>
              </a:solidFill>
              <a:prstDash val="sys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Łącznik prosty ze strzałką 49"/>
            <p:cNvCxnSpPr>
              <a:stCxn id="45" idx="0"/>
            </p:cNvCxnSpPr>
            <p:nvPr/>
          </p:nvCxnSpPr>
          <p:spPr>
            <a:xfrm flipV="1">
              <a:off x="1890693" y="5356164"/>
              <a:ext cx="280152" cy="598585"/>
            </a:xfrm>
            <a:prstGeom prst="straightConnector1">
              <a:avLst/>
            </a:prstGeom>
            <a:ln w="19050">
              <a:solidFill>
                <a:schemeClr val="tx1"/>
              </a:solidFill>
              <a:prstDash val="sys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Łącznik prosty ze strzałką 55"/>
            <p:cNvCxnSpPr/>
            <p:nvPr/>
          </p:nvCxnSpPr>
          <p:spPr>
            <a:xfrm flipV="1">
              <a:off x="3642968" y="4195541"/>
              <a:ext cx="2411009" cy="302263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Łącznik prosty ze strzałką 57"/>
            <p:cNvCxnSpPr/>
            <p:nvPr/>
          </p:nvCxnSpPr>
          <p:spPr>
            <a:xfrm flipV="1">
              <a:off x="3827281" y="4839845"/>
              <a:ext cx="2981376" cy="562714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Łącznik prosty ze strzałką 62"/>
            <p:cNvCxnSpPr/>
            <p:nvPr/>
          </p:nvCxnSpPr>
          <p:spPr>
            <a:xfrm flipV="1">
              <a:off x="4781496" y="5154528"/>
              <a:ext cx="365317" cy="651578"/>
            </a:xfrm>
            <a:prstGeom prst="straightConnector1">
              <a:avLst/>
            </a:prstGeom>
            <a:ln w="19050">
              <a:solidFill>
                <a:schemeClr val="tx1"/>
              </a:solidFill>
              <a:prstDash val="sys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0" name="pole tekstowe 19"/>
                <p:cNvSpPr txBox="1"/>
                <p:nvPr/>
              </p:nvSpPr>
              <p:spPr>
                <a:xfrm>
                  <a:off x="181295" y="2342622"/>
                  <a:ext cx="2395206" cy="358688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pl-PL" sz="20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pl-PL" sz="2000" b="0" i="1" smtClean="0">
                                <a:latin typeface="Cambria Math" panose="02040503050406030204" pitchFamily="18" charset="0"/>
                              </a:rPr>
                              <m:t>𝐺</m:t>
                            </m:r>
                          </m:e>
                          <m:sub>
                            <m:r>
                              <a:rPr lang="pl-PL" sz="2000" b="0" i="1" smtClean="0">
                                <a:latin typeface="Cambria Math" panose="02040503050406030204" pitchFamily="18" charset="0"/>
                              </a:rPr>
                              <m:t>𝐴</m:t>
                            </m:r>
                          </m:sub>
                        </m:sSub>
                        <m:r>
                          <a:rPr lang="pl-PL" sz="2000" i="1" smtClean="0">
                            <a:latin typeface="Cambria Math" panose="02040503050406030204" pitchFamily="18" charset="0"/>
                          </a:rPr>
                          <m:t>=</m:t>
                        </m:r>
                        <m:d>
                          <m:dPr>
                            <m:begChr m:val="{"/>
                            <m:endChr m:val="}"/>
                            <m:ctrlPr>
                              <a:rPr lang="pl-PL" sz="200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pl-PL" sz="200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d>
                                  <m:dPr>
                                    <m:begChr m:val="["/>
                                    <m:endChr m:val="]"/>
                                    <m:ctrlPr>
                                      <a:rPr lang="pl-PL" sz="20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pl-PL" sz="2000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</m:d>
                              </m:e>
                              <m:sub>
                                <m:r>
                                  <a:rPr lang="pl-PL" sz="2000" b="0" i="1" smtClean="0">
                                    <a:latin typeface="Cambria Math" panose="02040503050406030204" pitchFamily="18" charset="0"/>
                                  </a:rPr>
                                  <m:t>𝐼𝑁𝐷</m:t>
                                </m:r>
                                <m:r>
                                  <a:rPr lang="pl-PL" sz="2000" b="0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pl-PL" sz="2000" b="0" i="1" smtClean="0"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  <m:r>
                                  <a:rPr lang="pl-PL" sz="2000" b="0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sub>
                            </m:sSub>
                            <m:r>
                              <a:rPr lang="pl-PL" sz="2000" b="0" i="1" smtClean="0">
                                <a:latin typeface="Cambria Math" panose="02040503050406030204" pitchFamily="18" charset="0"/>
                              </a:rPr>
                              <m:t>:</m:t>
                            </m:r>
                            <m:r>
                              <a:rPr lang="pl-PL" sz="20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pl-PL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𝜖</m:t>
                            </m:r>
                            <m:r>
                              <a:rPr lang="pl-PL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𝑈</m:t>
                            </m:r>
                          </m:e>
                        </m:d>
                      </m:oMath>
                    </m:oMathPara>
                  </a14:m>
                  <a:endParaRPr lang="pl-PL" sz="2000" dirty="0"/>
                </a:p>
              </p:txBody>
            </p:sp>
          </mc:Choice>
          <mc:Fallback>
            <p:sp>
              <p:nvSpPr>
                <p:cNvPr id="20" name="pole tekstowe 1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81295" y="2342622"/>
                  <a:ext cx="2395206" cy="358688"/>
                </a:xfrm>
                <a:prstGeom prst="rect">
                  <a:avLst/>
                </a:prstGeom>
                <a:blipFill rotWithShape="0">
                  <a:blip r:embed="rId14"/>
                  <a:stretch>
                    <a:fillRect l="-1527" b="-27586"/>
                  </a:stretch>
                </a:blipFill>
              </p:spPr>
              <p:txBody>
                <a:bodyPr/>
                <a:lstStyle/>
                <a:p>
                  <a:r>
                    <a:rPr lang="pl-PL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48" name="pole tekstowe 47"/>
                <p:cNvSpPr txBox="1"/>
                <p:nvPr/>
              </p:nvSpPr>
              <p:spPr>
                <a:xfrm>
                  <a:off x="2576501" y="4828083"/>
                  <a:ext cx="1237101" cy="351186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GB" sz="20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pl-PL" sz="2000" b="0" i="1" smtClean="0">
                                <a:latin typeface="Cambria Math" panose="02040503050406030204" pitchFamily="18" charset="0"/>
                              </a:rPr>
                              <m:t>[</m:t>
                            </m:r>
                            <m:r>
                              <a:rPr lang="pl-PL" sz="20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pl-PL" sz="2000" b="0" i="1" smtClean="0">
                                <a:latin typeface="Cambria Math" panose="02040503050406030204" pitchFamily="18" charset="0"/>
                              </a:rPr>
                              <m:t>′]</m:t>
                            </m:r>
                          </m:e>
                          <m:sub>
                            <m:r>
                              <a:rPr lang="pl-PL" sz="2000" b="0" i="1" smtClean="0">
                                <a:latin typeface="Cambria Math" panose="02040503050406030204" pitchFamily="18" charset="0"/>
                              </a:rPr>
                              <m:t>𝐼𝑁𝐷</m:t>
                            </m:r>
                            <m:r>
                              <a:rPr lang="pl-PL" sz="2000" b="0" i="1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sSup>
                              <m:sSupPr>
                                <m:ctrlPr>
                                  <a:rPr lang="pl-PL" sz="20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pl-PL" sz="2000" b="0" i="1" smtClean="0"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</m:e>
                              <m:sup>
                                <m:r>
                                  <a:rPr lang="pl-PL" sz="2000" b="0" i="1" smtClean="0">
                                    <a:latin typeface="Cambria Math" panose="02040503050406030204" pitchFamily="18" charset="0"/>
                                  </a:rPr>
                                  <m:t>′</m:t>
                                </m:r>
                              </m:sup>
                            </m:sSup>
                            <m:r>
                              <a:rPr lang="pl-PL" sz="2000" b="0" i="1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</m:sub>
                        </m:sSub>
                      </m:oMath>
                    </m:oMathPara>
                  </a14:m>
                  <a:endParaRPr lang="en-GB" sz="2000" dirty="0"/>
                </a:p>
              </p:txBody>
            </p:sp>
          </mc:Choice>
          <mc:Fallback>
            <p:sp>
              <p:nvSpPr>
                <p:cNvPr id="48" name="pole tekstowe 4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576501" y="4828083"/>
                  <a:ext cx="1237101" cy="351186"/>
                </a:xfrm>
                <a:prstGeom prst="rect">
                  <a:avLst/>
                </a:prstGeom>
                <a:blipFill rotWithShape="0">
                  <a:blip r:embed="rId15"/>
                  <a:stretch>
                    <a:fillRect l="-3941" r="-985" b="-24138"/>
                  </a:stretch>
                </a:blipFill>
              </p:spPr>
              <p:txBody>
                <a:bodyPr/>
                <a:lstStyle/>
                <a:p>
                  <a:r>
                    <a:rPr lang="pl-PL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52" name="Łącznik prosty ze strzałką 51"/>
            <p:cNvCxnSpPr/>
            <p:nvPr/>
          </p:nvCxnSpPr>
          <p:spPr>
            <a:xfrm flipH="1">
              <a:off x="5089620" y="3748372"/>
              <a:ext cx="1306" cy="523520"/>
            </a:xfrm>
            <a:prstGeom prst="straightConnector1">
              <a:avLst/>
            </a:prstGeom>
            <a:ln w="19050">
              <a:solidFill>
                <a:schemeClr val="tx1"/>
              </a:solidFill>
              <a:prstDash val="sys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Łącznik prosty ze strzałką 61"/>
            <p:cNvCxnSpPr/>
            <p:nvPr/>
          </p:nvCxnSpPr>
          <p:spPr>
            <a:xfrm>
              <a:off x="341743" y="2730693"/>
              <a:ext cx="8435" cy="1468761"/>
            </a:xfrm>
            <a:prstGeom prst="straightConnector1">
              <a:avLst/>
            </a:prstGeom>
            <a:ln w="19050">
              <a:solidFill>
                <a:schemeClr val="tx1"/>
              </a:solidFill>
              <a:prstDash val="sys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Łącznik prosty ze strzałką 63"/>
            <p:cNvCxnSpPr>
              <a:endCxn id="30" idx="0"/>
            </p:cNvCxnSpPr>
            <p:nvPr/>
          </p:nvCxnSpPr>
          <p:spPr>
            <a:xfrm>
              <a:off x="2949837" y="2709661"/>
              <a:ext cx="675600" cy="1072452"/>
            </a:xfrm>
            <a:prstGeom prst="straightConnector1">
              <a:avLst/>
            </a:prstGeom>
            <a:ln w="19050">
              <a:solidFill>
                <a:schemeClr val="tx1"/>
              </a:solidFill>
              <a:prstDash val="sys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Łącznik prosty ze strzałką 66"/>
            <p:cNvCxnSpPr>
              <a:endCxn id="5" idx="0"/>
            </p:cNvCxnSpPr>
            <p:nvPr/>
          </p:nvCxnSpPr>
          <p:spPr>
            <a:xfrm>
              <a:off x="6554720" y="2748611"/>
              <a:ext cx="437530" cy="871334"/>
            </a:xfrm>
            <a:prstGeom prst="straightConnector1">
              <a:avLst/>
            </a:prstGeom>
            <a:ln w="19050">
              <a:solidFill>
                <a:schemeClr val="tx1"/>
              </a:solidFill>
              <a:prstDash val="sys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pole tekstowe 10"/>
              <p:cNvSpPr txBox="1"/>
              <p:nvPr/>
            </p:nvSpPr>
            <p:spPr>
              <a:xfrm>
                <a:off x="270077" y="4596291"/>
                <a:ext cx="1061563" cy="33733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l-PL" sz="2000" b="0" i="1" smtClean="0">
                              <a:latin typeface="Cambria Math" panose="02040503050406030204" pitchFamily="18" charset="0"/>
                            </a:rPr>
                            <m:t>[</m:t>
                          </m:r>
                          <m:r>
                            <a:rPr lang="pl-PL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pl-PL" sz="2000" b="0" i="1" smtClean="0">
                              <a:latin typeface="Cambria Math" panose="02040503050406030204" pitchFamily="18" charset="0"/>
                            </a:rPr>
                            <m:t>]</m:t>
                          </m:r>
                        </m:e>
                        <m:sub>
                          <m:r>
                            <a:rPr lang="pl-PL" sz="2000" b="0" i="1" smtClean="0">
                              <a:latin typeface="Cambria Math" panose="02040503050406030204" pitchFamily="18" charset="0"/>
                            </a:rPr>
                            <m:t>𝐼𝑁𝐷</m:t>
                          </m:r>
                          <m:r>
                            <a:rPr lang="pl-PL" sz="20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pl-PL" sz="20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pl-PL" sz="20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</m:sSub>
                    </m:oMath>
                  </m:oMathPara>
                </a14:m>
                <a:endParaRPr lang="en-GB" sz="2000" dirty="0"/>
              </a:p>
            </p:txBody>
          </p:sp>
        </mc:Choice>
        <mc:Fallback>
          <p:sp>
            <p:nvSpPr>
              <p:cNvPr id="11" name="pole tekstowe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0077" y="4596291"/>
                <a:ext cx="1061563" cy="337336"/>
              </a:xfrm>
              <a:prstGeom prst="rect">
                <a:avLst/>
              </a:prstGeom>
              <a:blipFill rotWithShape="0">
                <a:blip r:embed="rId16"/>
                <a:stretch>
                  <a:fillRect l="-6897" r="-3448" b="-29091"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8" name="Prostokąt 77"/>
          <p:cNvSpPr/>
          <p:nvPr/>
        </p:nvSpPr>
        <p:spPr>
          <a:xfrm>
            <a:off x="5989462" y="4293096"/>
            <a:ext cx="886794" cy="4577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1" name="Prostokąt 80"/>
          <p:cNvSpPr/>
          <p:nvPr/>
        </p:nvSpPr>
        <p:spPr>
          <a:xfrm>
            <a:off x="6759640" y="4870102"/>
            <a:ext cx="886794" cy="4577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557788"/>
      </p:ext>
    </p:extLst>
  </p:cSld>
  <p:clrMapOvr>
    <a:masterClrMapping/>
  </p:clrMapOvr>
</p:sld>
</file>

<file path=ppt/theme/theme1.xml><?xml version="1.0" encoding="utf-8"?>
<a:theme xmlns:a="http://schemas.openxmlformats.org/drawingml/2006/main" name="3_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3_Motyw pakietu Office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18244</TotalTime>
  <Words>42</Words>
  <Application>Microsoft Office PowerPoint</Application>
  <PresentationFormat>Pokaz na ekranie (4:3)</PresentationFormat>
  <Paragraphs>30</Paragraphs>
  <Slides>2</Slides>
  <Notes>0</Notes>
  <HiddenSlides>0</HiddenSlides>
  <MMClips>0</MMClips>
  <ScaleCrop>false</ScaleCrop>
  <HeadingPairs>
    <vt:vector size="8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Osadzone serwery OLE</vt:lpstr>
      </vt:variant>
      <vt:variant>
        <vt:i4>1</vt:i4>
      </vt:variant>
      <vt:variant>
        <vt:lpstr>Tytuły slajdów</vt:lpstr>
      </vt:variant>
      <vt:variant>
        <vt:i4>2</vt:i4>
      </vt:variant>
    </vt:vector>
  </HeadingPairs>
  <TitlesOfParts>
    <vt:vector size="7" baseType="lpstr">
      <vt:lpstr>Arial</vt:lpstr>
      <vt:lpstr>Calibri</vt:lpstr>
      <vt:lpstr>Cambria Math</vt:lpstr>
      <vt:lpstr>3_Motyw pakietu Office</vt:lpstr>
      <vt:lpstr>Obraz - mapa bitowa</vt:lpstr>
      <vt:lpstr>GRANULAR SPACES  IN  THE PAWLAK ROUGH SET MODEL</vt:lpstr>
      <vt:lpstr>GRANULAR SPACES  IN  THE PAWLAK ROUGH SET MODEL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A</dc:creator>
  <cp:lastModifiedBy>Konto Microsoft</cp:lastModifiedBy>
  <cp:revision>2511</cp:revision>
  <dcterms:created xsi:type="dcterms:W3CDTF">2010-01-24T17:07:29Z</dcterms:created>
  <dcterms:modified xsi:type="dcterms:W3CDTF">2024-10-04T16:59:55Z</dcterms:modified>
</cp:coreProperties>
</file>