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"/>
  </p:notesMasterIdLst>
  <p:handoutMasterIdLst>
    <p:handoutMasterId r:id="rId5"/>
  </p:handoutMasterIdLst>
  <p:sldIdLst>
    <p:sldId id="1967" r:id="rId2"/>
    <p:sldId id="1968" r:id="rId3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Slezak" initials="DS" lastIdx="7" clrIdx="0">
    <p:extLst>
      <p:ext uri="{19B8F6BF-5375-455C-9EA6-DF929625EA0E}">
        <p15:presenceInfo xmlns:p15="http://schemas.microsoft.com/office/powerpoint/2012/main" userId="2a8b960b8ddfe4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DEC97C"/>
    <a:srgbClr val="000000"/>
    <a:srgbClr val="0066FF"/>
    <a:srgbClr val="00FFFF"/>
    <a:srgbClr val="66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1" autoAdjust="0"/>
    <p:restoredTop sz="90768" autoAdjust="0"/>
  </p:normalViewPr>
  <p:slideViewPr>
    <p:cSldViewPr>
      <p:cViewPr>
        <p:scale>
          <a:sx n="54" d="100"/>
          <a:sy n="54" d="100"/>
        </p:scale>
        <p:origin x="1228" y="6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EBB598-4A39-4E7D-98A7-4BF79612E3BF}" type="datetimeFigureOut">
              <a:rPr lang="pl-PL"/>
              <a:pPr>
                <a:defRPr/>
              </a:pPr>
              <a:t>04.10.2024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0C367E-A944-45F7-A06D-4D2A462FBC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22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29F290-A1D0-4416-9914-F089155C110B}" type="datetimeFigureOut">
              <a:rPr lang="pl-PL"/>
              <a:pPr>
                <a:defRPr/>
              </a:pPr>
              <a:t>04.10.2024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0"/>
            <a:r>
              <a:rPr lang="pl-PL" noProof="0"/>
              <a:t>Drugi poziom</a:t>
            </a:r>
          </a:p>
          <a:p>
            <a:pPr lvl="0"/>
            <a:r>
              <a:rPr lang="pl-PL" noProof="0"/>
              <a:t>Trzeci poziom</a:t>
            </a:r>
          </a:p>
          <a:p>
            <a:pPr lvl="0"/>
            <a:r>
              <a:rPr lang="pl-PL" noProof="0"/>
              <a:t>Czwarty poziom</a:t>
            </a:r>
          </a:p>
          <a:p>
            <a:pPr lvl="0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7BEB61-2A3F-47E8-93FE-0739F784E8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83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7069-BBE3-472A-858D-3F14086F6894}" type="datetime1">
              <a:rPr lang="pl-PL" smtClean="0"/>
              <a:t>04.10.2024</a:t>
            </a:fld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9A21-E08B-4C77-89EA-C302EEA73C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357188" y="785813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57188" y="6286500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stopki 4"/>
          <p:cNvSpPr txBox="1">
            <a:spLocks/>
          </p:cNvSpPr>
          <p:nvPr userDrawn="1"/>
        </p:nvSpPr>
        <p:spPr>
          <a:xfrm>
            <a:off x="1643063" y="6357938"/>
            <a:ext cx="5572125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l-PL" sz="1200">
                <a:solidFill>
                  <a:srgbClr val="0000FF"/>
                </a:solidFill>
                <a:latin typeface="Calibri" pitchFamily="34" charset="0"/>
              </a:rPr>
              <a:t>Metody wykrywania procesów z danych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66713" y="87313"/>
          <a:ext cx="8382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Obraz - mapa bitowa" r:id="rId3" imgW="5504762" imgH="4371429" progId="PBrush">
                  <p:embed/>
                </p:oleObj>
              </mc:Choice>
              <mc:Fallback>
                <p:oleObj name="Obraz - mapa bitowa" r:id="rId3" imgW="5504762" imgH="4371429" progId="PBrush">
                  <p:embed/>
                  <p:pic>
                    <p:nvPicPr>
                      <p:cNvPr id="0" name="Picture 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87313"/>
                        <a:ext cx="8382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2" cy="785794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2E61-FF64-45A8-AAC2-661803A863A4}" type="datetime1">
              <a:rPr lang="pl-PL" smtClean="0"/>
              <a:t>04.10.2024</a:t>
            </a:fld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F5C-82AB-4307-9003-77CA5B44F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7581-309A-4643-99E4-4EAE91C3B18C}" type="datetime1">
              <a:rPr lang="pl-PL" smtClean="0"/>
              <a:t>04.10.2024</a:t>
            </a:fld>
            <a:endParaRPr lang="pl-P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anchor="t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2E777F-298D-4C96-825C-3DC57E52C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B251-F06B-4706-B296-DC89BB1FA057}" type="datetime1">
              <a:rPr lang="pl-PL" smtClean="0"/>
              <a:t>04.10.2024</a:t>
            </a:fld>
            <a:endParaRPr lang="pl-PL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6DEE-ACA3-4E2F-B40A-447263FDAE5D}" type="datetime1">
              <a:rPr lang="pl-PL" smtClean="0"/>
              <a:t>04.10.2024</a:t>
            </a:fld>
            <a:endParaRPr lang="pl-PL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88A2-D485-4CD1-B5EB-64127B67B6D4}" type="datetime1">
              <a:rPr lang="pl-PL" smtClean="0"/>
              <a:t>04.10.2024</a:t>
            </a:fld>
            <a:endParaRPr lang="pl-P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60DC95D-D0EA-4A7E-8768-0214FE993355}" type="datetime1">
              <a:rPr lang="pl-PL" smtClean="0"/>
              <a:t>04.10.2024</a:t>
            </a:fld>
            <a:endParaRPr lang="pl-PL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187C47-3096-4DF0-8489-F5DCB4C026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3" r:id="rId3"/>
    <p:sldLayoutId id="2147484875" r:id="rId4"/>
    <p:sldLayoutId id="2147484876" r:id="rId5"/>
    <p:sldLayoutId id="21474848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10" Type="http://schemas.openxmlformats.org/officeDocument/2006/relationships/image" Target="../media/image21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upa 34"/>
          <p:cNvGrpSpPr/>
          <p:nvPr/>
        </p:nvGrpSpPr>
        <p:grpSpPr>
          <a:xfrm>
            <a:off x="251520" y="3048896"/>
            <a:ext cx="8640960" cy="3624217"/>
            <a:chOff x="755576" y="1548150"/>
            <a:chExt cx="7632848" cy="2820707"/>
          </a:xfrm>
        </p:grpSpPr>
        <p:sp>
          <p:nvSpPr>
            <p:cNvPr id="3" name="Prostokąt zaokrąglony 2"/>
            <p:cNvSpPr/>
            <p:nvPr/>
          </p:nvSpPr>
          <p:spPr>
            <a:xfrm>
              <a:off x="755576" y="2280625"/>
              <a:ext cx="2232248" cy="165618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pole tekstowe 6"/>
                <p:cNvSpPr txBox="1"/>
                <p:nvPr/>
              </p:nvSpPr>
              <p:spPr>
                <a:xfrm>
                  <a:off x="755576" y="1641145"/>
                  <a:ext cx="570418" cy="4154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pole tekstowe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5576" y="1641145"/>
                  <a:ext cx="570418" cy="415498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0" name="Prostokąt 9"/>
            <p:cNvSpPr/>
            <p:nvPr/>
          </p:nvSpPr>
          <p:spPr>
            <a:xfrm>
              <a:off x="2244492" y="2568652"/>
              <a:ext cx="216024" cy="2520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pole tekstowe 10"/>
                <p:cNvSpPr txBox="1"/>
                <p:nvPr/>
              </p:nvSpPr>
              <p:spPr>
                <a:xfrm>
                  <a:off x="1521161" y="2438072"/>
                  <a:ext cx="570418" cy="4154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pole tekstow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21161" y="2438072"/>
                  <a:ext cx="570418" cy="41549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r="-322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pole tekstowe 22"/>
                <p:cNvSpPr txBox="1"/>
                <p:nvPr/>
              </p:nvSpPr>
              <p:spPr>
                <a:xfrm>
                  <a:off x="1265278" y="3301534"/>
                  <a:ext cx="570418" cy="4154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pole tekstow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65278" y="3301534"/>
                  <a:ext cx="570418" cy="415498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r="-1720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Prostokąt 23"/>
            <p:cNvSpPr/>
            <p:nvPr/>
          </p:nvSpPr>
          <p:spPr>
            <a:xfrm>
              <a:off x="1979711" y="3301534"/>
              <a:ext cx="264781" cy="34349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pole tekstowe 7"/>
                <p:cNvSpPr txBox="1"/>
                <p:nvPr/>
              </p:nvSpPr>
              <p:spPr>
                <a:xfrm>
                  <a:off x="5220072" y="1548150"/>
                  <a:ext cx="1005289" cy="467500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GB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" name="pole tekstow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0072" y="1548150"/>
                  <a:ext cx="1005289" cy="46750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Prostokąt zaokrąglony 4"/>
            <p:cNvSpPr/>
            <p:nvPr/>
          </p:nvSpPr>
          <p:spPr>
            <a:xfrm>
              <a:off x="5220072" y="1992593"/>
              <a:ext cx="3168352" cy="237626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797530" y="2129456"/>
              <a:ext cx="1008146" cy="10327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5921280" y="3866352"/>
                  <a:ext cx="1992147" cy="4154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′∈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l-PL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21280" y="3866352"/>
                  <a:ext cx="1992147" cy="415498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" name="Prostokąt 14"/>
            <p:cNvSpPr/>
            <p:nvPr/>
          </p:nvSpPr>
          <p:spPr>
            <a:xfrm>
              <a:off x="6146554" y="2528900"/>
              <a:ext cx="216024" cy="2520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pole tekstowe 16"/>
                <p:cNvSpPr txBox="1"/>
                <p:nvPr/>
              </p:nvSpPr>
              <p:spPr>
                <a:xfrm>
                  <a:off x="5423333" y="2144308"/>
                  <a:ext cx="327461" cy="4154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pole tekstowe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3333" y="2144308"/>
                  <a:ext cx="327461" cy="415498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Prostokąt 17"/>
            <p:cNvSpPr/>
            <p:nvPr/>
          </p:nvSpPr>
          <p:spPr>
            <a:xfrm>
              <a:off x="6796734" y="2576640"/>
              <a:ext cx="1495042" cy="134454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pole tekstowe 18"/>
                <p:cNvSpPr txBox="1"/>
                <p:nvPr/>
              </p:nvSpPr>
              <p:spPr>
                <a:xfrm>
                  <a:off x="7325072" y="2095760"/>
                  <a:ext cx="408765" cy="4154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pole tekstow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25072" y="2095760"/>
                  <a:ext cx="408765" cy="415498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5" name="Prostokąt 24"/>
            <p:cNvSpPr/>
            <p:nvPr/>
          </p:nvSpPr>
          <p:spPr>
            <a:xfrm>
              <a:off x="6640688" y="2814706"/>
              <a:ext cx="264781" cy="34349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6" name="Łącznik prosty ze strzałką 25"/>
            <p:cNvCxnSpPr>
              <a:stCxn id="24" idx="3"/>
              <a:endCxn id="25" idx="1"/>
            </p:cNvCxnSpPr>
            <p:nvPr/>
          </p:nvCxnSpPr>
          <p:spPr>
            <a:xfrm flipV="1">
              <a:off x="2244492" y="2986451"/>
              <a:ext cx="4396196" cy="48682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pole tekstowe 26"/>
                <p:cNvSpPr txBox="1"/>
                <p:nvPr/>
              </p:nvSpPr>
              <p:spPr>
                <a:xfrm>
                  <a:off x="3284342" y="2321151"/>
                  <a:ext cx="1323227" cy="41549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pl-PL" i="1">
                              <a:latin typeface="Cambria Math" panose="02040503050406030204" pitchFamily="18" charset="0"/>
                            </a:rPr>
                            <m:t>𝑅</m:t>
                          </m:r>
                        </m:sub>
                      </m:sSub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</m:oMath>
                  </a14:m>
                  <a:r>
                    <a:rPr lang="pl-PL" i="1" dirty="0" smtClean="0"/>
                    <a:t>X</a:t>
                  </a:r>
                  <a:endParaRPr lang="en-GB" i="1" dirty="0"/>
                </a:p>
              </p:txBody>
            </p:sp>
          </mc:Choice>
          <mc:Fallback xmlns="">
            <p:sp>
              <p:nvSpPr>
                <p:cNvPr id="27" name="pole tekstowe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84342" y="2321151"/>
                  <a:ext cx="1323227" cy="415498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t="-18182" b="-15909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Łącznik prosty ze strzałką 15"/>
            <p:cNvCxnSpPr>
              <a:stCxn id="10" idx="3"/>
              <a:endCxn id="15" idx="1"/>
            </p:cNvCxnSpPr>
            <p:nvPr/>
          </p:nvCxnSpPr>
          <p:spPr>
            <a:xfrm flipV="1">
              <a:off x="2460516" y="2654914"/>
              <a:ext cx="3686038" cy="397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pole tekstowe 31"/>
                <p:cNvSpPr txBox="1"/>
                <p:nvPr/>
              </p:nvSpPr>
              <p:spPr>
                <a:xfrm>
                  <a:off x="2876409" y="3413584"/>
                  <a:ext cx="2305779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pl-PL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l-PL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pl-PL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sSup>
                              <m:sSupPr>
                                <m:ctrlPr>
                                  <a:rPr lang="pl-PL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pl-PL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sub>
                        </m:sSub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pl-PL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 xmlns="">
            <p:sp>
              <p:nvSpPr>
                <p:cNvPr id="32" name="pole tekstowe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6409" y="3413584"/>
                  <a:ext cx="2305779" cy="83099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ytuł 1"/>
          <p:cNvSpPr>
            <a:spLocks noGrp="1"/>
          </p:cNvSpPr>
          <p:nvPr>
            <p:ph type="title"/>
          </p:nvPr>
        </p:nvSpPr>
        <p:spPr>
          <a:xfrm>
            <a:off x="107504" y="277228"/>
            <a:ext cx="8856984" cy="2233285"/>
          </a:xfrm>
        </p:spPr>
        <p:txBody>
          <a:bodyPr/>
          <a:lstStyle/>
          <a:p>
            <a:r>
              <a:rPr lang="pl-PL" sz="4000" b="1" dirty="0" smtClean="0"/>
              <a:t>GRANULAR SPACES </a:t>
            </a:r>
            <a:br>
              <a:rPr lang="pl-PL" sz="4000" b="1" dirty="0" smtClean="0"/>
            </a:br>
            <a:r>
              <a:rPr lang="pl-PL" sz="4000" b="1" dirty="0" smtClean="0"/>
              <a:t>IN </a:t>
            </a:r>
            <a:br>
              <a:rPr lang="pl-PL" sz="4000" b="1" dirty="0" smtClean="0"/>
            </a:br>
            <a:r>
              <a:rPr lang="pl-PL" sz="4000" b="1" dirty="0" smtClean="0"/>
              <a:t>THE PAWLAK ROUGH SET MODEL</a:t>
            </a:r>
            <a:endParaRPr lang="pl-PL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pole tekstowe 27"/>
              <p:cNvSpPr txBox="1"/>
              <p:nvPr/>
            </p:nvSpPr>
            <p:spPr>
              <a:xfrm>
                <a:off x="1503333" y="3185668"/>
                <a:ext cx="1863256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28" name="pole tekstowe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3333" y="3185668"/>
                <a:ext cx="1863256" cy="415498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pole tekstowe 28"/>
              <p:cNvSpPr txBox="1"/>
              <p:nvPr/>
            </p:nvSpPr>
            <p:spPr>
              <a:xfrm>
                <a:off x="6736476" y="3024371"/>
                <a:ext cx="1863256" cy="4154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pl-P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GB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⊆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pl-P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GB" i="1" dirty="0"/>
              </a:p>
            </p:txBody>
          </p:sp>
        </mc:Choice>
        <mc:Fallback xmlns="">
          <p:sp>
            <p:nvSpPr>
              <p:cNvPr id="29" name="pole tekstowe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6476" y="3024371"/>
                <a:ext cx="1863256" cy="415498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1283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1"/>
          <p:cNvSpPr>
            <a:spLocks noGrp="1"/>
          </p:cNvSpPr>
          <p:nvPr>
            <p:ph type="title"/>
          </p:nvPr>
        </p:nvSpPr>
        <p:spPr>
          <a:xfrm>
            <a:off x="126780" y="56953"/>
            <a:ext cx="8856984" cy="1467342"/>
          </a:xfrm>
        </p:spPr>
        <p:txBody>
          <a:bodyPr/>
          <a:lstStyle/>
          <a:p>
            <a:r>
              <a:rPr lang="pl-PL" sz="3200" b="1" dirty="0" smtClean="0"/>
              <a:t>GRANULAR SPACES </a:t>
            </a:r>
            <a:br>
              <a:rPr lang="pl-PL" sz="3200" b="1" dirty="0" smtClean="0"/>
            </a:br>
            <a:r>
              <a:rPr lang="pl-PL" sz="3200" b="1" dirty="0" smtClean="0"/>
              <a:t>IN </a:t>
            </a:r>
            <a:br>
              <a:rPr lang="pl-PL" sz="3200" b="1" dirty="0" smtClean="0"/>
            </a:br>
            <a:r>
              <a:rPr lang="pl-PL" sz="3200" b="1" dirty="0" smtClean="0"/>
              <a:t>THE PAWLAK ROUGH SET MODEL</a:t>
            </a:r>
            <a:endParaRPr lang="pl-PL" sz="3200" b="1" dirty="0"/>
          </a:p>
        </p:txBody>
      </p:sp>
      <p:grpSp>
        <p:nvGrpSpPr>
          <p:cNvPr id="70" name="Grupa 69"/>
          <p:cNvGrpSpPr/>
          <p:nvPr/>
        </p:nvGrpSpPr>
        <p:grpSpPr>
          <a:xfrm>
            <a:off x="19589" y="2195941"/>
            <a:ext cx="8964175" cy="4669342"/>
            <a:chOff x="96208" y="1871542"/>
            <a:chExt cx="8964175" cy="4669342"/>
          </a:xfrm>
        </p:grpSpPr>
        <p:sp>
          <p:nvSpPr>
            <p:cNvPr id="3" name="Prostokąt zaokrąglony 2"/>
            <p:cNvSpPr/>
            <p:nvPr/>
          </p:nvSpPr>
          <p:spPr>
            <a:xfrm>
              <a:off x="204626" y="4174914"/>
              <a:ext cx="1760995" cy="1643286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1449008" y="4331447"/>
              <a:ext cx="244555" cy="32382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pole tekstowe 22"/>
                <p:cNvSpPr txBox="1"/>
                <p:nvPr/>
              </p:nvSpPr>
              <p:spPr>
                <a:xfrm>
                  <a:off x="96208" y="4987346"/>
                  <a:ext cx="1237101" cy="33733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23" name="pole tekstowe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6208" y="4987346"/>
                  <a:ext cx="1237101" cy="33733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l="-985" b="-2678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Prostokąt 23"/>
            <p:cNvSpPr/>
            <p:nvPr/>
          </p:nvSpPr>
          <p:spPr>
            <a:xfrm>
              <a:off x="1268175" y="5032804"/>
              <a:ext cx="299752" cy="441337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pole tekstowe 7"/>
                <p:cNvSpPr txBox="1"/>
                <p:nvPr/>
              </p:nvSpPr>
              <p:spPr>
                <a:xfrm>
                  <a:off x="6395077" y="2420939"/>
                  <a:ext cx="2665306" cy="358688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8" name="pole tekstow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5077" y="2420939"/>
                  <a:ext cx="2665306" cy="358688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b="-2542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Prostokąt zaokrąglony 4"/>
            <p:cNvSpPr/>
            <p:nvPr/>
          </p:nvSpPr>
          <p:spPr>
            <a:xfrm>
              <a:off x="5740091" y="3619945"/>
              <a:ext cx="2504317" cy="2761384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959392" y="3795794"/>
              <a:ext cx="1141297" cy="13269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6099487" y="6027464"/>
                  <a:ext cx="1473544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′∈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𝑈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99487" y="6027464"/>
                  <a:ext cx="1473544" cy="307777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893" r="-826" b="-38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pole tekstowe 16"/>
                <p:cNvSpPr txBox="1"/>
                <p:nvPr/>
              </p:nvSpPr>
              <p:spPr>
                <a:xfrm>
                  <a:off x="6312794" y="5127674"/>
                  <a:ext cx="241926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7" name="pole tekstowe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12794" y="5127674"/>
                  <a:ext cx="241926" cy="307777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2500" r="-17500" b="-980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Prostokąt 17"/>
            <p:cNvSpPr/>
            <p:nvPr/>
          </p:nvSpPr>
          <p:spPr>
            <a:xfrm>
              <a:off x="7092280" y="4370363"/>
              <a:ext cx="961835" cy="16110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pole tekstowe 18"/>
                <p:cNvSpPr txBox="1"/>
                <p:nvPr/>
              </p:nvSpPr>
              <p:spPr>
                <a:xfrm>
                  <a:off x="7538002" y="4045566"/>
                  <a:ext cx="301365" cy="307777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9" name="pole tekstow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8002" y="4045566"/>
                  <a:ext cx="301365" cy="307777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2449" r="-22449" b="-1400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pole tekstowe 26"/>
                <p:cNvSpPr txBox="1"/>
                <p:nvPr/>
              </p:nvSpPr>
              <p:spPr>
                <a:xfrm>
                  <a:off x="4293439" y="3372532"/>
                  <a:ext cx="1611845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2000" i="1" dirty="0"/>
                </a:p>
              </p:txBody>
            </p:sp>
          </mc:Choice>
          <mc:Fallback>
            <p:sp>
              <p:nvSpPr>
                <p:cNvPr id="27" name="pole tekstowe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93439" y="3372532"/>
                  <a:ext cx="1611845" cy="351186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4545" r="-2273" b="-2413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pole tekstowe 31"/>
                <p:cNvSpPr txBox="1"/>
                <p:nvPr/>
              </p:nvSpPr>
              <p:spPr>
                <a:xfrm>
                  <a:off x="3168318" y="5838512"/>
                  <a:ext cx="2223700" cy="70237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sz="20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sz="20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32" name="pole tekstowe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168318" y="5838512"/>
                  <a:ext cx="2223700" cy="70237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l="-1096" t="-870" r="-274" b="-1217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rostokąt zaokrąglony 29"/>
            <p:cNvSpPr/>
            <p:nvPr/>
          </p:nvSpPr>
          <p:spPr>
            <a:xfrm>
              <a:off x="2508257" y="3782113"/>
              <a:ext cx="2234360" cy="1948117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2756174" y="4370363"/>
              <a:ext cx="886794" cy="4577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2875670" y="5191223"/>
              <a:ext cx="937932" cy="4878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Łącznik prosty ze strzałką 15"/>
            <p:cNvCxnSpPr/>
            <p:nvPr/>
          </p:nvCxnSpPr>
          <p:spPr>
            <a:xfrm>
              <a:off x="1716169" y="4493357"/>
              <a:ext cx="1089842" cy="6932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ze strzałką 25"/>
            <p:cNvCxnSpPr>
              <a:stCxn id="24" idx="3"/>
              <a:endCxn id="33" idx="1"/>
            </p:cNvCxnSpPr>
            <p:nvPr/>
          </p:nvCxnSpPr>
          <p:spPr>
            <a:xfrm>
              <a:off x="1567927" y="5253473"/>
              <a:ext cx="1307743" cy="1816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pole tekstowe 35"/>
                <p:cNvSpPr txBox="1"/>
                <p:nvPr/>
              </p:nvSpPr>
              <p:spPr>
                <a:xfrm>
                  <a:off x="2658784" y="2280560"/>
                  <a:ext cx="3895936" cy="45788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d>
                                  <m:dPr>
                                    <m:ctrlP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pl-PL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l-PL" sz="20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pl-PL" sz="2000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</m:sub>
                            </m:s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&amp;</m:t>
                            </m:r>
                            <m:sSup>
                              <m:sSupPr>
                                <m:ctrlP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⊆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e>
                        </m:d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36" name="pole tekstowe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8784" y="2280560"/>
                  <a:ext cx="3895936" cy="45788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pole tekstowe 36"/>
                <p:cNvSpPr txBox="1"/>
                <p:nvPr/>
              </p:nvSpPr>
              <p:spPr>
                <a:xfrm>
                  <a:off x="2875670" y="1871542"/>
                  <a:ext cx="3029614" cy="30777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 xmlns:m="http://schemas.openxmlformats.org/officeDocument/2006/math">
                      <m:r>
                        <a:rPr lang="pl-PL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pl-PL" sz="2000" i="1" dirty="0" smtClean="0"/>
                    <a:t>;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l-PL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pl-PL" sz="2000" i="1" dirty="0" smtClean="0"/>
                    <a:t> </a:t>
                  </a:r>
                  <a:endParaRPr lang="en-GB" sz="2000" i="1" dirty="0"/>
                </a:p>
              </p:txBody>
            </p:sp>
          </mc:Choice>
          <mc:Fallback>
            <p:sp>
              <p:nvSpPr>
                <p:cNvPr id="37" name="pole tekstowe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5670" y="1871542"/>
                  <a:ext cx="3029614" cy="307777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2817" t="-23529" b="-50980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Prostokąt 33"/>
                <p:cNvSpPr/>
                <p:nvPr/>
              </p:nvSpPr>
              <p:spPr>
                <a:xfrm>
                  <a:off x="2555776" y="3861048"/>
                  <a:ext cx="1292405" cy="44351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l-PL" sz="2000" dirty="0"/>
                </a:p>
              </p:txBody>
            </p:sp>
          </mc:Choice>
          <mc:Fallback>
            <p:sp>
              <p:nvSpPr>
                <p:cNvPr id="34" name="Prostokąt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5776" y="3861048"/>
                  <a:ext cx="1292405" cy="443519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b="-9722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pole tekstowe 42"/>
                <p:cNvSpPr txBox="1"/>
                <p:nvPr/>
              </p:nvSpPr>
              <p:spPr>
                <a:xfrm>
                  <a:off x="655690" y="3373212"/>
                  <a:ext cx="2592288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i="1" dirty="0"/>
                </a:p>
              </p:txBody>
            </p:sp>
          </mc:Choice>
          <mc:Fallback>
            <p:sp>
              <p:nvSpPr>
                <p:cNvPr id="43" name="pole tekstowe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690" y="3373212"/>
                  <a:ext cx="2592288" cy="35118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t="-1754" b="-2631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pole tekstowe 44"/>
                <p:cNvSpPr txBox="1"/>
                <p:nvPr/>
              </p:nvSpPr>
              <p:spPr>
                <a:xfrm>
                  <a:off x="620909" y="5954749"/>
                  <a:ext cx="2539567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i="1" dirty="0"/>
                </a:p>
              </p:txBody>
            </p:sp>
          </mc:Choice>
          <mc:Fallback>
            <p:sp>
              <p:nvSpPr>
                <p:cNvPr id="45" name="pole tekstowe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0909" y="5954749"/>
                  <a:ext cx="2539567" cy="351186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199" b="-2413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Łącznik prosty ze strzałką 46"/>
            <p:cNvCxnSpPr>
              <a:stCxn id="43" idx="2"/>
            </p:cNvCxnSpPr>
            <p:nvPr/>
          </p:nvCxnSpPr>
          <p:spPr>
            <a:xfrm>
              <a:off x="1951834" y="3724398"/>
              <a:ext cx="173777" cy="706837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ze strzałką 49"/>
            <p:cNvCxnSpPr>
              <a:stCxn id="45" idx="0"/>
            </p:cNvCxnSpPr>
            <p:nvPr/>
          </p:nvCxnSpPr>
          <p:spPr>
            <a:xfrm flipV="1">
              <a:off x="1890693" y="5356164"/>
              <a:ext cx="280152" cy="59858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ze strzałką 55"/>
            <p:cNvCxnSpPr/>
            <p:nvPr/>
          </p:nvCxnSpPr>
          <p:spPr>
            <a:xfrm flipV="1">
              <a:off x="3642968" y="4195541"/>
              <a:ext cx="2411009" cy="302263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/>
            <p:cNvCxnSpPr/>
            <p:nvPr/>
          </p:nvCxnSpPr>
          <p:spPr>
            <a:xfrm flipV="1">
              <a:off x="3827281" y="4839845"/>
              <a:ext cx="2981376" cy="5627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/>
            <p:nvPr/>
          </p:nvCxnSpPr>
          <p:spPr>
            <a:xfrm flipV="1">
              <a:off x="4781496" y="5154528"/>
              <a:ext cx="365317" cy="65157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pole tekstowe 19"/>
                <p:cNvSpPr txBox="1"/>
                <p:nvPr/>
              </p:nvSpPr>
              <p:spPr>
                <a:xfrm>
                  <a:off x="181295" y="2342622"/>
                  <a:ext cx="2395206" cy="35868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oMath>
                    </m:oMathPara>
                  </a14:m>
                  <a:endParaRPr lang="pl-PL" sz="2000" dirty="0"/>
                </a:p>
              </p:txBody>
            </p:sp>
          </mc:Choice>
          <mc:Fallback>
            <p:sp>
              <p:nvSpPr>
                <p:cNvPr id="20" name="pole tekstow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295" y="2342622"/>
                  <a:ext cx="2395206" cy="35868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1527" b="-2758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pole tekstowe 47"/>
                <p:cNvSpPr txBox="1"/>
                <p:nvPr/>
              </p:nvSpPr>
              <p:spPr>
                <a:xfrm>
                  <a:off x="2576501" y="4828083"/>
                  <a:ext cx="1237101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48" name="pole tekstowe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6501" y="4828083"/>
                  <a:ext cx="1237101" cy="351186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3941" r="-985" b="-2413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Łącznik prosty ze strzałką 51"/>
            <p:cNvCxnSpPr/>
            <p:nvPr/>
          </p:nvCxnSpPr>
          <p:spPr>
            <a:xfrm flipH="1">
              <a:off x="5089620" y="3748372"/>
              <a:ext cx="1306" cy="52352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ze strzałką 61"/>
            <p:cNvCxnSpPr/>
            <p:nvPr/>
          </p:nvCxnSpPr>
          <p:spPr>
            <a:xfrm>
              <a:off x="341743" y="2730693"/>
              <a:ext cx="8435" cy="1468761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Łącznik prosty ze strzałką 63"/>
            <p:cNvCxnSpPr>
              <a:endCxn id="30" idx="0"/>
            </p:cNvCxnSpPr>
            <p:nvPr/>
          </p:nvCxnSpPr>
          <p:spPr>
            <a:xfrm>
              <a:off x="2949837" y="2709661"/>
              <a:ext cx="675600" cy="107245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Łącznik prosty ze strzałką 66"/>
            <p:cNvCxnSpPr>
              <a:endCxn id="5" idx="0"/>
            </p:cNvCxnSpPr>
            <p:nvPr/>
          </p:nvCxnSpPr>
          <p:spPr>
            <a:xfrm>
              <a:off x="6554720" y="2748611"/>
              <a:ext cx="437530" cy="87133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pole tekstowe 10"/>
              <p:cNvSpPr txBox="1"/>
              <p:nvPr/>
            </p:nvSpPr>
            <p:spPr>
              <a:xfrm>
                <a:off x="270077" y="4596291"/>
                <a:ext cx="1061563" cy="33733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e>
                        <m:sub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𝐼𝑁𝐷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11" name="pole tekstowe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0077" y="4596291"/>
                <a:ext cx="1061563" cy="337336"/>
              </a:xfrm>
              <a:prstGeom prst="rect">
                <a:avLst/>
              </a:prstGeom>
              <a:blipFill rotWithShape="0">
                <a:blip r:embed="rId16"/>
                <a:stretch>
                  <a:fillRect l="-6897" r="-3448" b="-29091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Prostokąt 77"/>
          <p:cNvSpPr/>
          <p:nvPr/>
        </p:nvSpPr>
        <p:spPr>
          <a:xfrm>
            <a:off x="5989462" y="4293096"/>
            <a:ext cx="886794" cy="4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Prostokąt 80"/>
          <p:cNvSpPr/>
          <p:nvPr/>
        </p:nvSpPr>
        <p:spPr>
          <a:xfrm>
            <a:off x="6759640" y="4870102"/>
            <a:ext cx="886794" cy="457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57788"/>
      </p:ext>
    </p:extLst>
  </p:cSld>
  <p:clrMapOvr>
    <a:masterClrMapping/>
  </p:clrMapOvr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tyw pakietu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18244</TotalTime>
  <Words>42</Words>
  <Application>Microsoft Office PowerPoint</Application>
  <PresentationFormat>Pokaz na ekranie (4:3)</PresentationFormat>
  <Paragraphs>30</Paragraphs>
  <Slides>2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3_Motyw pakietu Office</vt:lpstr>
      <vt:lpstr>Obraz - mapa bitowa</vt:lpstr>
      <vt:lpstr>GRANULAR SPACES  IN  THE PAWLAK ROUGH SET MODEL</vt:lpstr>
      <vt:lpstr>GRANULAR SPACES  IN  THE PAWLAK ROUGH SET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Konto Microsoft</cp:lastModifiedBy>
  <cp:revision>2511</cp:revision>
  <dcterms:created xsi:type="dcterms:W3CDTF">2010-01-24T17:07:29Z</dcterms:created>
  <dcterms:modified xsi:type="dcterms:W3CDTF">2024-10-04T16:59:55Z</dcterms:modified>
</cp:coreProperties>
</file>