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217" r:id="rId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ik Slezak" initials="DS" lastIdx="7" clrIdx="0">
    <p:extLst>
      <p:ext uri="{19B8F6BF-5375-455C-9EA6-DF929625EA0E}">
        <p15:presenceInfo xmlns:p15="http://schemas.microsoft.com/office/powerpoint/2012/main" userId="2a8b960b8ddfe46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66FF66"/>
    <a:srgbClr val="0066FF"/>
    <a:srgbClr val="FFFF00"/>
    <a:srgbClr val="DEC97C"/>
    <a:srgbClr val="0000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31" autoAdjust="0"/>
    <p:restoredTop sz="90768" autoAdjust="0"/>
  </p:normalViewPr>
  <p:slideViewPr>
    <p:cSldViewPr>
      <p:cViewPr varScale="1">
        <p:scale>
          <a:sx n="80" d="100"/>
          <a:sy n="80" d="100"/>
        </p:scale>
        <p:origin x="46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3" d="100"/>
        <a:sy n="103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7EBB598-4A39-4E7D-98A7-4BF79612E3BF}" type="datetimeFigureOut">
              <a:rPr lang="pl-PL"/>
              <a:pPr>
                <a:defRPr/>
              </a:pPr>
              <a:t>01.10.2024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00C367E-A944-45F7-A06D-4D2A462FBC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4224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629F290-A1D0-4416-9914-F089155C110B}" type="datetimeFigureOut">
              <a:rPr lang="pl-PL"/>
              <a:pPr>
                <a:defRPr/>
              </a:pPr>
              <a:t>01.10.2024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0"/>
            <a:r>
              <a:rPr lang="pl-PL" noProof="0"/>
              <a:t>Drugi poziom</a:t>
            </a:r>
          </a:p>
          <a:p>
            <a:pPr lvl="0"/>
            <a:r>
              <a:rPr lang="pl-PL" noProof="0"/>
              <a:t>Trzeci poziom</a:t>
            </a:r>
          </a:p>
          <a:p>
            <a:pPr lvl="0"/>
            <a:r>
              <a:rPr lang="pl-PL" noProof="0"/>
              <a:t>Czwarty poziom</a:t>
            </a:r>
          </a:p>
          <a:p>
            <a:pPr lvl="0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87BEB61-2A3F-47E8-93FE-0739F784E8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83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7BEB61-2A3F-47E8-93FE-0739F784E89F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029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D7069-BBE3-472A-858D-3F14086F6894}" type="datetime1">
              <a:rPr lang="pl-PL" smtClean="0"/>
              <a:t>01.10.2024</a:t>
            </a:fld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29A21-E08B-4C77-89EA-C302EEA73C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Łącznik prosty 3"/>
          <p:cNvCxnSpPr/>
          <p:nvPr userDrawn="1"/>
        </p:nvCxnSpPr>
        <p:spPr>
          <a:xfrm>
            <a:off x="357188" y="785813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 userDrawn="1"/>
        </p:nvCxnSpPr>
        <p:spPr>
          <a:xfrm>
            <a:off x="357188" y="6286500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stopki 4"/>
          <p:cNvSpPr txBox="1">
            <a:spLocks/>
          </p:cNvSpPr>
          <p:nvPr userDrawn="1"/>
        </p:nvSpPr>
        <p:spPr>
          <a:xfrm>
            <a:off x="1643063" y="6357938"/>
            <a:ext cx="5572125" cy="3651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l-PL" sz="1200">
                <a:solidFill>
                  <a:srgbClr val="0000FF"/>
                </a:solidFill>
                <a:latin typeface="Calibri" pitchFamily="34" charset="0"/>
              </a:rPr>
              <a:t>Metody wykrywania procesów z danych</a:t>
            </a:r>
          </a:p>
        </p:txBody>
      </p:sp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366713" y="87313"/>
          <a:ext cx="83820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Obraz - mapa bitowa" r:id="rId3" imgW="5504762" imgH="4371429" progId="PBrush">
                  <p:embed/>
                </p:oleObj>
              </mc:Choice>
              <mc:Fallback>
                <p:oleObj name="Obraz - mapa bitowa" r:id="rId3" imgW="5504762" imgH="4371429" progId="PBrush">
                  <p:embed/>
                  <p:pic>
                    <p:nvPicPr>
                      <p:cNvPr id="0" name="Picture 5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87313"/>
                        <a:ext cx="838200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0"/>
            <a:ext cx="7615262" cy="785794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  <a:lvl2pPr>
              <a:defRPr>
                <a:solidFill>
                  <a:srgbClr val="0000FF"/>
                </a:solidFill>
              </a:defRPr>
            </a:lvl2pPr>
            <a:lvl3pPr>
              <a:defRPr>
                <a:solidFill>
                  <a:srgbClr val="0000FF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C2E61-FF64-45A8-AAC2-661803A863A4}" type="datetime1">
              <a:rPr lang="pl-PL" smtClean="0"/>
              <a:t>01.10.2024</a:t>
            </a:fld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2F5C-82AB-4307-9003-77CA5B44FE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67581-309A-4643-99E4-4EAE91C3B18C}" type="datetime1">
              <a:rPr lang="pl-PL" smtClean="0"/>
              <a:t>01.10.2024</a:t>
            </a:fld>
            <a:endParaRPr lang="pl-PL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anchor="t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02E777F-298D-4C96-825C-3DC57E52C5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5B251-F06B-4706-B296-DC89BB1FA057}" type="datetime1">
              <a:rPr lang="pl-PL" smtClean="0"/>
              <a:t>01.10.2024</a:t>
            </a:fld>
            <a:endParaRPr lang="pl-PL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46DEE-ACA3-4E2F-B40A-447263FDAE5D}" type="datetime1">
              <a:rPr lang="pl-PL" smtClean="0"/>
              <a:t>01.10.2024</a:t>
            </a:fld>
            <a:endParaRPr lang="pl-PL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D88A2-D485-4CD1-B5EB-64127B67B6D4}" type="datetime1">
              <a:rPr lang="pl-PL" smtClean="0"/>
              <a:t>01.10.2024</a:t>
            </a:fld>
            <a:endParaRPr lang="pl-PL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536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60DC95D-D0EA-4A7E-8768-0214FE993355}" type="datetime1">
              <a:rPr lang="pl-PL" smtClean="0"/>
              <a:t>01.10.2024</a:t>
            </a:fld>
            <a:endParaRPr lang="pl-PL"/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8187C47-3096-4DF0-8489-F5DCB4C026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0" r:id="rId1"/>
    <p:sldLayoutId id="2147484871" r:id="rId2"/>
    <p:sldLayoutId id="2147484873" r:id="rId3"/>
    <p:sldLayoutId id="2147484875" r:id="rId4"/>
    <p:sldLayoutId id="2147484876" r:id="rId5"/>
    <p:sldLayoutId id="2147484878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70C0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FF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FF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FF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371" y="863"/>
            <a:ext cx="9036496" cy="943548"/>
          </a:xfrm>
        </p:spPr>
        <p:txBody>
          <a:bodyPr/>
          <a:lstStyle/>
          <a:p>
            <a:r>
              <a:rPr lang="pl-PL" b="1" dirty="0"/>
              <a:t/>
            </a:r>
            <a:br>
              <a:rPr lang="pl-PL" b="1" dirty="0"/>
            </a:br>
            <a:r>
              <a:rPr lang="pl-PL" sz="2400" b="1" dirty="0" smtClean="0"/>
              <a:t>IP-MORPHISM (INFO-</a:t>
            </a:r>
            <a:r>
              <a:rPr lang="pl-PL" sz="2400" b="1" dirty="0" err="1" smtClean="0"/>
              <a:t>PHYSICAl</a:t>
            </a:r>
            <a:r>
              <a:rPr lang="pl-PL" sz="2400" b="1" dirty="0" smtClean="0"/>
              <a:t> MORPHISM) </a:t>
            </a:r>
            <a:br>
              <a:rPr lang="pl-PL" sz="2400" b="1" dirty="0" smtClean="0"/>
            </a:br>
            <a:r>
              <a:rPr lang="pl-PL" sz="2400" b="1" dirty="0" smtClean="0"/>
              <a:t>OF </a:t>
            </a:r>
            <a:r>
              <a:rPr lang="pl-PL" sz="2400" b="1" smtClean="0"/>
              <a:t>C-GRANULE CONTROL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pl-PL" sz="2400" b="1" dirty="0"/>
              <a:t/>
            </a:r>
            <a:br>
              <a:rPr lang="pl-PL" sz="2400" b="1" dirty="0"/>
            </a:br>
            <a:endParaRPr lang="en-US" sz="2400" b="1" dirty="0"/>
          </a:p>
        </p:txBody>
      </p:sp>
      <p:grpSp>
        <p:nvGrpSpPr>
          <p:cNvPr id="114" name="Grupa 113"/>
          <p:cNvGrpSpPr/>
          <p:nvPr/>
        </p:nvGrpSpPr>
        <p:grpSpPr>
          <a:xfrm>
            <a:off x="461163" y="1572072"/>
            <a:ext cx="8208912" cy="4988297"/>
            <a:chOff x="251520" y="1400408"/>
            <a:chExt cx="8208912" cy="4988297"/>
          </a:xfrm>
        </p:grpSpPr>
        <p:sp>
          <p:nvSpPr>
            <p:cNvPr id="67" name="Elipsa 66"/>
            <p:cNvSpPr/>
            <p:nvPr/>
          </p:nvSpPr>
          <p:spPr>
            <a:xfrm>
              <a:off x="6012160" y="4645467"/>
              <a:ext cx="1584176" cy="943773"/>
            </a:xfrm>
            <a:prstGeom prst="ellipse">
              <a:avLst/>
            </a:prstGeom>
            <a:solidFill>
              <a:srgbClr val="66FF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" name="Równoległobok 3"/>
            <p:cNvSpPr/>
            <p:nvPr/>
          </p:nvSpPr>
          <p:spPr>
            <a:xfrm>
              <a:off x="467544" y="1400408"/>
              <a:ext cx="2736304" cy="1224136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3" name="Równoległobok 42"/>
            <p:cNvSpPr/>
            <p:nvPr/>
          </p:nvSpPr>
          <p:spPr>
            <a:xfrm>
              <a:off x="5400092" y="1416287"/>
              <a:ext cx="2988332" cy="1224136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4" name="Równoległobok 43"/>
            <p:cNvSpPr/>
            <p:nvPr/>
          </p:nvSpPr>
          <p:spPr>
            <a:xfrm>
              <a:off x="251520" y="4469692"/>
              <a:ext cx="2952328" cy="1224136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5" name="Równoległobok 44"/>
            <p:cNvSpPr/>
            <p:nvPr/>
          </p:nvSpPr>
          <p:spPr>
            <a:xfrm>
              <a:off x="5148064" y="4509120"/>
              <a:ext cx="3312368" cy="1224136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2" name="Łącznik prosty ze strzałką 11"/>
            <p:cNvCxnSpPr>
              <a:stCxn id="18" idx="6"/>
              <a:endCxn id="50" idx="2"/>
            </p:cNvCxnSpPr>
            <p:nvPr/>
          </p:nvCxnSpPr>
          <p:spPr>
            <a:xfrm>
              <a:off x="1310856" y="1997328"/>
              <a:ext cx="5385380" cy="1153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ze strzałką 46"/>
            <p:cNvCxnSpPr>
              <a:stCxn id="86" idx="6"/>
              <a:endCxn id="68" idx="2"/>
            </p:cNvCxnSpPr>
            <p:nvPr/>
          </p:nvCxnSpPr>
          <p:spPr>
            <a:xfrm>
              <a:off x="2565536" y="4982719"/>
              <a:ext cx="3749887" cy="21036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Elipsa 17"/>
            <p:cNvSpPr/>
            <p:nvPr/>
          </p:nvSpPr>
          <p:spPr>
            <a:xfrm>
              <a:off x="1130836" y="1889316"/>
              <a:ext cx="18002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0" name="Elipsa 49"/>
            <p:cNvSpPr/>
            <p:nvPr/>
          </p:nvSpPr>
          <p:spPr>
            <a:xfrm>
              <a:off x="6696236" y="1900848"/>
              <a:ext cx="180020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2" name="Elipsa 51"/>
            <p:cNvSpPr/>
            <p:nvPr/>
          </p:nvSpPr>
          <p:spPr>
            <a:xfrm>
              <a:off x="621923" y="4757724"/>
              <a:ext cx="1313238" cy="823140"/>
            </a:xfrm>
            <a:prstGeom prst="ellipse">
              <a:avLst/>
            </a:prstGeom>
            <a:solidFill>
              <a:srgbClr val="00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3" name="Elipsa 52"/>
            <p:cNvSpPr/>
            <p:nvPr/>
          </p:nvSpPr>
          <p:spPr>
            <a:xfrm>
              <a:off x="6592526" y="4847448"/>
              <a:ext cx="180020" cy="2160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0" name="Łącznik prosty 19"/>
            <p:cNvCxnSpPr>
              <a:stCxn id="18" idx="4"/>
            </p:cNvCxnSpPr>
            <p:nvPr/>
          </p:nvCxnSpPr>
          <p:spPr>
            <a:xfrm flipH="1">
              <a:off x="1216252" y="2105340"/>
              <a:ext cx="4594" cy="2652384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pole tekstowe 55"/>
                <p:cNvSpPr txBox="1"/>
                <p:nvPr/>
              </p:nvSpPr>
              <p:spPr>
                <a:xfrm>
                  <a:off x="6883913" y="1747540"/>
                  <a:ext cx="397387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𝑡𝑟</m:t>
                        </m:r>
                      </m:oMath>
                    </m:oMathPara>
                  </a14:m>
                  <a:endParaRPr lang="pl-PL" sz="2000" dirty="0"/>
                </a:p>
              </p:txBody>
            </p:sp>
          </mc:Choice>
          <mc:Fallback xmlns="">
            <p:sp>
              <p:nvSpPr>
                <p:cNvPr id="56" name="pole tekstowe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83913" y="1747540"/>
                  <a:ext cx="397387" cy="307777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8000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pole tekstowe 60"/>
                <p:cNvSpPr txBox="1"/>
                <p:nvPr/>
              </p:nvSpPr>
              <p:spPr>
                <a:xfrm>
                  <a:off x="3922585" y="1624201"/>
                  <a:ext cx="793431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𝑠𝑝𝑒𝑐</m:t>
                        </m:r>
                      </m:oMath>
                    </m:oMathPara>
                  </a14:m>
                  <a:endParaRPr lang="pl-PL" sz="2000" dirty="0"/>
                </a:p>
              </p:txBody>
            </p:sp>
          </mc:Choice>
          <mc:Fallback xmlns="">
            <p:sp>
              <p:nvSpPr>
                <p:cNvPr id="61" name="pole tekstowe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2585" y="1624201"/>
                  <a:ext cx="793431" cy="30777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30000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pole tekstowe 61"/>
                <p:cNvSpPr txBox="1"/>
                <p:nvPr/>
              </p:nvSpPr>
              <p:spPr>
                <a:xfrm>
                  <a:off x="3725234" y="4442543"/>
                  <a:ext cx="955449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𝑝𝑒𝑟𝑐𝑒𝑝</m:t>
                        </m:r>
                      </m:oMath>
                    </m:oMathPara>
                  </a14:m>
                  <a:endParaRPr lang="pl-PL" sz="2000" dirty="0"/>
                </a:p>
              </p:txBody>
            </p:sp>
          </mc:Choice>
          <mc:Fallback xmlns="">
            <p:sp>
              <p:nvSpPr>
                <p:cNvPr id="62" name="pole tekstowe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25234" y="4442543"/>
                  <a:ext cx="955449" cy="30777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b="-30000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6" name="Elipsa 65"/>
            <p:cNvSpPr/>
            <p:nvPr/>
          </p:nvSpPr>
          <p:spPr>
            <a:xfrm>
              <a:off x="6219040" y="4793557"/>
              <a:ext cx="144016" cy="1830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8" name="Elipsa 67"/>
            <p:cNvSpPr/>
            <p:nvPr/>
          </p:nvSpPr>
          <p:spPr>
            <a:xfrm>
              <a:off x="6315423" y="5101560"/>
              <a:ext cx="144016" cy="1830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9" name="Elipsa 68"/>
            <p:cNvSpPr/>
            <p:nvPr/>
          </p:nvSpPr>
          <p:spPr>
            <a:xfrm>
              <a:off x="6623656" y="5296099"/>
              <a:ext cx="144016" cy="1830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0" name="Elipsa 69"/>
            <p:cNvSpPr/>
            <p:nvPr/>
          </p:nvSpPr>
          <p:spPr>
            <a:xfrm>
              <a:off x="7057548" y="5000975"/>
              <a:ext cx="144016" cy="18304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pole tekstowe 72"/>
                <p:cNvSpPr txBox="1"/>
                <p:nvPr/>
              </p:nvSpPr>
              <p:spPr>
                <a:xfrm>
                  <a:off x="6755817" y="3033301"/>
                  <a:ext cx="1008112" cy="92333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𝐴𝑠𝑠𝑜𝑐</m:t>
                        </m:r>
                      </m:oMath>
                    </m:oMathPara>
                  </a14:m>
                  <a:endParaRPr lang="pl-PL" sz="2000" dirty="0" smtClean="0"/>
                </a:p>
                <a:p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      by </a:t>
                  </a:r>
                </a:p>
                <a:p>
                  <a:r>
                    <a:rPr lang="pl-PL" sz="2000" i="1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 </a:t>
                  </a:r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     </a:t>
                  </a:r>
                  <a:r>
                    <a:rPr lang="pl-PL" sz="2000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IM</a:t>
                  </a:r>
                  <a:endParaRPr lang="pl-PL" sz="2000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73" name="pole tekstowe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55817" y="3033301"/>
                  <a:ext cx="1008112" cy="923330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15894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4" name="pole tekstowe 73"/>
                <p:cNvSpPr txBox="1"/>
                <p:nvPr/>
              </p:nvSpPr>
              <p:spPr>
                <a:xfrm>
                  <a:off x="4716016" y="2961407"/>
                  <a:ext cx="1944217" cy="92333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 |</m:t>
                        </m:r>
                        <m:sSub>
                          <m:sSubPr>
                            <m:ctrlPr>
                              <a:rPr lang="pl-PL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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𝐴𝑠𝑠𝑜𝑐</m:t>
                            </m:r>
                          </m:sub>
                        </m:sSub>
                        <m:r>
                          <a:rPr lang="pl-PL" sz="20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𝑡𝑟</m:t>
                        </m:r>
                      </m:oMath>
                    </m:oMathPara>
                  </a14:m>
                  <a:endParaRPr lang="pl-PL" sz="2000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r>
                    <a:rPr lang="pl-PL" sz="2000" i="1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 </a:t>
                  </a:r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               </a:t>
                  </a:r>
                  <a:r>
                    <a:rPr lang="pl-PL" sz="2000" i="1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iff</a:t>
                  </a:r>
                  <a:endParaRPr lang="pl-PL" sz="2000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      </a:t>
                  </a:r>
                  <a:r>
                    <a:rPr lang="pl-PL" sz="2000" i="1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Assoc</a:t>
                  </a:r>
                  <a14:m>
                    <m:oMath xmlns:m="http://schemas.openxmlformats.org/officeDocument/2006/math">
                      <m:r>
                        <a:rPr lang="pl-PL" sz="2000" i="1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pl-PL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𝑡𝑟</m:t>
                          </m:r>
                        </m:e>
                      </m:d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r>
                    <a:rPr lang="pl-PL" sz="2000" dirty="0" smtClean="0"/>
                    <a:t>  </a:t>
                  </a:r>
                  <a:endParaRPr lang="pl-PL" sz="2000" dirty="0"/>
                </a:p>
              </p:txBody>
            </p:sp>
          </mc:Choice>
          <mc:Fallback>
            <p:sp>
              <p:nvSpPr>
                <p:cNvPr id="74" name="pole tekstowe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6016" y="2961407"/>
                  <a:ext cx="1944217" cy="923330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1567" b="-15894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pole tekstowe 74"/>
                <p:cNvSpPr txBox="1"/>
                <p:nvPr/>
              </p:nvSpPr>
              <p:spPr>
                <a:xfrm>
                  <a:off x="7461224" y="4552322"/>
                  <a:ext cx="261125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oMath>
                    </m:oMathPara>
                  </a14:m>
                  <a:endParaRPr lang="pl-PL" sz="2000" dirty="0"/>
                </a:p>
              </p:txBody>
            </p:sp>
          </mc:Choice>
          <mc:Fallback xmlns="">
            <p:sp>
              <p:nvSpPr>
                <p:cNvPr id="75" name="pole tekstowe 7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1224" y="4552322"/>
                  <a:ext cx="261125" cy="30777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2000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6" name="Elipsa 85"/>
            <p:cNvSpPr/>
            <p:nvPr/>
          </p:nvSpPr>
          <p:spPr>
            <a:xfrm>
              <a:off x="2261979" y="4773024"/>
              <a:ext cx="303557" cy="41938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8" name="Elipsa 87"/>
            <p:cNvSpPr/>
            <p:nvPr/>
          </p:nvSpPr>
          <p:spPr>
            <a:xfrm>
              <a:off x="926768" y="4921132"/>
              <a:ext cx="180020" cy="216024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9" name="Elipsa 88"/>
            <p:cNvSpPr/>
            <p:nvPr/>
          </p:nvSpPr>
          <p:spPr>
            <a:xfrm>
              <a:off x="919088" y="5225464"/>
              <a:ext cx="180020" cy="216024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0" name="Elipsa 89"/>
            <p:cNvSpPr/>
            <p:nvPr/>
          </p:nvSpPr>
          <p:spPr>
            <a:xfrm>
              <a:off x="1308172" y="5111709"/>
              <a:ext cx="180020" cy="216024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1" name="Elipsa 90"/>
            <p:cNvSpPr/>
            <p:nvPr/>
          </p:nvSpPr>
          <p:spPr>
            <a:xfrm>
              <a:off x="1531936" y="5077012"/>
              <a:ext cx="180020" cy="216024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pole tekstowe 95"/>
                <p:cNvSpPr txBox="1"/>
                <p:nvPr/>
              </p:nvSpPr>
              <p:spPr>
                <a:xfrm>
                  <a:off x="1318513" y="2007554"/>
                  <a:ext cx="867064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𝑔𝑛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 </m:t>
                        </m:r>
                      </m:oMath>
                    </m:oMathPara>
                  </a14:m>
                  <a:endParaRPr lang="pl-PL" sz="2000" i="1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96" name="pole tekstowe 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8513" y="2007554"/>
                  <a:ext cx="867064" cy="30777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37255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7" name="pole tekstowe 96"/>
            <p:cNvSpPr txBox="1"/>
            <p:nvPr/>
          </p:nvSpPr>
          <p:spPr>
            <a:xfrm>
              <a:off x="836935" y="1418005"/>
              <a:ext cx="262173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pl-PL" sz="2000" b="0" dirty="0" err="1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il</a:t>
              </a:r>
              <a:endParaRPr lang="pl-PL" sz="20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98" name="pole tekstowe 97"/>
            <p:cNvSpPr txBox="1"/>
            <p:nvPr/>
          </p:nvSpPr>
          <p:spPr>
            <a:xfrm>
              <a:off x="5739919" y="1469654"/>
              <a:ext cx="272241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pl-PL" sz="2000" dirty="0" err="1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pl</a:t>
              </a:r>
              <a:endParaRPr lang="pl-PL" sz="20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99" name="pole tekstowe 98"/>
            <p:cNvSpPr txBox="1"/>
            <p:nvPr/>
          </p:nvSpPr>
          <p:spPr>
            <a:xfrm>
              <a:off x="578338" y="4465247"/>
              <a:ext cx="25859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pl-PL" sz="2000" b="0" dirty="0" err="1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il</a:t>
              </a:r>
              <a:endParaRPr lang="pl-PL" sz="20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100" name="pole tekstowe 99"/>
            <p:cNvSpPr txBox="1"/>
            <p:nvPr/>
          </p:nvSpPr>
          <p:spPr>
            <a:xfrm>
              <a:off x="5474977" y="4503558"/>
              <a:ext cx="301689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pl-PL" sz="2000" dirty="0" err="1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pl</a:t>
              </a:r>
              <a:endParaRPr lang="pl-PL" sz="2000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pole tekstowe 109"/>
                <p:cNvSpPr txBox="1"/>
                <p:nvPr/>
              </p:nvSpPr>
              <p:spPr>
                <a:xfrm>
                  <a:off x="1284829" y="2924621"/>
                  <a:ext cx="2207051" cy="94699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sSub>
                          <m:sSubPr>
                            <m:ctrlP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⊨</m:t>
                            </m:r>
                          </m:e>
                          <m:sub>
                            <m:r>
                              <a:rPr lang="pl-PL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𝑁𝑒𝑥𝑡</m:t>
                            </m:r>
                          </m:sub>
                        </m:sSub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𝑔𝑛</m:t>
                        </m:r>
                        <m:r>
                          <a:rPr lang="pl-PL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pl-PL" sz="2000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:r>
                    <a:rPr lang="pl-PL" sz="2000" i="1" dirty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 </a:t>
                  </a:r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                 </a:t>
                  </a:r>
                  <a:r>
                    <a:rPr lang="pl-PL" sz="2000" i="1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iff</a:t>
                  </a:r>
                  <a:endParaRPr lang="pl-PL" sz="2000" b="0" i="1" dirty="0" smtClean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  <a:p>
                  <a14:m>
                    <m:oMath xmlns:m="http://schemas.openxmlformats.org/officeDocument/2006/math"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𝑁𝑒𝑥𝑡</m:t>
                      </m:r>
                      <m:d>
                        <m:dPr>
                          <m:ctrlPr>
                            <a:rPr lang="pl-PL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𝑔𝑛</m:t>
                          </m:r>
                          <m:r>
                            <a:rPr lang="pl-PL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a14:m>
                  <a:r>
                    <a:rPr lang="pl-PL" sz="2000" dirty="0" smtClean="0"/>
                    <a:t>=x</a:t>
                  </a:r>
                  <a:endParaRPr lang="pl-PL" sz="2000" dirty="0"/>
                </a:p>
              </p:txBody>
            </p:sp>
          </mc:Choice>
          <mc:Fallback xmlns="">
            <p:sp>
              <p:nvSpPr>
                <p:cNvPr id="110" name="pole tekstowe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4829" y="2924621"/>
                  <a:ext cx="2207051" cy="946991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276" b="-13548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pole tekstowe 110"/>
                <p:cNvSpPr txBox="1"/>
                <p:nvPr/>
              </p:nvSpPr>
              <p:spPr>
                <a:xfrm>
                  <a:off x="542238" y="3165329"/>
                  <a:ext cx="733310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l-PL" sz="2000" b="0" i="1" smtClean="0">
                            <a:latin typeface="Cambria Math" panose="02040503050406030204" pitchFamily="18" charset="0"/>
                          </a:rPr>
                          <m:t>𝑁𝑒𝑥𝑡</m:t>
                        </m:r>
                      </m:oMath>
                    </m:oMathPara>
                  </a14:m>
                  <a:endParaRPr lang="pl-PL" sz="2000" dirty="0"/>
                </a:p>
              </p:txBody>
            </p:sp>
          </mc:Choice>
          <mc:Fallback xmlns="">
            <p:sp>
              <p:nvSpPr>
                <p:cNvPr id="111" name="pole tekstowe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238" y="3165329"/>
                  <a:ext cx="733310" cy="307777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b="-9804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pole tekstowe 111"/>
                <p:cNvSpPr txBox="1"/>
                <p:nvPr/>
              </p:nvSpPr>
              <p:spPr>
                <a:xfrm>
                  <a:off x="467545" y="6080928"/>
                  <a:ext cx="6813756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pl-P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𝑑𝑖𝑠𝑡</m:t>
                      </m:r>
                    </m:oMath>
                  </a14:m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(</a:t>
                  </a:r>
                  <a:r>
                    <a:rPr lang="pl-PL" sz="2000" i="1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percep</a:t>
                  </a:r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(</a:t>
                  </a:r>
                  <a:r>
                    <a:rPr lang="pl-PL" sz="2000" i="1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Assoc</a:t>
                  </a:r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(spec(</a:t>
                  </a:r>
                  <a14:m>
                    <m:oMath xmlns:m="http://schemas.openxmlformats.org/officeDocument/2006/math">
                      <m:r>
                        <a:rPr lang="pl-PL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(</a:t>
                  </a:r>
                  <a:r>
                    <a:rPr lang="pl-PL" sz="2000" i="1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gn</a:t>
                  </a:r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)))),</a:t>
                  </a:r>
                  <a:r>
                    <a:rPr lang="pl-PL" sz="2000" i="1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Next</a:t>
                  </a:r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(</a:t>
                  </a:r>
                  <a14:m>
                    <m:oMath xmlns:m="http://schemas.openxmlformats.org/officeDocument/2006/math">
                      <m:r>
                        <a:rPr lang="el-GR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(</a:t>
                  </a:r>
                  <a:r>
                    <a:rPr lang="pl-PL" sz="2000" i="1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gn</a:t>
                  </a:r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)))  </a:t>
                  </a:r>
                  <a:r>
                    <a:rPr lang="pl-PL" sz="2000" i="1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is</a:t>
                  </a:r>
                  <a:r>
                    <a:rPr lang="pl-PL" sz="20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  </a:t>
                  </a:r>
                  <a:r>
                    <a:rPr lang="pl-PL" sz="2000" i="1" dirty="0" err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a:t>acceptable</a:t>
                  </a:r>
                  <a:endParaRPr lang="pl-PL" sz="2000" i="1" dirty="0">
                    <a:latin typeface="Cambria Math" panose="02040503050406030204" pitchFamily="18" charset="0"/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12" name="pole tekstowe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545" y="6080928"/>
                  <a:ext cx="6813756" cy="307777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1342" t="-26000" r="-1342" b="-50000"/>
                  </a:stretch>
                </a:blipFill>
              </p:spPr>
              <p:txBody>
                <a:bodyPr/>
                <a:lstStyle/>
                <a:p>
                  <a:r>
                    <a:rPr lang="pl-P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3" name="Strzałka w prawo 112"/>
            <p:cNvSpPr/>
            <p:nvPr/>
          </p:nvSpPr>
          <p:spPr>
            <a:xfrm rot="16200000">
              <a:off x="1649659" y="5528639"/>
              <a:ext cx="926283" cy="239051"/>
            </a:xfrm>
            <a:prstGeom prst="rightArrow">
              <a:avLst>
                <a:gd name="adj1" fmla="val 63792"/>
                <a:gd name="adj2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cxnSp>
        <p:nvCxnSpPr>
          <p:cNvPr id="116" name="Łącznik prosty ze strzałką 115"/>
          <p:cNvCxnSpPr>
            <a:stCxn id="86" idx="6"/>
          </p:cNvCxnSpPr>
          <p:nvPr/>
        </p:nvCxnSpPr>
        <p:spPr>
          <a:xfrm>
            <a:off x="2775179" y="5154383"/>
            <a:ext cx="4035434" cy="405563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Łącznik prosty ze strzałką 116"/>
          <p:cNvCxnSpPr/>
          <p:nvPr/>
        </p:nvCxnSpPr>
        <p:spPr>
          <a:xfrm>
            <a:off x="2763272" y="5085184"/>
            <a:ext cx="4487614" cy="139071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Łącznik prosty ze strzałką 117"/>
          <p:cNvCxnSpPr/>
          <p:nvPr/>
        </p:nvCxnSpPr>
        <p:spPr>
          <a:xfrm>
            <a:off x="2763272" y="5085184"/>
            <a:ext cx="4038702" cy="42003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Łącznik prosty ze strzałką 118"/>
          <p:cNvCxnSpPr/>
          <p:nvPr/>
        </p:nvCxnSpPr>
        <p:spPr>
          <a:xfrm flipV="1">
            <a:off x="2763272" y="5010912"/>
            <a:ext cx="3646672" cy="2264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pole tekstowe 119"/>
              <p:cNvSpPr txBox="1"/>
              <p:nvPr/>
            </p:nvSpPr>
            <p:spPr>
              <a:xfrm>
                <a:off x="541142" y="5317042"/>
                <a:ext cx="261125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pl-PL" sz="2000" dirty="0"/>
              </a:p>
            </p:txBody>
          </p:sp>
        </mc:Choice>
        <mc:Fallback xmlns="">
          <p:sp>
            <p:nvSpPr>
              <p:cNvPr id="120" name="pole tekstowe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42" y="5317042"/>
                <a:ext cx="261125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2326" b="-1961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pole tekstowe 120"/>
              <p:cNvSpPr txBox="1"/>
              <p:nvPr/>
            </p:nvSpPr>
            <p:spPr>
              <a:xfrm>
                <a:off x="3185467" y="904958"/>
                <a:ext cx="348038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sz="2000" b="0" i="1" smtClean="0">
                        <a:latin typeface="Cambria Math" panose="02040503050406030204" pitchFamily="18" charset="0"/>
                      </a:rPr>
                      <m:t>𝑖𝑛𝑓𝑜𝑟𝑚𝑎𝑡𝑖𝑜𝑛𝑎𝑙</m:t>
                    </m:r>
                    <m:r>
                      <a:rPr lang="pl-PL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l-PL" sz="2000" b="0" i="1" smtClean="0">
                        <a:latin typeface="Cambria Math" panose="02040503050406030204" pitchFamily="18" charset="0"/>
                      </a:rPr>
                      <m:t>𝑙𝑎𝑦𝑒𝑟</m:t>
                    </m:r>
                  </m:oMath>
                </a14:m>
                <a:r>
                  <a:rPr lang="pl-PL" sz="2000" dirty="0" smtClean="0"/>
                  <a:t> (</a:t>
                </a:r>
                <a:r>
                  <a:rPr lang="pl-PL" sz="2000" dirty="0" err="1" smtClean="0"/>
                  <a:t>il</a:t>
                </a:r>
                <a:r>
                  <a:rPr lang="pl-PL" sz="2000" dirty="0" smtClean="0"/>
                  <a:t>)</a:t>
                </a:r>
                <a:endParaRPr lang="pl-PL" sz="2000" dirty="0"/>
              </a:p>
            </p:txBody>
          </p:sp>
        </mc:Choice>
        <mc:Fallback xmlns="">
          <p:sp>
            <p:nvSpPr>
              <p:cNvPr id="121" name="pole tekstowe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5467" y="904958"/>
                <a:ext cx="3480384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3509" t="-23529" b="-5098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pole tekstowe 121"/>
              <p:cNvSpPr txBox="1"/>
              <p:nvPr/>
            </p:nvSpPr>
            <p:spPr>
              <a:xfrm>
                <a:off x="3400429" y="1135023"/>
                <a:ext cx="2664296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l-PL" sz="2000" b="0" i="1" smtClean="0">
                        <a:latin typeface="Cambria Math" panose="02040503050406030204" pitchFamily="18" charset="0"/>
                      </a:rPr>
                      <m:t>𝑝h𝑦𝑠𝑖𝑐𝑎𝑙𝑎𝑙</m:t>
                    </m:r>
                    <m:r>
                      <a:rPr lang="pl-PL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l-PL" sz="2000" b="0" i="1" smtClean="0">
                        <a:latin typeface="Cambria Math" panose="02040503050406030204" pitchFamily="18" charset="0"/>
                      </a:rPr>
                      <m:t>𝑙𝑎𝑦𝑒𝑟</m:t>
                    </m:r>
                  </m:oMath>
                </a14:m>
                <a:r>
                  <a:rPr lang="pl-PL" sz="2000" dirty="0" smtClean="0"/>
                  <a:t> (</a:t>
                </a:r>
                <a:r>
                  <a:rPr lang="pl-PL" sz="2000" dirty="0" err="1" smtClean="0"/>
                  <a:t>pl</a:t>
                </a:r>
                <a:r>
                  <a:rPr lang="pl-PL" sz="2000" dirty="0" smtClean="0"/>
                  <a:t>)</a:t>
                </a:r>
                <a:endParaRPr lang="pl-PL" sz="2000" dirty="0"/>
              </a:p>
            </p:txBody>
          </p:sp>
        </mc:Choice>
        <mc:Fallback xmlns="">
          <p:sp>
            <p:nvSpPr>
              <p:cNvPr id="122" name="pole tekstowe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429" y="1135023"/>
                <a:ext cx="2664296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4577" t="-23529" b="-5098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Strzałka w dół 25"/>
          <p:cNvSpPr/>
          <p:nvPr/>
        </p:nvSpPr>
        <p:spPr>
          <a:xfrm>
            <a:off x="6876257" y="2277004"/>
            <a:ext cx="207367" cy="2520148"/>
          </a:xfrm>
          <a:prstGeom prst="down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pole tekstowe 47"/>
              <p:cNvSpPr txBox="1"/>
              <p:nvPr/>
            </p:nvSpPr>
            <p:spPr>
              <a:xfrm>
                <a:off x="2195736" y="4671195"/>
                <a:ext cx="955449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𝑝𝑒𝑟𝑐𝑒𝑝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pl-PL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l-PL" sz="2000" dirty="0"/>
              </a:p>
            </p:txBody>
          </p:sp>
        </mc:Choice>
        <mc:Fallback xmlns="">
          <p:sp>
            <p:nvSpPr>
              <p:cNvPr id="48" name="pole tekstow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4671195"/>
                <a:ext cx="955449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9554" r="-28662" b="-3725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6717869"/>
      </p:ext>
    </p:extLst>
  </p:cSld>
  <p:clrMapOvr>
    <a:masterClrMapping/>
  </p:clrMapOvr>
</p:sld>
</file>

<file path=ppt/theme/theme1.xml><?xml version="1.0" encoding="utf-8"?>
<a:theme xmlns:a="http://schemas.openxmlformats.org/drawingml/2006/main" name="3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_Motyw pakietu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18420</TotalTime>
  <Words>57</Words>
  <Application>Microsoft Office PowerPoint</Application>
  <PresentationFormat>Pokaz na ekranie (4:3)</PresentationFormat>
  <Paragraphs>26</Paragraphs>
  <Slides>1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 Math</vt:lpstr>
      <vt:lpstr>Symbol</vt:lpstr>
      <vt:lpstr>3_Motyw pakietu Office</vt:lpstr>
      <vt:lpstr>Obraz - mapa bitowa</vt:lpstr>
      <vt:lpstr> IP-MORPHISM (INFO-PHYSICAl MORPHISM)  OF C-GRANULE CONTROL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</dc:creator>
  <cp:lastModifiedBy>Konto Microsoft</cp:lastModifiedBy>
  <cp:revision>2546</cp:revision>
  <dcterms:created xsi:type="dcterms:W3CDTF">2010-01-24T17:07:29Z</dcterms:created>
  <dcterms:modified xsi:type="dcterms:W3CDTF">2024-10-01T09:20:30Z</dcterms:modified>
</cp:coreProperties>
</file>