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1968" r:id="rId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Slezak" initials="DS" lastIdx="7" clrIdx="0">
    <p:extLst>
      <p:ext uri="{19B8F6BF-5375-455C-9EA6-DF929625EA0E}">
        <p15:presenceInfo xmlns:p15="http://schemas.microsoft.com/office/powerpoint/2012/main" userId="2a8b960b8ddfe4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DEC97C"/>
    <a:srgbClr val="000000"/>
    <a:srgbClr val="0066FF"/>
    <a:srgbClr val="00FFFF"/>
    <a:srgbClr val="66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31" autoAdjust="0"/>
    <p:restoredTop sz="90768" autoAdjust="0"/>
  </p:normalViewPr>
  <p:slideViewPr>
    <p:cSldViewPr>
      <p:cViewPr>
        <p:scale>
          <a:sx n="75" d="100"/>
          <a:sy n="75" d="100"/>
        </p:scale>
        <p:origin x="60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7EBB598-4A39-4E7D-98A7-4BF79612E3BF}" type="datetimeFigureOut">
              <a:rPr lang="pl-PL"/>
              <a:pPr>
                <a:defRPr/>
              </a:pPr>
              <a:t>04.10.2024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0C367E-A944-45F7-A06D-4D2A462FBC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224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29F290-A1D0-4416-9914-F089155C110B}" type="datetimeFigureOut">
              <a:rPr lang="pl-PL"/>
              <a:pPr>
                <a:defRPr/>
              </a:pPr>
              <a:t>04.10.2024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0"/>
            <a:r>
              <a:rPr lang="pl-PL" noProof="0"/>
              <a:t>Drugi poziom</a:t>
            </a:r>
          </a:p>
          <a:p>
            <a:pPr lvl="0"/>
            <a:r>
              <a:rPr lang="pl-PL" noProof="0"/>
              <a:t>Trzeci poziom</a:t>
            </a:r>
          </a:p>
          <a:p>
            <a:pPr lvl="0"/>
            <a:r>
              <a:rPr lang="pl-PL" noProof="0"/>
              <a:t>Czwarty poziom</a:t>
            </a:r>
          </a:p>
          <a:p>
            <a:pPr lvl="0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87BEB61-2A3F-47E8-93FE-0739F784E8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83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7069-BBE3-472A-858D-3F14086F6894}" type="datetime1">
              <a:rPr lang="pl-PL" smtClean="0"/>
              <a:t>04.10.2024</a:t>
            </a:fld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9A21-E08B-4C77-89EA-C302EEA73C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3"/>
          <p:cNvCxnSpPr/>
          <p:nvPr userDrawn="1"/>
        </p:nvCxnSpPr>
        <p:spPr>
          <a:xfrm>
            <a:off x="357188" y="785813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 userDrawn="1"/>
        </p:nvCxnSpPr>
        <p:spPr>
          <a:xfrm>
            <a:off x="357188" y="6286500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stopki 4"/>
          <p:cNvSpPr txBox="1">
            <a:spLocks/>
          </p:cNvSpPr>
          <p:nvPr userDrawn="1"/>
        </p:nvSpPr>
        <p:spPr>
          <a:xfrm>
            <a:off x="1643063" y="6357938"/>
            <a:ext cx="5572125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l-PL" sz="1200">
                <a:solidFill>
                  <a:srgbClr val="0000FF"/>
                </a:solidFill>
                <a:latin typeface="Calibri" pitchFamily="34" charset="0"/>
              </a:rPr>
              <a:t>Metody wykrywania procesów z danych</a:t>
            </a: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366713" y="87313"/>
          <a:ext cx="8382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Obraz - mapa bitowa" r:id="rId3" imgW="5504762" imgH="4371429" progId="PBrush">
                  <p:embed/>
                </p:oleObj>
              </mc:Choice>
              <mc:Fallback>
                <p:oleObj name="Obraz - mapa bitowa" r:id="rId3" imgW="5504762" imgH="4371429" progId="PBrush">
                  <p:embed/>
                  <p:pic>
                    <p:nvPicPr>
                      <p:cNvPr id="0" name="Picture 5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87313"/>
                        <a:ext cx="838200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0"/>
            <a:ext cx="7615262" cy="785794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2E61-FF64-45A8-AAC2-661803A863A4}" type="datetime1">
              <a:rPr lang="pl-PL" smtClean="0"/>
              <a:t>04.10.2024</a:t>
            </a:fld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2F5C-82AB-4307-9003-77CA5B44FE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7581-309A-4643-99E4-4EAE91C3B18C}" type="datetime1">
              <a:rPr lang="pl-PL" smtClean="0"/>
              <a:t>04.10.2024</a:t>
            </a:fld>
            <a:endParaRPr lang="pl-PL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anchor="t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02E777F-298D-4C96-825C-3DC57E52C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B251-F06B-4706-B296-DC89BB1FA057}" type="datetime1">
              <a:rPr lang="pl-PL" smtClean="0"/>
              <a:t>04.10.2024</a:t>
            </a:fld>
            <a:endParaRPr lang="pl-PL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46DEE-ACA3-4E2F-B40A-447263FDAE5D}" type="datetime1">
              <a:rPr lang="pl-PL" smtClean="0"/>
              <a:t>04.10.2024</a:t>
            </a:fld>
            <a:endParaRPr lang="pl-PL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88A2-D485-4CD1-B5EB-64127B67B6D4}" type="datetime1">
              <a:rPr lang="pl-PL" smtClean="0"/>
              <a:t>04.10.2024</a:t>
            </a:fld>
            <a:endParaRPr lang="pl-PL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536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60DC95D-D0EA-4A7E-8768-0214FE993355}" type="datetime1">
              <a:rPr lang="pl-PL" smtClean="0"/>
              <a:t>04.10.2024</a:t>
            </a:fld>
            <a:endParaRPr lang="pl-PL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8187C47-3096-4DF0-8489-F5DCB4C026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3" r:id="rId3"/>
    <p:sldLayoutId id="2147484875" r:id="rId4"/>
    <p:sldLayoutId id="2147484876" r:id="rId5"/>
    <p:sldLayoutId id="21474848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1"/>
          <p:cNvSpPr>
            <a:spLocks noGrp="1"/>
          </p:cNvSpPr>
          <p:nvPr>
            <p:ph type="title"/>
          </p:nvPr>
        </p:nvSpPr>
        <p:spPr>
          <a:xfrm>
            <a:off x="153579" y="175288"/>
            <a:ext cx="8856984" cy="1695956"/>
          </a:xfrm>
        </p:spPr>
        <p:txBody>
          <a:bodyPr/>
          <a:lstStyle/>
          <a:p>
            <a:r>
              <a:rPr lang="pl-PL" sz="3600" b="1" dirty="0" smtClean="0"/>
              <a:t>GRANULAR SPACES </a:t>
            </a:r>
            <a:br>
              <a:rPr lang="pl-PL" sz="3600" b="1" dirty="0" smtClean="0"/>
            </a:br>
            <a:r>
              <a:rPr lang="pl-PL" sz="3600" b="1" dirty="0" smtClean="0"/>
              <a:t>IN </a:t>
            </a:r>
            <a:br>
              <a:rPr lang="pl-PL" sz="3600" b="1" dirty="0" smtClean="0"/>
            </a:br>
            <a:r>
              <a:rPr lang="pl-PL" sz="3600" b="1" dirty="0" smtClean="0"/>
              <a:t>THE PAWLAK ROUGH SET MODEL</a:t>
            </a:r>
            <a:endParaRPr lang="pl-PL" sz="3600" b="1" dirty="0"/>
          </a:p>
        </p:txBody>
      </p:sp>
      <p:grpSp>
        <p:nvGrpSpPr>
          <p:cNvPr id="7" name="Grupa 6"/>
          <p:cNvGrpSpPr/>
          <p:nvPr/>
        </p:nvGrpSpPr>
        <p:grpSpPr>
          <a:xfrm>
            <a:off x="106180" y="2591895"/>
            <a:ext cx="8939894" cy="4149473"/>
            <a:chOff x="177464" y="2116033"/>
            <a:chExt cx="8939894" cy="4149473"/>
          </a:xfrm>
        </p:grpSpPr>
        <p:sp>
          <p:nvSpPr>
            <p:cNvPr id="3" name="Prostokąt zaokrąglony 2"/>
            <p:cNvSpPr/>
            <p:nvPr/>
          </p:nvSpPr>
          <p:spPr>
            <a:xfrm>
              <a:off x="224863" y="4144885"/>
              <a:ext cx="1760995" cy="147053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Prostokąt 9"/>
            <p:cNvSpPr/>
            <p:nvPr/>
          </p:nvSpPr>
          <p:spPr>
            <a:xfrm>
              <a:off x="1445177" y="4317338"/>
              <a:ext cx="244555" cy="2897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Prostokąt 23"/>
            <p:cNvSpPr/>
            <p:nvPr/>
          </p:nvSpPr>
          <p:spPr>
            <a:xfrm>
              <a:off x="1264344" y="4944964"/>
              <a:ext cx="299752" cy="39494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pole tekstowe 7"/>
                <p:cNvSpPr txBox="1"/>
                <p:nvPr/>
              </p:nvSpPr>
              <p:spPr>
                <a:xfrm>
                  <a:off x="6452052" y="2522297"/>
                  <a:ext cx="2665306" cy="32098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8" name="pole tekstow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052" y="2522297"/>
                  <a:ext cx="2665306" cy="320981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4230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Prostokąt zaokrąglony 4"/>
            <p:cNvSpPr/>
            <p:nvPr/>
          </p:nvSpPr>
          <p:spPr>
            <a:xfrm>
              <a:off x="5794277" y="3639391"/>
              <a:ext cx="2504317" cy="247109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Prostokąt 8"/>
            <p:cNvSpPr/>
            <p:nvPr/>
          </p:nvSpPr>
          <p:spPr>
            <a:xfrm>
              <a:off x="5955561" y="3837996"/>
              <a:ext cx="1141297" cy="11874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pole tekstowe 11"/>
                <p:cNvSpPr txBox="1"/>
                <p:nvPr/>
              </p:nvSpPr>
              <p:spPr>
                <a:xfrm>
                  <a:off x="6069647" y="5763800"/>
                  <a:ext cx="1162434" cy="27542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′∈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2" name="pole tekstowe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647" y="5763800"/>
                  <a:ext cx="1162434" cy="27542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4188" r="-1047" b="-3555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pole tekstowe 16"/>
                <p:cNvSpPr txBox="1"/>
                <p:nvPr/>
              </p:nvSpPr>
              <p:spPr>
                <a:xfrm>
                  <a:off x="6308963" y="5029861"/>
                  <a:ext cx="241926" cy="27542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7" name="pole tekstowe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8963" y="5029861"/>
                  <a:ext cx="241926" cy="27542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0000" r="-20000" b="-2444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Prostokąt 17"/>
            <p:cNvSpPr/>
            <p:nvPr/>
          </p:nvSpPr>
          <p:spPr>
            <a:xfrm>
              <a:off x="7088449" y="4352163"/>
              <a:ext cx="961835" cy="14416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pole tekstowe 18"/>
                <p:cNvSpPr txBox="1"/>
                <p:nvPr/>
              </p:nvSpPr>
              <p:spPr>
                <a:xfrm>
                  <a:off x="7534171" y="4061510"/>
                  <a:ext cx="301365" cy="27542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9" name="pole tekstowe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4171" y="4061510"/>
                  <a:ext cx="301365" cy="27542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0000" r="-22000" b="-26087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pole tekstowe 26"/>
                <p:cNvSpPr txBox="1"/>
                <p:nvPr/>
              </p:nvSpPr>
              <p:spPr>
                <a:xfrm>
                  <a:off x="4289608" y="3459230"/>
                  <a:ext cx="1611845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2000" i="1" dirty="0"/>
                </a:p>
              </p:txBody>
            </p:sp>
          </mc:Choice>
          <mc:Fallback>
            <p:sp>
              <p:nvSpPr>
                <p:cNvPr id="27" name="pole tekstowe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9608" y="3459230"/>
                  <a:ext cx="1611845" cy="35118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652" t="-1754" r="-379" b="-2631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pole tekstowe 31"/>
                <p:cNvSpPr txBox="1"/>
                <p:nvPr/>
              </p:nvSpPr>
              <p:spPr>
                <a:xfrm>
                  <a:off x="3503712" y="5636972"/>
                  <a:ext cx="2223700" cy="62853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sz="200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32" name="pole tekstowe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3712" y="5636972"/>
                  <a:ext cx="2223700" cy="62853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096" t="-971" r="-274" b="-25243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rostokąt zaokrąglony 29"/>
            <p:cNvSpPr/>
            <p:nvPr/>
          </p:nvSpPr>
          <p:spPr>
            <a:xfrm>
              <a:off x="2504426" y="3825753"/>
              <a:ext cx="2234360" cy="174331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Prostokąt 30"/>
            <p:cNvSpPr/>
            <p:nvPr/>
          </p:nvSpPr>
          <p:spPr>
            <a:xfrm>
              <a:off x="2752343" y="4352163"/>
              <a:ext cx="886794" cy="4096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Prostokąt 32"/>
            <p:cNvSpPr/>
            <p:nvPr/>
          </p:nvSpPr>
          <p:spPr>
            <a:xfrm>
              <a:off x="2871839" y="5104659"/>
              <a:ext cx="937932" cy="4365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Łącznik prosty ze strzałką 15"/>
            <p:cNvCxnSpPr/>
            <p:nvPr/>
          </p:nvCxnSpPr>
          <p:spPr>
            <a:xfrm>
              <a:off x="1712338" y="4462227"/>
              <a:ext cx="1089842" cy="6203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ze strzałką 25"/>
            <p:cNvCxnSpPr>
              <a:stCxn id="24" idx="3"/>
              <a:endCxn id="33" idx="1"/>
            </p:cNvCxnSpPr>
            <p:nvPr/>
          </p:nvCxnSpPr>
          <p:spPr>
            <a:xfrm>
              <a:off x="1564096" y="5142435"/>
              <a:ext cx="1307743" cy="18050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pole tekstowe 35"/>
                <p:cNvSpPr txBox="1"/>
                <p:nvPr/>
              </p:nvSpPr>
              <p:spPr>
                <a:xfrm>
                  <a:off x="2654953" y="2482053"/>
                  <a:ext cx="3895936" cy="40974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d>
                                  <m:dPr>
                                    <m:ctrlP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pl-PL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l-PL" sz="20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pl-PL" sz="2000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d>
                              </m:sub>
                            </m:s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&amp;</m:t>
                            </m:r>
                            <m:sSup>
                              <m:sSupPr>
                                <m:ctrlP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36" name="pole tekstowe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4953" y="2482053"/>
                  <a:ext cx="3895936" cy="40974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044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pole tekstowe 36"/>
                <p:cNvSpPr txBox="1"/>
                <p:nvPr/>
              </p:nvSpPr>
              <p:spPr>
                <a:xfrm>
                  <a:off x="2871838" y="2116033"/>
                  <a:ext cx="4386252" cy="27542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pl-PL" sz="200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pl-PL" sz="2000" i="1" dirty="0" smtClean="0"/>
                    <a:t>;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pl-PL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l-PL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pl-PL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sSup>
                            <m:sSup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⊆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a14:m>
                  <a:r>
                    <a:rPr lang="pl-PL" sz="2000" i="1" dirty="0" smtClean="0"/>
                    <a:t> </a:t>
                  </a:r>
                  <a:endParaRPr lang="en-GB" sz="2000" i="1" dirty="0"/>
                </a:p>
              </p:txBody>
            </p:sp>
          </mc:Choice>
          <mc:Fallback>
            <p:sp>
              <p:nvSpPr>
                <p:cNvPr id="37" name="pole tekstowe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1838" y="2116033"/>
                  <a:ext cx="4386252" cy="27542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944" t="-26667" b="-71111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Prostokąt 33"/>
                <p:cNvSpPr/>
                <p:nvPr/>
              </p:nvSpPr>
              <p:spPr>
                <a:xfrm>
                  <a:off x="2551945" y="3896390"/>
                  <a:ext cx="1292405" cy="39689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pl-PL" sz="2000" dirty="0"/>
                </a:p>
              </p:txBody>
            </p:sp>
          </mc:Choice>
          <mc:Fallback>
            <p:sp>
              <p:nvSpPr>
                <p:cNvPr id="34" name="Prostokąt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1945" y="3896390"/>
                  <a:ext cx="1292405" cy="39689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23077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pole tekstowe 42"/>
                <p:cNvSpPr txBox="1"/>
                <p:nvPr/>
              </p:nvSpPr>
              <p:spPr>
                <a:xfrm>
                  <a:off x="407162" y="3429388"/>
                  <a:ext cx="2592288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pl-PL" sz="200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i="1" dirty="0"/>
                </a:p>
              </p:txBody>
            </p:sp>
          </mc:Choice>
          <mc:Fallback>
            <p:sp>
              <p:nvSpPr>
                <p:cNvPr id="43" name="pole tekstowe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162" y="3429388"/>
                  <a:ext cx="2592288" cy="351186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t="-1754" r="-2353" b="-2631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pole tekstowe 44"/>
                <p:cNvSpPr txBox="1"/>
                <p:nvPr/>
              </p:nvSpPr>
              <p:spPr>
                <a:xfrm>
                  <a:off x="899592" y="5738015"/>
                  <a:ext cx="2413828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pl-PL" sz="2000" i="1" dirty="0" smtClean="0"/>
                </a:p>
              </p:txBody>
            </p:sp>
          </mc:Choice>
          <mc:Fallback>
            <p:sp>
              <p:nvSpPr>
                <p:cNvPr id="45" name="pole tekstowe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592" y="5738015"/>
                  <a:ext cx="2413828" cy="351186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4040" r="-2525" b="-2413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Łącznik prosty ze strzałką 46"/>
            <p:cNvCxnSpPr/>
            <p:nvPr/>
          </p:nvCxnSpPr>
          <p:spPr>
            <a:xfrm>
              <a:off x="1905307" y="3799604"/>
              <a:ext cx="403326" cy="662605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y ze strzałką 49"/>
            <p:cNvCxnSpPr>
              <a:stCxn id="45" idx="0"/>
            </p:cNvCxnSpPr>
            <p:nvPr/>
          </p:nvCxnSpPr>
          <p:spPr>
            <a:xfrm flipV="1">
              <a:off x="2106506" y="5305013"/>
              <a:ext cx="200247" cy="43300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Łącznik prosty ze strzałką 55"/>
            <p:cNvCxnSpPr/>
            <p:nvPr/>
          </p:nvCxnSpPr>
          <p:spPr>
            <a:xfrm flipV="1">
              <a:off x="3639137" y="4195719"/>
              <a:ext cx="2411009" cy="2704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/>
            <p:cNvCxnSpPr/>
            <p:nvPr/>
          </p:nvCxnSpPr>
          <p:spPr>
            <a:xfrm flipV="1">
              <a:off x="3823450" y="4772290"/>
              <a:ext cx="2981376" cy="50355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/>
            <p:nvPr/>
          </p:nvCxnSpPr>
          <p:spPr>
            <a:xfrm flipV="1">
              <a:off x="4777665" y="5053891"/>
              <a:ext cx="365317" cy="58308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pole tekstowe 19"/>
                <p:cNvSpPr txBox="1"/>
                <p:nvPr/>
              </p:nvSpPr>
              <p:spPr>
                <a:xfrm>
                  <a:off x="177464" y="2537590"/>
                  <a:ext cx="2395206" cy="32098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l-PL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oMath>
                    </m:oMathPara>
                  </a14:m>
                  <a:endParaRPr lang="pl-PL" sz="2000" dirty="0"/>
                </a:p>
              </p:txBody>
            </p:sp>
          </mc:Choice>
          <mc:Fallback>
            <p:sp>
              <p:nvSpPr>
                <p:cNvPr id="20" name="pole tekstowe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464" y="2537590"/>
                  <a:ext cx="2395206" cy="320981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527" b="-39623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pole tekstowe 47"/>
                <p:cNvSpPr txBox="1"/>
                <p:nvPr/>
              </p:nvSpPr>
              <p:spPr>
                <a:xfrm>
                  <a:off x="2572670" y="4756696"/>
                  <a:ext cx="1237101" cy="31426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48" name="pole tekstowe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2670" y="4756696"/>
                  <a:ext cx="1237101" cy="314267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3941" r="-985" b="-38462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Łącznik prosty ze strzałką 51"/>
            <p:cNvCxnSpPr/>
            <p:nvPr/>
          </p:nvCxnSpPr>
          <p:spPr>
            <a:xfrm flipH="1">
              <a:off x="5085789" y="3795559"/>
              <a:ext cx="1306" cy="46848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ze strzałką 61"/>
            <p:cNvCxnSpPr/>
            <p:nvPr/>
          </p:nvCxnSpPr>
          <p:spPr>
            <a:xfrm>
              <a:off x="337912" y="2884865"/>
              <a:ext cx="8435" cy="131435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Łącznik prosty ze strzałką 63"/>
            <p:cNvCxnSpPr>
              <a:endCxn id="30" idx="0"/>
            </p:cNvCxnSpPr>
            <p:nvPr/>
          </p:nvCxnSpPr>
          <p:spPr>
            <a:xfrm>
              <a:off x="2871838" y="2891800"/>
              <a:ext cx="749768" cy="93395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Łącznik prosty ze strzałką 66"/>
            <p:cNvCxnSpPr>
              <a:endCxn id="5" idx="0"/>
            </p:cNvCxnSpPr>
            <p:nvPr/>
          </p:nvCxnSpPr>
          <p:spPr>
            <a:xfrm>
              <a:off x="6781923" y="2879407"/>
              <a:ext cx="264513" cy="75998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pole tekstowe 10"/>
                <p:cNvSpPr txBox="1"/>
                <p:nvPr/>
              </p:nvSpPr>
              <p:spPr>
                <a:xfrm>
                  <a:off x="273963" y="4229358"/>
                  <a:ext cx="1061563" cy="33733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11" name="pole tekstowe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963" y="4229358"/>
                  <a:ext cx="1061563" cy="337336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l="-6897" r="-3448" b="-29091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8" name="Prostokąt 77"/>
            <p:cNvSpPr/>
            <p:nvPr/>
          </p:nvSpPr>
          <p:spPr>
            <a:xfrm>
              <a:off x="6040353" y="3961585"/>
              <a:ext cx="886794" cy="4577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Prostokąt 80"/>
            <p:cNvSpPr/>
            <p:nvPr/>
          </p:nvSpPr>
          <p:spPr>
            <a:xfrm>
              <a:off x="6781923" y="4499138"/>
              <a:ext cx="886794" cy="4577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pole tekstowe 22"/>
              <p:cNvSpPr txBox="1"/>
              <p:nvPr/>
            </p:nvSpPr>
            <p:spPr>
              <a:xfrm>
                <a:off x="46764" y="5367920"/>
                <a:ext cx="1237101" cy="3018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′]</m:t>
                          </m:r>
                        </m:e>
                        <m:sub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𝐼𝑁𝐷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23" name="pole tekstow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4" y="5367920"/>
                <a:ext cx="1237101" cy="301873"/>
              </a:xfrm>
              <a:prstGeom prst="rect">
                <a:avLst/>
              </a:prstGeom>
              <a:blipFill rotWithShape="0">
                <a:blip r:embed="rId17"/>
                <a:stretch>
                  <a:fillRect l="-985" t="-2041" b="-4489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5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Motyw pakietu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18271</TotalTime>
  <Words>20</Words>
  <Application>Microsoft Office PowerPoint</Application>
  <PresentationFormat>Pokaz na ekranie (4:3)</PresentationFormat>
  <Paragraphs>17</Paragraphs>
  <Slides>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3_Motyw pakietu Office</vt:lpstr>
      <vt:lpstr>Obraz - mapa bitowa</vt:lpstr>
      <vt:lpstr>GRANULAR SPACES  IN  THE PAWLAK ROUGH SET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Konto Microsoft</cp:lastModifiedBy>
  <cp:revision>2517</cp:revision>
  <dcterms:created xsi:type="dcterms:W3CDTF">2010-01-24T17:07:29Z</dcterms:created>
  <dcterms:modified xsi:type="dcterms:W3CDTF">2024-10-04T20:12:28Z</dcterms:modified>
</cp:coreProperties>
</file>