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1968" r:id="rId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Slezak" initials="DS" lastIdx="7" clrIdx="0">
    <p:extLst>
      <p:ext uri="{19B8F6BF-5375-455C-9EA6-DF929625EA0E}">
        <p15:presenceInfo xmlns:p15="http://schemas.microsoft.com/office/powerpoint/2012/main" userId="2a8b960b8ddfe4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DEC97C"/>
    <a:srgbClr val="000000"/>
    <a:srgbClr val="0066FF"/>
    <a:srgbClr val="00FFFF"/>
    <a:srgbClr val="66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31" autoAdjust="0"/>
    <p:restoredTop sz="90768" autoAdjust="0"/>
  </p:normalViewPr>
  <p:slideViewPr>
    <p:cSldViewPr>
      <p:cViewPr varScale="1">
        <p:scale>
          <a:sx n="80" d="100"/>
          <a:sy n="80" d="100"/>
        </p:scale>
        <p:origin x="46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7EBB598-4A39-4E7D-98A7-4BF79612E3BF}" type="datetimeFigureOut">
              <a:rPr lang="pl-PL"/>
              <a:pPr>
                <a:defRPr/>
              </a:pPr>
              <a:t>04.10.2024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0C367E-A944-45F7-A06D-4D2A462FBC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224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29F290-A1D0-4416-9914-F089155C110B}" type="datetimeFigureOut">
              <a:rPr lang="pl-PL"/>
              <a:pPr>
                <a:defRPr/>
              </a:pPr>
              <a:t>04.10.2024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0"/>
            <a:r>
              <a:rPr lang="pl-PL" noProof="0"/>
              <a:t>Drugi poziom</a:t>
            </a:r>
          </a:p>
          <a:p>
            <a:pPr lvl="0"/>
            <a:r>
              <a:rPr lang="pl-PL" noProof="0"/>
              <a:t>Trzeci poziom</a:t>
            </a:r>
          </a:p>
          <a:p>
            <a:pPr lvl="0"/>
            <a:r>
              <a:rPr lang="pl-PL" noProof="0"/>
              <a:t>Czwarty poziom</a:t>
            </a:r>
          </a:p>
          <a:p>
            <a:pPr lvl="0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87BEB61-2A3F-47E8-93FE-0739F784E8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83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D7069-BBE3-472A-858D-3F14086F6894}" type="datetime1">
              <a:rPr lang="pl-PL" smtClean="0"/>
              <a:t>04.10.2024</a:t>
            </a:fld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9A21-E08B-4C77-89EA-C302EEA73C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3"/>
          <p:cNvCxnSpPr/>
          <p:nvPr userDrawn="1"/>
        </p:nvCxnSpPr>
        <p:spPr>
          <a:xfrm>
            <a:off x="357188" y="785813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 userDrawn="1"/>
        </p:nvCxnSpPr>
        <p:spPr>
          <a:xfrm>
            <a:off x="357188" y="6286500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stopki 4"/>
          <p:cNvSpPr txBox="1">
            <a:spLocks/>
          </p:cNvSpPr>
          <p:nvPr userDrawn="1"/>
        </p:nvSpPr>
        <p:spPr>
          <a:xfrm>
            <a:off x="1643063" y="6357938"/>
            <a:ext cx="5572125" cy="365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l-PL" sz="1200">
                <a:solidFill>
                  <a:srgbClr val="0000FF"/>
                </a:solidFill>
                <a:latin typeface="Calibri" pitchFamily="34" charset="0"/>
              </a:rPr>
              <a:t>Metody wykrywania procesów z danych</a:t>
            </a:r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366713" y="87313"/>
          <a:ext cx="8382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Obraz - mapa bitowa" r:id="rId3" imgW="5504762" imgH="4371429" progId="PBrush">
                  <p:embed/>
                </p:oleObj>
              </mc:Choice>
              <mc:Fallback>
                <p:oleObj name="Obraz - mapa bitowa" r:id="rId3" imgW="5504762" imgH="4371429" progId="PBrush">
                  <p:embed/>
                  <p:pic>
                    <p:nvPicPr>
                      <p:cNvPr id="0" name="Picture 5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87313"/>
                        <a:ext cx="838200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0"/>
            <a:ext cx="7615262" cy="785794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00FF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2E61-FF64-45A8-AAC2-661803A863A4}" type="datetime1">
              <a:rPr lang="pl-PL" smtClean="0"/>
              <a:t>04.10.2024</a:t>
            </a:fld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2F5C-82AB-4307-9003-77CA5B44FE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7581-309A-4643-99E4-4EAE91C3B18C}" type="datetime1">
              <a:rPr lang="pl-PL" smtClean="0"/>
              <a:t>04.10.2024</a:t>
            </a:fld>
            <a:endParaRPr lang="pl-PL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anchor="t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02E777F-298D-4C96-825C-3DC57E52C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5B251-F06B-4706-B296-DC89BB1FA057}" type="datetime1">
              <a:rPr lang="pl-PL" smtClean="0"/>
              <a:t>04.10.2024</a:t>
            </a:fld>
            <a:endParaRPr lang="pl-PL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46DEE-ACA3-4E2F-B40A-447263FDAE5D}" type="datetime1">
              <a:rPr lang="pl-PL" smtClean="0"/>
              <a:t>04.10.2024</a:t>
            </a:fld>
            <a:endParaRPr lang="pl-PL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88A2-D485-4CD1-B5EB-64127B67B6D4}" type="datetime1">
              <a:rPr lang="pl-PL" smtClean="0"/>
              <a:t>04.10.2024</a:t>
            </a:fld>
            <a:endParaRPr lang="pl-PL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536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60DC95D-D0EA-4A7E-8768-0214FE993355}" type="datetime1">
              <a:rPr lang="pl-PL" smtClean="0"/>
              <a:t>04.10.2024</a:t>
            </a:fld>
            <a:endParaRPr lang="pl-PL"/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8187C47-3096-4DF0-8489-F5DCB4C026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71" r:id="rId2"/>
    <p:sldLayoutId id="2147484873" r:id="rId3"/>
    <p:sldLayoutId id="2147484875" r:id="rId4"/>
    <p:sldLayoutId id="2147484876" r:id="rId5"/>
    <p:sldLayoutId id="21474848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FF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17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1"/>
          <p:cNvSpPr>
            <a:spLocks noGrp="1"/>
          </p:cNvSpPr>
          <p:nvPr>
            <p:ph type="title"/>
          </p:nvPr>
        </p:nvSpPr>
        <p:spPr>
          <a:xfrm>
            <a:off x="260374" y="72085"/>
            <a:ext cx="8856984" cy="725258"/>
          </a:xfrm>
        </p:spPr>
        <p:txBody>
          <a:bodyPr/>
          <a:lstStyle/>
          <a:p>
            <a:r>
              <a:rPr lang="pl-PL" sz="2400" b="1" dirty="0" smtClean="0"/>
              <a:t>GRANULAR </a:t>
            </a:r>
            <a:r>
              <a:rPr lang="pl-PL" sz="2400" b="1" dirty="0" smtClean="0"/>
              <a:t>NETWORKS IN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THE PAWLAK ROUGH </a:t>
            </a:r>
            <a:r>
              <a:rPr lang="pl-PL" sz="2400" b="1" dirty="0" smtClean="0"/>
              <a:t>SET MODEL</a:t>
            </a:r>
            <a:endParaRPr lang="pl-PL" sz="2400" b="1" dirty="0"/>
          </a:p>
        </p:txBody>
      </p:sp>
      <p:grpSp>
        <p:nvGrpSpPr>
          <p:cNvPr id="70" name="Grupa 69"/>
          <p:cNvGrpSpPr/>
          <p:nvPr/>
        </p:nvGrpSpPr>
        <p:grpSpPr>
          <a:xfrm>
            <a:off x="-30247" y="1268760"/>
            <a:ext cx="9024981" cy="5521119"/>
            <a:chOff x="96208" y="485679"/>
            <a:chExt cx="9024981" cy="6169717"/>
          </a:xfrm>
        </p:grpSpPr>
        <p:sp>
          <p:nvSpPr>
            <p:cNvPr id="3" name="Prostokąt zaokrąglony 2"/>
            <p:cNvSpPr/>
            <p:nvPr/>
          </p:nvSpPr>
          <p:spPr>
            <a:xfrm>
              <a:off x="204626" y="4174914"/>
              <a:ext cx="1760995" cy="164328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Prostokąt 9"/>
            <p:cNvSpPr/>
            <p:nvPr/>
          </p:nvSpPr>
          <p:spPr>
            <a:xfrm>
              <a:off x="1449008" y="4331447"/>
              <a:ext cx="244555" cy="3238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pole tekstowe 22"/>
                <p:cNvSpPr txBox="1"/>
                <p:nvPr/>
              </p:nvSpPr>
              <p:spPr>
                <a:xfrm>
                  <a:off x="96208" y="4987346"/>
                  <a:ext cx="1237101" cy="33733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3" name="pole tekstowe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208" y="4987346"/>
                  <a:ext cx="1237101" cy="33733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985" t="-2041" b="-4489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Prostokąt 23"/>
            <p:cNvSpPr/>
            <p:nvPr/>
          </p:nvSpPr>
          <p:spPr>
            <a:xfrm>
              <a:off x="1268175" y="5032804"/>
              <a:ext cx="299752" cy="441337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pole tekstowe 7"/>
                <p:cNvSpPr txBox="1"/>
                <p:nvPr/>
              </p:nvSpPr>
              <p:spPr>
                <a:xfrm>
                  <a:off x="6455883" y="2325532"/>
                  <a:ext cx="2665306" cy="3586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pl-PL" sz="200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𝐼𝑁𝐷</m:t>
                                </m:r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</m:s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8" name="pole tekstowe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5883" y="2325532"/>
                  <a:ext cx="2665306" cy="3586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4230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Prostokąt zaokrąglony 4"/>
            <p:cNvSpPr/>
            <p:nvPr/>
          </p:nvSpPr>
          <p:spPr>
            <a:xfrm>
              <a:off x="5740091" y="3619945"/>
              <a:ext cx="2504317" cy="276138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Prostokąt 8"/>
            <p:cNvSpPr/>
            <p:nvPr/>
          </p:nvSpPr>
          <p:spPr>
            <a:xfrm>
              <a:off x="5959392" y="3795794"/>
              <a:ext cx="1141297" cy="1326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pole tekstowe 11"/>
                <p:cNvSpPr txBox="1"/>
                <p:nvPr/>
              </p:nvSpPr>
              <p:spPr>
                <a:xfrm>
                  <a:off x="6099487" y="6027464"/>
                  <a:ext cx="1162434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′∈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12" name="pole tekstowe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9487" y="6027464"/>
                  <a:ext cx="1162434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4188" r="-1047" b="-3555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pole tekstowe 16"/>
                <p:cNvSpPr txBox="1"/>
                <p:nvPr/>
              </p:nvSpPr>
              <p:spPr>
                <a:xfrm>
                  <a:off x="6312794" y="5127674"/>
                  <a:ext cx="24192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17" name="pole tekstowe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12794" y="5127674"/>
                  <a:ext cx="241926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2500" r="-17500" b="-24444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Prostokąt 17"/>
            <p:cNvSpPr/>
            <p:nvPr/>
          </p:nvSpPr>
          <p:spPr>
            <a:xfrm>
              <a:off x="7092280" y="4370363"/>
              <a:ext cx="961835" cy="16110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pole tekstowe 18"/>
                <p:cNvSpPr txBox="1"/>
                <p:nvPr/>
              </p:nvSpPr>
              <p:spPr>
                <a:xfrm>
                  <a:off x="7538002" y="4045566"/>
                  <a:ext cx="30136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19" name="pole tekstowe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002" y="4045566"/>
                  <a:ext cx="301365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2449" r="-22449" b="-28889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pole tekstowe 26"/>
                <p:cNvSpPr txBox="1"/>
                <p:nvPr/>
              </p:nvSpPr>
              <p:spPr>
                <a:xfrm>
                  <a:off x="4293439" y="3372532"/>
                  <a:ext cx="1611845" cy="39244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2000" i="1" dirty="0"/>
                </a:p>
              </p:txBody>
            </p:sp>
          </mc:Choice>
          <mc:Fallback>
            <p:sp>
              <p:nvSpPr>
                <p:cNvPr id="27" name="pole tekstowe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3439" y="3372532"/>
                  <a:ext cx="1611845" cy="39244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2652" r="-379" b="-2413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pole tekstowe 31"/>
                <p:cNvSpPr txBox="1"/>
                <p:nvPr/>
              </p:nvSpPr>
              <p:spPr>
                <a:xfrm>
                  <a:off x="3507543" y="5806106"/>
                  <a:ext cx="2223700" cy="70237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≠∅</m:t>
                        </m:r>
                      </m:oMath>
                    </m:oMathPara>
                  </a14:m>
                  <a:endParaRPr lang="pl-PL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≠∅</m:t>
                        </m:r>
                      </m:oMath>
                    </m:oMathPara>
                  </a14:m>
                  <a:endParaRPr lang="pl-PL" sz="200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2" name="pole tekstowe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7543" y="5806106"/>
                  <a:ext cx="2223700" cy="70237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096" t="-971" b="-25243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Prostokąt zaokrąglony 29"/>
            <p:cNvSpPr/>
            <p:nvPr/>
          </p:nvSpPr>
          <p:spPr>
            <a:xfrm>
              <a:off x="2508257" y="3782113"/>
              <a:ext cx="2234360" cy="1948117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Prostokąt 30"/>
            <p:cNvSpPr/>
            <p:nvPr/>
          </p:nvSpPr>
          <p:spPr>
            <a:xfrm>
              <a:off x="2756174" y="4370363"/>
              <a:ext cx="886794" cy="4577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Prostokąt 32"/>
            <p:cNvSpPr/>
            <p:nvPr/>
          </p:nvSpPr>
          <p:spPr>
            <a:xfrm>
              <a:off x="2875670" y="5211259"/>
              <a:ext cx="937932" cy="4878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Łącznik prosty ze strzałką 15"/>
            <p:cNvCxnSpPr/>
            <p:nvPr/>
          </p:nvCxnSpPr>
          <p:spPr>
            <a:xfrm>
              <a:off x="1716169" y="4493357"/>
              <a:ext cx="1089842" cy="693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ze strzałką 25"/>
            <p:cNvCxnSpPr>
              <a:stCxn id="24" idx="3"/>
              <a:endCxn id="33" idx="1"/>
            </p:cNvCxnSpPr>
            <p:nvPr/>
          </p:nvCxnSpPr>
          <p:spPr>
            <a:xfrm>
              <a:off x="1567927" y="5253473"/>
              <a:ext cx="1307743" cy="20171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pole tekstowe 36"/>
                <p:cNvSpPr txBox="1"/>
                <p:nvPr/>
              </p:nvSpPr>
              <p:spPr>
                <a:xfrm>
                  <a:off x="3061149" y="485679"/>
                  <a:ext cx="4386252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pl-PL" sz="200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pl-PL" sz="2000" i="1" dirty="0" smtClean="0"/>
                    <a:t>;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pl-PL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l-PL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pl-PL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sSup>
                            <m:sSup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⊆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a14:m>
                  <a:r>
                    <a:rPr lang="pl-PL" sz="2000" i="1" dirty="0" smtClean="0"/>
                    <a:t> </a:t>
                  </a:r>
                  <a:endParaRPr lang="en-GB" sz="2000" i="1" dirty="0"/>
                </a:p>
              </p:txBody>
            </p:sp>
          </mc:Choice>
          <mc:Fallback>
            <p:sp>
              <p:nvSpPr>
                <p:cNvPr id="37" name="pole tekstowe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1149" y="485679"/>
                  <a:ext cx="4386252" cy="30777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944" t="-26667" b="-71111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Prostokąt 33"/>
                <p:cNvSpPr/>
                <p:nvPr/>
              </p:nvSpPr>
              <p:spPr>
                <a:xfrm>
                  <a:off x="2555776" y="3861048"/>
                  <a:ext cx="1292405" cy="44351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pl-PL" sz="2000" dirty="0"/>
                </a:p>
              </p:txBody>
            </p:sp>
          </mc:Choice>
          <mc:Fallback xmlns="">
            <p:sp>
              <p:nvSpPr>
                <p:cNvPr id="34" name="Prostokąt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5776" y="3861048"/>
                  <a:ext cx="1292405" cy="44351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23077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pole tekstowe 42"/>
                <p:cNvSpPr txBox="1"/>
                <p:nvPr/>
              </p:nvSpPr>
              <p:spPr>
                <a:xfrm>
                  <a:off x="468861" y="2970033"/>
                  <a:ext cx="2592288" cy="39244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pl-PL" sz="200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r>
                          <a:rPr lang="pl-PL" sz="2000" i="1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i="1" dirty="0"/>
                </a:p>
              </p:txBody>
            </p:sp>
          </mc:Choice>
          <mc:Fallback>
            <p:sp>
              <p:nvSpPr>
                <p:cNvPr id="43" name="pole tekstowe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861" y="2970033"/>
                  <a:ext cx="2592288" cy="39244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r="-2353" b="-2631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pole tekstowe 44"/>
                <p:cNvSpPr txBox="1"/>
                <p:nvPr/>
              </p:nvSpPr>
              <p:spPr>
                <a:xfrm>
                  <a:off x="370204" y="5919021"/>
                  <a:ext cx="3164487" cy="73637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pl-PL" sz="2000" i="1" dirty="0" smtClean="0"/>
                </a:p>
                <a:p>
                  <a:r>
                    <a:rPr lang="pl-PL" sz="2000" dirty="0" smtClean="0"/>
                    <a:t>       </a:t>
                  </a:r>
                  <a:endParaRPr lang="pl-PL" sz="20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45" name="pole tekstowe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204" y="5919021"/>
                  <a:ext cx="3164487" cy="736375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t="-92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Łącznik prosty ze strzałką 46"/>
            <p:cNvCxnSpPr>
              <a:stCxn id="43" idx="2"/>
            </p:cNvCxnSpPr>
            <p:nvPr/>
          </p:nvCxnSpPr>
          <p:spPr>
            <a:xfrm>
              <a:off x="1765005" y="3362475"/>
              <a:ext cx="405840" cy="110168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Łącznik prosty ze strzałką 49"/>
            <p:cNvCxnSpPr>
              <a:stCxn id="45" idx="0"/>
            </p:cNvCxnSpPr>
            <p:nvPr/>
          </p:nvCxnSpPr>
          <p:spPr>
            <a:xfrm flipV="1">
              <a:off x="1952448" y="5435149"/>
              <a:ext cx="358136" cy="48387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Łącznik prosty ze strzałką 55"/>
            <p:cNvCxnSpPr/>
            <p:nvPr/>
          </p:nvCxnSpPr>
          <p:spPr>
            <a:xfrm flipV="1">
              <a:off x="3642968" y="4195541"/>
              <a:ext cx="2411009" cy="30226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/>
            <p:cNvCxnSpPr/>
            <p:nvPr/>
          </p:nvCxnSpPr>
          <p:spPr>
            <a:xfrm flipV="1">
              <a:off x="3827281" y="4839845"/>
              <a:ext cx="2981376" cy="5627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/>
            <p:nvPr/>
          </p:nvCxnSpPr>
          <p:spPr>
            <a:xfrm flipV="1">
              <a:off x="4781496" y="5154528"/>
              <a:ext cx="365317" cy="65157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pole tekstowe 19"/>
                <p:cNvSpPr txBox="1"/>
                <p:nvPr/>
              </p:nvSpPr>
              <p:spPr>
                <a:xfrm>
                  <a:off x="181295" y="2342622"/>
                  <a:ext cx="2395206" cy="3586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l-PL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l-PL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l-PL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𝐼𝑁𝐷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</m:s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oMath>
                    </m:oMathPara>
                  </a14:m>
                  <a:endParaRPr lang="pl-PL" sz="2000" dirty="0"/>
                </a:p>
              </p:txBody>
            </p:sp>
          </mc:Choice>
          <mc:Fallback xmlns="">
            <p:sp>
              <p:nvSpPr>
                <p:cNvPr id="20" name="pole tekstowe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295" y="2342622"/>
                  <a:ext cx="2395206" cy="358688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1527" b="-39623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pole tekstowe 47"/>
                <p:cNvSpPr txBox="1"/>
                <p:nvPr/>
              </p:nvSpPr>
              <p:spPr>
                <a:xfrm>
                  <a:off x="2576501" y="4798091"/>
                  <a:ext cx="1237101" cy="351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48" name="pole tekstowe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6501" y="4798091"/>
                  <a:ext cx="1237101" cy="351186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3941" t="-1961" r="-985" b="-4117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Łącznik prosty ze strzałką 51"/>
            <p:cNvCxnSpPr/>
            <p:nvPr/>
          </p:nvCxnSpPr>
          <p:spPr>
            <a:xfrm flipH="1">
              <a:off x="5089620" y="3748372"/>
              <a:ext cx="1306" cy="52352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Łącznik prosty ze strzałką 61"/>
            <p:cNvCxnSpPr/>
            <p:nvPr/>
          </p:nvCxnSpPr>
          <p:spPr>
            <a:xfrm>
              <a:off x="341743" y="2730693"/>
              <a:ext cx="8435" cy="146876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Łącznik prosty ze strzałką 63"/>
            <p:cNvCxnSpPr>
              <a:stCxn id="41" idx="2"/>
              <a:endCxn id="30" idx="0"/>
            </p:cNvCxnSpPr>
            <p:nvPr/>
          </p:nvCxnSpPr>
          <p:spPr>
            <a:xfrm flipH="1">
              <a:off x="3625437" y="1907831"/>
              <a:ext cx="989527" cy="187428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Łącznik prosty ze strzałką 66"/>
            <p:cNvCxnSpPr>
              <a:endCxn id="5" idx="0"/>
            </p:cNvCxnSpPr>
            <p:nvPr/>
          </p:nvCxnSpPr>
          <p:spPr>
            <a:xfrm>
              <a:off x="6808657" y="2683370"/>
              <a:ext cx="183593" cy="936575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pole tekstowe 10"/>
              <p:cNvSpPr txBox="1"/>
              <p:nvPr/>
            </p:nvSpPr>
            <p:spPr>
              <a:xfrm>
                <a:off x="188230" y="4603449"/>
                <a:ext cx="1061563" cy="3373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b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𝐼𝑁𝐷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</p:txBody>
          </p:sp>
        </mc:Choice>
        <mc:Fallback>
          <p:sp>
            <p:nvSpPr>
              <p:cNvPr id="11" name="pole tekstow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30" y="4603449"/>
                <a:ext cx="1061563" cy="337336"/>
              </a:xfrm>
              <a:prstGeom prst="rect">
                <a:avLst/>
              </a:prstGeom>
              <a:blipFill rotWithShape="0">
                <a:blip r:embed="rId16"/>
                <a:stretch>
                  <a:fillRect l="-6897" r="-3448" b="-2909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Prostokąt 77"/>
          <p:cNvSpPr/>
          <p:nvPr/>
        </p:nvSpPr>
        <p:spPr>
          <a:xfrm>
            <a:off x="5903846" y="4264629"/>
            <a:ext cx="886794" cy="457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Prostokąt 80"/>
          <p:cNvSpPr/>
          <p:nvPr/>
        </p:nvSpPr>
        <p:spPr>
          <a:xfrm>
            <a:off x="6697724" y="4871426"/>
            <a:ext cx="886794" cy="457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pole tekstowe 40"/>
              <p:cNvSpPr txBox="1"/>
              <p:nvPr/>
            </p:nvSpPr>
            <p:spPr>
              <a:xfrm>
                <a:off x="0" y="1581172"/>
                <a:ext cx="8964488" cy="9117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pl-PL" sz="1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pl-PL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pl-PL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pl-PL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⊇</m:t>
                      </m:r>
                      <m:d>
                        <m:dPr>
                          <m:begChr m:val="{"/>
                          <m:endChr m:val="}"/>
                          <m:ctrlPr>
                            <a:rPr lang="pl-PL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l-PL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b>
                              <m:r>
                                <a:rPr lang="pl-PL" sz="1600" i="1">
                                  <a:latin typeface="Cambria Math" panose="02040503050406030204" pitchFamily="18" charset="0"/>
                                </a:rPr>
                                <m:t>𝐼𝑁𝐷</m:t>
                              </m:r>
                              <m:d>
                                <m:dPr>
                                  <m:ctrlPr>
                                    <a:rPr lang="pl-PL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l-PL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16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pl-PL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sub>
                          </m:sSub>
                          <m:r>
                            <a:rPr lang="pl-PL" sz="1600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pl-PL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l-PL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pl-PL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  <m:r>
                            <a:rPr lang="pl-P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&amp;</m:t>
                          </m:r>
                          <m:sSup>
                            <m:sSupPr>
                              <m:ctrlPr>
                                <a:rPr lang="pl-PL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l-PL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pl-PL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pl-P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pl-P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pl-PL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pl-P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&amp;</m:t>
                          </m:r>
                          <m:d>
                            <m:dPr>
                              <m:ctrlPr>
                                <a:rPr lang="pl-PL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pl-PL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pl-PL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pl-PL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l-PL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r>
                                            <a:rPr lang="pl-PL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𝑚𝑖𝑛𝑖𝑚𝑎𝑙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 </m:t>
                                  </m:r>
                                </m:e>
                                <m:e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∀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  <m:sSub>
                                    <m:sSubPr>
                                      <m:ctrlPr>
                                        <a:rPr lang="pl-PL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pl-PL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pl-PL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(</m:t>
                                  </m:r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pl-PL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l-PL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pl-PL" sz="1600" i="1">
                                          <a:latin typeface="Cambria Math" panose="02040503050406030204" pitchFamily="18" charset="0"/>
                                        </a:rPr>
                                        <m:t>𝐼𝑁𝐷</m:t>
                                      </m:r>
                                      <m:d>
                                        <m:dPr>
                                          <m:ctrlPr>
                                            <a:rPr lang="pl-PL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l-PL" sz="1600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</m:d>
                                    </m:sub>
                                  </m:sSub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∩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pl-PL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  <m:r>
                                    <a:rPr lang="pl-PL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⟺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pl-PL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l-PL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pl-PL" sz="1600" i="1">
                                          <a:latin typeface="Cambria Math" panose="02040503050406030204" pitchFamily="18" charset="0"/>
                                        </a:rPr>
                                        <m:t>𝐼𝑁𝐷</m:t>
                                      </m:r>
                                      <m:d>
                                        <m:dPr>
                                          <m:ctrlPr>
                                            <a:rPr lang="pl-PL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pl-PL" sz="1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pl-PL" sz="1600" i="1">
                                                  <a:latin typeface="Cambria Math" panose="02040503050406030204" pitchFamily="18" charset="0"/>
                                                </a:rPr>
                                                <m:t>𝐴</m:t>
                                              </m:r>
                                            </m:e>
                                            <m:sup>
                                              <m:r>
                                                <a:rPr lang="pl-PL" sz="1600" i="1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sub>
                                  </m:sSub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pl-PL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pl-PL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  <m:r>
                                    <a:rPr lang="pl-PL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eqArr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41" name="pole tekstow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1172"/>
                <a:ext cx="8964488" cy="91172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5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Motyw pakietu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18294</TotalTime>
  <Words>21</Words>
  <Application>Microsoft Office PowerPoint</Application>
  <PresentationFormat>Pokaz na ekranie (4:3)</PresentationFormat>
  <Paragraphs>18</Paragraphs>
  <Slides>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3_Motyw pakietu Office</vt:lpstr>
      <vt:lpstr>Obraz - mapa bitowa</vt:lpstr>
      <vt:lpstr>GRANULAR NETWORKS IN  THE PAWLAK ROUGH SET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</dc:creator>
  <cp:lastModifiedBy>Konto Microsoft</cp:lastModifiedBy>
  <cp:revision>2519</cp:revision>
  <dcterms:created xsi:type="dcterms:W3CDTF">2010-01-24T17:07:29Z</dcterms:created>
  <dcterms:modified xsi:type="dcterms:W3CDTF">2024-10-04T20:05:01Z</dcterms:modified>
</cp:coreProperties>
</file>