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3"/>
  </p:notesMasterIdLst>
  <p:handoutMasterIdLst>
    <p:handoutMasterId r:id="rId44"/>
  </p:handoutMasterIdLst>
  <p:sldIdLst>
    <p:sldId id="2360" r:id="rId2"/>
    <p:sldId id="2506" r:id="rId3"/>
    <p:sldId id="2501" r:id="rId4"/>
    <p:sldId id="2502" r:id="rId5"/>
    <p:sldId id="2503" r:id="rId6"/>
    <p:sldId id="2267" r:id="rId7"/>
    <p:sldId id="2270" r:id="rId8"/>
    <p:sldId id="2464" r:id="rId9"/>
    <p:sldId id="2404" r:id="rId10"/>
    <p:sldId id="2462" r:id="rId11"/>
    <p:sldId id="2499" r:id="rId12"/>
    <p:sldId id="2272" r:id="rId13"/>
    <p:sldId id="2505" r:id="rId14"/>
    <p:sldId id="2273" r:id="rId15"/>
    <p:sldId id="2148" r:id="rId16"/>
    <p:sldId id="2336" r:id="rId17"/>
    <p:sldId id="2401" r:id="rId18"/>
    <p:sldId id="2329" r:id="rId19"/>
    <p:sldId id="2407" r:id="rId20"/>
    <p:sldId id="2340" r:id="rId21"/>
    <p:sldId id="2359" r:id="rId22"/>
    <p:sldId id="2497" r:id="rId23"/>
    <p:sldId id="2491" r:id="rId24"/>
    <p:sldId id="2495" r:id="rId25"/>
    <p:sldId id="2190" r:id="rId26"/>
    <p:sldId id="2185" r:id="rId27"/>
    <p:sldId id="2186" r:id="rId28"/>
    <p:sldId id="2504" r:id="rId29"/>
    <p:sldId id="2187" r:id="rId30"/>
    <p:sldId id="2327" r:id="rId31"/>
    <p:sldId id="2356" r:id="rId32"/>
    <p:sldId id="2436" r:id="rId33"/>
    <p:sldId id="2176" r:id="rId34"/>
    <p:sldId id="2378" r:id="rId35"/>
    <p:sldId id="2172" r:id="rId36"/>
    <p:sldId id="2175" r:id="rId37"/>
    <p:sldId id="2453" r:id="rId38"/>
    <p:sldId id="2471" r:id="rId39"/>
    <p:sldId id="2181" r:id="rId40"/>
    <p:sldId id="2203" r:id="rId41"/>
    <p:sldId id="2183" r:id="rId42"/>
  </p:sldIdLst>
  <p:sldSz cx="9144000" cy="6858000" type="screen4x3"/>
  <p:notesSz cx="6858000" cy="9144000"/>
  <p:defaultTextStyle>
    <a:defPPr>
      <a:defRPr lang="pl-PL"/>
    </a:defPPr>
    <a:lvl1pPr algn="l" rtl="0" fontAlgn="base">
      <a:spcBef>
        <a:spcPct val="0"/>
      </a:spcBef>
      <a:spcAft>
        <a:spcPct val="0"/>
      </a:spcAft>
      <a:defRPr sz="2700" kern="1200">
        <a:solidFill>
          <a:schemeClr val="tx1"/>
        </a:solidFill>
        <a:latin typeface="Arial" charset="0"/>
        <a:ea typeface="+mn-ea"/>
        <a:cs typeface="+mn-cs"/>
      </a:defRPr>
    </a:lvl1pPr>
    <a:lvl2pPr marL="457200" algn="l" rtl="0" fontAlgn="base">
      <a:spcBef>
        <a:spcPct val="0"/>
      </a:spcBef>
      <a:spcAft>
        <a:spcPct val="0"/>
      </a:spcAft>
      <a:defRPr sz="2700" kern="1200">
        <a:solidFill>
          <a:schemeClr val="tx1"/>
        </a:solidFill>
        <a:latin typeface="Arial" charset="0"/>
        <a:ea typeface="+mn-ea"/>
        <a:cs typeface="+mn-cs"/>
      </a:defRPr>
    </a:lvl2pPr>
    <a:lvl3pPr marL="914400" algn="l" rtl="0" fontAlgn="base">
      <a:spcBef>
        <a:spcPct val="0"/>
      </a:spcBef>
      <a:spcAft>
        <a:spcPct val="0"/>
      </a:spcAft>
      <a:defRPr sz="2700" kern="1200">
        <a:solidFill>
          <a:schemeClr val="tx1"/>
        </a:solidFill>
        <a:latin typeface="Arial" charset="0"/>
        <a:ea typeface="+mn-ea"/>
        <a:cs typeface="+mn-cs"/>
      </a:defRPr>
    </a:lvl3pPr>
    <a:lvl4pPr marL="1371600" algn="l" rtl="0" fontAlgn="base">
      <a:spcBef>
        <a:spcPct val="0"/>
      </a:spcBef>
      <a:spcAft>
        <a:spcPct val="0"/>
      </a:spcAft>
      <a:defRPr sz="2700" kern="1200">
        <a:solidFill>
          <a:schemeClr val="tx1"/>
        </a:solidFill>
        <a:latin typeface="Arial" charset="0"/>
        <a:ea typeface="+mn-ea"/>
        <a:cs typeface="+mn-cs"/>
      </a:defRPr>
    </a:lvl4pPr>
    <a:lvl5pPr marL="1828800" algn="l" rtl="0" fontAlgn="base">
      <a:spcBef>
        <a:spcPct val="0"/>
      </a:spcBef>
      <a:spcAft>
        <a:spcPct val="0"/>
      </a:spcAft>
      <a:defRPr sz="2700" kern="1200">
        <a:solidFill>
          <a:schemeClr val="tx1"/>
        </a:solidFill>
        <a:latin typeface="Arial" charset="0"/>
        <a:ea typeface="+mn-ea"/>
        <a:cs typeface="+mn-cs"/>
      </a:defRPr>
    </a:lvl5pPr>
    <a:lvl6pPr marL="2286000" algn="l" defTabSz="914400" rtl="0" eaLnBrk="1" latinLnBrk="0" hangingPunct="1">
      <a:defRPr sz="2700" kern="1200">
        <a:solidFill>
          <a:schemeClr val="tx1"/>
        </a:solidFill>
        <a:latin typeface="Arial" charset="0"/>
        <a:ea typeface="+mn-ea"/>
        <a:cs typeface="+mn-cs"/>
      </a:defRPr>
    </a:lvl6pPr>
    <a:lvl7pPr marL="2743200" algn="l" defTabSz="914400" rtl="0" eaLnBrk="1" latinLnBrk="0" hangingPunct="1">
      <a:defRPr sz="2700" kern="1200">
        <a:solidFill>
          <a:schemeClr val="tx1"/>
        </a:solidFill>
        <a:latin typeface="Arial" charset="0"/>
        <a:ea typeface="+mn-ea"/>
        <a:cs typeface="+mn-cs"/>
      </a:defRPr>
    </a:lvl7pPr>
    <a:lvl8pPr marL="3200400" algn="l" defTabSz="914400" rtl="0" eaLnBrk="1" latinLnBrk="0" hangingPunct="1">
      <a:defRPr sz="2700" kern="1200">
        <a:solidFill>
          <a:schemeClr val="tx1"/>
        </a:solidFill>
        <a:latin typeface="Arial" charset="0"/>
        <a:ea typeface="+mn-ea"/>
        <a:cs typeface="+mn-cs"/>
      </a:defRPr>
    </a:lvl8pPr>
    <a:lvl9pPr marL="3657600" algn="l" defTabSz="914400" rtl="0" eaLnBrk="1" latinLnBrk="0" hangingPunct="1">
      <a:defRPr sz="27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nto Microsoft" initials="KM" lastIdx="3" clrIdx="0">
    <p:extLst>
      <p:ext uri="{19B8F6BF-5375-455C-9EA6-DF929625EA0E}">
        <p15:presenceInfo xmlns:p15="http://schemas.microsoft.com/office/powerpoint/2012/main" userId="f66657fe96ad5e2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000000"/>
    <a:srgbClr val="66FF66"/>
    <a:srgbClr val="00FFFF"/>
    <a:srgbClr val="003399"/>
    <a:srgbClr val="EAEAEA"/>
    <a:srgbClr val="0066FF"/>
    <a:srgbClr val="FFFF00"/>
    <a:srgbClr val="DEC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87987" autoAdjust="0"/>
  </p:normalViewPr>
  <p:slideViewPr>
    <p:cSldViewPr>
      <p:cViewPr varScale="1">
        <p:scale>
          <a:sx n="78" d="100"/>
          <a:sy n="78" d="100"/>
        </p:scale>
        <p:origin x="81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19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97EBB598-4A39-4E7D-98A7-4BF79612E3BF}" type="datetimeFigureOut">
              <a:rPr lang="pl-PL"/>
              <a:pPr>
                <a:defRPr/>
              </a:pPr>
              <a:t>08.01.2026</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600C367E-A944-45F7-A06D-4D2A462FBC82}" type="slidenum">
              <a:rPr lang="pl-PL"/>
              <a:pPr>
                <a:defRPr/>
              </a:pPr>
              <a:t>‹#›</a:t>
            </a:fld>
            <a:endParaRPr lang="pl-PL"/>
          </a:p>
        </p:txBody>
      </p:sp>
    </p:spTree>
    <p:extLst>
      <p:ext uri="{BB962C8B-B14F-4D97-AF65-F5344CB8AC3E}">
        <p14:creationId xmlns:p14="http://schemas.microsoft.com/office/powerpoint/2010/main" val="2384224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A629F290-A1D0-4416-9914-F089155C110B}" type="datetimeFigureOut">
              <a:rPr lang="pl-PL"/>
              <a:pPr>
                <a:defRPr/>
              </a:pPr>
              <a:t>08.01.2026</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pl-PL" noProof="0"/>
              <a:t>Kliknij, aby edytować style wzorca tekstu</a:t>
            </a:r>
          </a:p>
          <a:p>
            <a:pPr lvl="0"/>
            <a:r>
              <a:rPr lang="pl-PL" noProof="0"/>
              <a:t>Drugi poziom</a:t>
            </a:r>
          </a:p>
          <a:p>
            <a:pPr lvl="0"/>
            <a:r>
              <a:rPr lang="pl-PL" noProof="0"/>
              <a:t>Trzeci poziom</a:t>
            </a:r>
          </a:p>
          <a:p>
            <a:pPr lvl="0"/>
            <a:r>
              <a:rPr lang="pl-PL" noProof="0"/>
              <a:t>Czwarty poziom</a:t>
            </a:r>
          </a:p>
          <a:p>
            <a:pPr lvl="0"/>
            <a:r>
              <a:rPr lang="pl-PL" noProof="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B87BEB61-2A3F-47E8-93FE-0739F784E89F}" type="slidenum">
              <a:rPr lang="pl-PL"/>
              <a:pPr>
                <a:defRPr/>
              </a:pPr>
              <a:t>‹#›</a:t>
            </a:fld>
            <a:endParaRPr lang="pl-PL"/>
          </a:p>
        </p:txBody>
      </p:sp>
    </p:spTree>
    <p:extLst>
      <p:ext uri="{BB962C8B-B14F-4D97-AF65-F5344CB8AC3E}">
        <p14:creationId xmlns:p14="http://schemas.microsoft.com/office/powerpoint/2010/main" val="3464835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56323" name="Rectangle 3"/>
          <p:cNvSpPr>
            <a:spLocks noGrp="1" noChangeArrowheads="1"/>
          </p:cNvSpPr>
          <p:nvPr>
            <p:ph type="body" idx="1"/>
          </p:nvPr>
        </p:nvSpPr>
        <p:spPr bwMode="auto">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4173082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F160623-2489-F0C2-4568-B6503C806A3F}"/>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45883A87-905E-726B-0767-D16BF8A0B5C4}"/>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536F770C-1B13-7CB4-4CC2-F6D40FA20049}"/>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6938723D-C7BE-BF3B-0A1B-46CA85991133}"/>
              </a:ext>
            </a:extLst>
          </p:cNvPr>
          <p:cNvSpPr>
            <a:spLocks noGrp="1"/>
          </p:cNvSpPr>
          <p:nvPr>
            <p:ph type="sldNum" sz="quarter" idx="10"/>
          </p:nvPr>
        </p:nvSpPr>
        <p:spPr/>
        <p:txBody>
          <a:bodyPr/>
          <a:lstStyle/>
          <a:p>
            <a:pPr>
              <a:defRPr/>
            </a:pPr>
            <a:fld id="{B87BEB61-2A3F-47E8-93FE-0739F784E89F}" type="slidenum">
              <a:rPr lang="pl-PL" smtClean="0"/>
              <a:pPr>
                <a:defRPr/>
              </a:pPr>
              <a:t>16</a:t>
            </a:fld>
            <a:endParaRPr lang="pl-PL"/>
          </a:p>
        </p:txBody>
      </p:sp>
    </p:spTree>
    <p:extLst>
      <p:ext uri="{BB962C8B-B14F-4D97-AF65-F5344CB8AC3E}">
        <p14:creationId xmlns:p14="http://schemas.microsoft.com/office/powerpoint/2010/main" val="3910290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A9D7748-C9DA-11F7-C74B-044ABE9ABBB8}"/>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65FB2E8E-B298-9672-BF68-DD75CE24DEC4}"/>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51C05038-9DB6-15CC-B88A-96B50CFF1F8E}"/>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DA8FB741-2263-1114-38B2-D8865597DB9A}"/>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17</a:t>
            </a:fld>
            <a:endParaRPr lang="pl-PL"/>
          </a:p>
        </p:txBody>
      </p:sp>
    </p:spTree>
    <p:extLst>
      <p:ext uri="{BB962C8B-B14F-4D97-AF65-F5344CB8AC3E}">
        <p14:creationId xmlns:p14="http://schemas.microsoft.com/office/powerpoint/2010/main" val="2331059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45FD57D-638B-F254-293F-775FF8BD5B0A}"/>
            </a:ext>
          </a:extLst>
        </p:cNvPr>
        <p:cNvGrpSpPr/>
        <p:nvPr/>
      </p:nvGrpSpPr>
      <p:grpSpPr>
        <a:xfrm>
          <a:off x="0" y="0"/>
          <a:ext cx="0" cy="0"/>
          <a:chOff x="0" y="0"/>
          <a:chExt cx="0" cy="0"/>
        </a:xfrm>
      </p:grpSpPr>
      <p:sp>
        <p:nvSpPr>
          <p:cNvPr id="93186" name="Symbol zastępczy obrazu slajdu 1">
            <a:extLst>
              <a:ext uri="{FF2B5EF4-FFF2-40B4-BE49-F238E27FC236}">
                <a16:creationId xmlns="" xmlns:a16="http://schemas.microsoft.com/office/drawing/2014/main" id="{14C494FD-2952-4D8D-5F6C-6DCC95EAC52B}"/>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 xmlns:a16="http://schemas.microsoft.com/office/drawing/2014/main" id="{03699C10-7F61-EC4E-00E2-161DC347344D}"/>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 xmlns:a16="http://schemas.microsoft.com/office/drawing/2014/main" id="{AFBB506F-C895-5963-637A-13D6F3BDD0B6}"/>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18</a:t>
            </a:fld>
            <a:endParaRPr lang="pl-PL"/>
          </a:p>
        </p:txBody>
      </p:sp>
    </p:spTree>
    <p:extLst>
      <p:ext uri="{BB962C8B-B14F-4D97-AF65-F5344CB8AC3E}">
        <p14:creationId xmlns:p14="http://schemas.microsoft.com/office/powerpoint/2010/main" val="2703266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B89993C-6D31-97CE-878A-1C844DF4AA5F}"/>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8A055CBB-16AD-07B9-6271-8CBBCBB6FAD6}"/>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D8AAB18A-39A2-63CE-9792-571255A4CA6F}"/>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091A410F-B078-2B79-A0BF-B3BE9B725D82}"/>
              </a:ext>
            </a:extLst>
          </p:cNvPr>
          <p:cNvSpPr>
            <a:spLocks noGrp="1"/>
          </p:cNvSpPr>
          <p:nvPr>
            <p:ph type="sldNum" sz="quarter" idx="10"/>
          </p:nvPr>
        </p:nvSpPr>
        <p:spPr/>
        <p:txBody>
          <a:bodyPr/>
          <a:lstStyle/>
          <a:p>
            <a:pPr>
              <a:defRPr/>
            </a:pPr>
            <a:fld id="{B87BEB61-2A3F-47E8-93FE-0739F784E89F}" type="slidenum">
              <a:rPr lang="pl-PL" smtClean="0"/>
              <a:pPr>
                <a:defRPr/>
              </a:pPr>
              <a:t>23</a:t>
            </a:fld>
            <a:endParaRPr lang="pl-PL"/>
          </a:p>
        </p:txBody>
      </p:sp>
    </p:spTree>
    <p:extLst>
      <p:ext uri="{BB962C8B-B14F-4D97-AF65-F5344CB8AC3E}">
        <p14:creationId xmlns:p14="http://schemas.microsoft.com/office/powerpoint/2010/main" val="2270306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063F26F-46AA-07FA-1156-9B1C4B83CF47}"/>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BA0ABBF0-DB1C-AEFC-2CD6-058E67C0CEDE}"/>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286E2026-88D4-720C-74F6-D5199BAE0163}"/>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CE824B48-16CF-A65E-2568-FBA96B3D8241}"/>
              </a:ext>
            </a:extLst>
          </p:cNvPr>
          <p:cNvSpPr>
            <a:spLocks noGrp="1"/>
          </p:cNvSpPr>
          <p:nvPr>
            <p:ph type="sldNum" sz="quarter" idx="10"/>
          </p:nvPr>
        </p:nvSpPr>
        <p:spPr/>
        <p:txBody>
          <a:bodyPr/>
          <a:lstStyle/>
          <a:p>
            <a:pPr>
              <a:defRPr/>
            </a:pPr>
            <a:fld id="{B87BEB61-2A3F-47E8-93FE-0739F784E89F}" type="slidenum">
              <a:rPr lang="pl-PL" smtClean="0"/>
              <a:pPr>
                <a:defRPr/>
              </a:pPr>
              <a:t>24</a:t>
            </a:fld>
            <a:endParaRPr lang="pl-PL"/>
          </a:p>
        </p:txBody>
      </p:sp>
    </p:spTree>
    <p:extLst>
      <p:ext uri="{BB962C8B-B14F-4D97-AF65-F5344CB8AC3E}">
        <p14:creationId xmlns:p14="http://schemas.microsoft.com/office/powerpoint/2010/main" val="430147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26</a:t>
            </a:fld>
            <a:endParaRPr lang="pl-PL"/>
          </a:p>
        </p:txBody>
      </p:sp>
    </p:spTree>
    <p:extLst>
      <p:ext uri="{BB962C8B-B14F-4D97-AF65-F5344CB8AC3E}">
        <p14:creationId xmlns:p14="http://schemas.microsoft.com/office/powerpoint/2010/main" val="2384127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EDB64C3-5E51-257C-8058-3DDD6AAA7AAC}"/>
            </a:ext>
          </a:extLst>
        </p:cNvPr>
        <p:cNvGrpSpPr/>
        <p:nvPr/>
      </p:nvGrpSpPr>
      <p:grpSpPr>
        <a:xfrm>
          <a:off x="0" y="0"/>
          <a:ext cx="0" cy="0"/>
          <a:chOff x="0" y="0"/>
          <a:chExt cx="0" cy="0"/>
        </a:xfrm>
      </p:grpSpPr>
      <p:sp>
        <p:nvSpPr>
          <p:cNvPr id="63490" name="Rectangle 2">
            <a:extLst>
              <a:ext uri="{FF2B5EF4-FFF2-40B4-BE49-F238E27FC236}">
                <a16:creationId xmlns="" xmlns:a16="http://schemas.microsoft.com/office/drawing/2014/main"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 xmlns:a16="http://schemas.microsoft.com/office/drawing/2014/main" id="{852B3393-B0BA-467A-2BEA-5F9408691382}"/>
              </a:ext>
            </a:extLst>
          </p:cNvPr>
          <p:cNvSpPr>
            <a:spLocks noGrp="1" noChangeArrowheads="1"/>
          </p:cNvSpPr>
          <p:nvPr>
            <p:ph type="body" idx="1"/>
          </p:nvPr>
        </p:nvSpPr>
        <p:spPr bwMode="auto">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3294947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233952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2467"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037862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65539" name="Symbol zastępczy notatek 2"/>
          <p:cNvSpPr>
            <a:spLocks noGrp="1"/>
          </p:cNvSpPr>
          <p:nvPr>
            <p:ph type="body" idx="1"/>
          </p:nvPr>
        </p:nvSpPr>
        <p:spPr bwMode="auto">
          <a:noFill/>
        </p:spPr>
        <p:txBody>
          <a:bodyPr/>
          <a:lstStyle/>
          <a:p>
            <a:endParaRPr lang="en-US"/>
          </a:p>
        </p:txBody>
      </p:sp>
      <p:sp>
        <p:nvSpPr>
          <p:cNvPr id="65540" name="Symbol zastępczy numeru slajdu 3"/>
          <p:cNvSpPr>
            <a:spLocks noGrp="1"/>
          </p:cNvSpPr>
          <p:nvPr>
            <p:ph type="sldNum" sz="quarter" idx="5"/>
          </p:nvPr>
        </p:nvSpPr>
        <p:spPr bwMode="auto">
          <a:noFill/>
          <a:ln>
            <a:miter lim="800000"/>
            <a:headEnd/>
            <a:tailEnd/>
          </a:ln>
        </p:spPr>
        <p:txBody>
          <a:bodyPr/>
          <a:lstStyle/>
          <a:p>
            <a:fld id="{86665F5C-E171-4868-9BF0-4FB70FC611B4}" type="slidenum">
              <a:rPr lang="pl-PL" smtClean="0"/>
              <a:pPr/>
              <a:t>36</a:t>
            </a:fld>
            <a:endParaRPr lang="pl-PL"/>
          </a:p>
        </p:txBody>
      </p:sp>
    </p:spTree>
    <p:extLst>
      <p:ext uri="{BB962C8B-B14F-4D97-AF65-F5344CB8AC3E}">
        <p14:creationId xmlns:p14="http://schemas.microsoft.com/office/powerpoint/2010/main" val="3720133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6</a:t>
            </a:fld>
            <a:endParaRPr lang="pl-PL"/>
          </a:p>
        </p:txBody>
      </p:sp>
    </p:spTree>
    <p:extLst>
      <p:ext uri="{BB962C8B-B14F-4D97-AF65-F5344CB8AC3E}">
        <p14:creationId xmlns:p14="http://schemas.microsoft.com/office/powerpoint/2010/main" val="610188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88067" name="Symbol zastępczy notatek 2"/>
          <p:cNvSpPr>
            <a:spLocks noGrp="1"/>
          </p:cNvSpPr>
          <p:nvPr>
            <p:ph type="body" idx="1"/>
          </p:nvPr>
        </p:nvSpPr>
        <p:spPr bwMode="auto">
          <a:noFill/>
        </p:spPr>
        <p:txBody>
          <a:bodyPr/>
          <a:lstStyle/>
          <a:p>
            <a:endParaRPr lang="en-US"/>
          </a:p>
        </p:txBody>
      </p:sp>
      <p:sp>
        <p:nvSpPr>
          <p:cNvPr id="88068" name="Symbol zastępczy numeru slajdu 3"/>
          <p:cNvSpPr>
            <a:spLocks noGrp="1"/>
          </p:cNvSpPr>
          <p:nvPr>
            <p:ph type="sldNum" sz="quarter" idx="5"/>
          </p:nvPr>
        </p:nvSpPr>
        <p:spPr bwMode="auto">
          <a:noFill/>
          <a:ln>
            <a:miter lim="800000"/>
            <a:headEnd/>
            <a:tailEnd/>
          </a:ln>
        </p:spPr>
        <p:txBody>
          <a:bodyPr/>
          <a:lstStyle/>
          <a:p>
            <a:fld id="{BA9FAFF3-978B-40A5-8BA1-B6B925BC5361}" type="slidenum">
              <a:rPr lang="pl-PL" smtClean="0">
                <a:solidFill>
                  <a:prstClr val="black"/>
                </a:solidFill>
              </a:rPr>
              <a:pPr/>
              <a:t>39</a:t>
            </a:fld>
            <a:endParaRPr lang="pl-PL">
              <a:solidFill>
                <a:prstClr val="black"/>
              </a:solidFill>
            </a:endParaRPr>
          </a:p>
        </p:txBody>
      </p:sp>
    </p:spTree>
    <p:extLst>
      <p:ext uri="{BB962C8B-B14F-4D97-AF65-F5344CB8AC3E}">
        <p14:creationId xmlns:p14="http://schemas.microsoft.com/office/powerpoint/2010/main" val="42024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40</a:t>
            </a:fld>
            <a:endParaRPr lang="pl-PL"/>
          </a:p>
        </p:txBody>
      </p:sp>
    </p:spTree>
    <p:extLst>
      <p:ext uri="{BB962C8B-B14F-4D97-AF65-F5344CB8AC3E}">
        <p14:creationId xmlns:p14="http://schemas.microsoft.com/office/powerpoint/2010/main" val="3503991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44D7B15-7B9E-DB2A-1B62-2492103EC3F3}"/>
            </a:ext>
          </a:extLst>
        </p:cNvPr>
        <p:cNvGrpSpPr/>
        <p:nvPr/>
      </p:nvGrpSpPr>
      <p:grpSpPr>
        <a:xfrm>
          <a:off x="0" y="0"/>
          <a:ext cx="0" cy="0"/>
          <a:chOff x="0" y="0"/>
          <a:chExt cx="0" cy="0"/>
        </a:xfrm>
      </p:grpSpPr>
      <p:sp>
        <p:nvSpPr>
          <p:cNvPr id="72706" name="Rectangle 2">
            <a:extLst>
              <a:ext uri="{FF2B5EF4-FFF2-40B4-BE49-F238E27FC236}">
                <a16:creationId xmlns="" xmlns:a16="http://schemas.microsoft.com/office/drawing/2014/main" id="{EB105DDC-68DF-4B44-325B-ED6EF50F9074}"/>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72707" name="Rectangle 3">
            <a:extLst>
              <a:ext uri="{FF2B5EF4-FFF2-40B4-BE49-F238E27FC236}">
                <a16:creationId xmlns="" xmlns:a16="http://schemas.microsoft.com/office/drawing/2014/main" id="{DFDB0108-3865-B530-8581-33896329D7F0}"/>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75667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6C03A73-259D-666B-E542-AF9F1FDA312D}"/>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C76C8AB3-6E8B-34DA-C883-176CF5A25923}"/>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C16381E6-36C6-3225-BEF5-CBA8DB4FC26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ECCD37DF-6FA0-0352-B5B0-3D7578D105EE}"/>
              </a:ext>
            </a:extLst>
          </p:cNvPr>
          <p:cNvSpPr>
            <a:spLocks noGrp="1"/>
          </p:cNvSpPr>
          <p:nvPr>
            <p:ph type="sldNum" sz="quarter" idx="10"/>
          </p:nvPr>
        </p:nvSpPr>
        <p:spPr/>
        <p:txBody>
          <a:bodyPr/>
          <a:lstStyle/>
          <a:p>
            <a:pPr>
              <a:defRPr/>
            </a:pPr>
            <a:fld id="{B87BEB61-2A3F-47E8-93FE-0739F784E89F}" type="slidenum">
              <a:rPr lang="pl-PL" smtClean="0"/>
              <a:pPr>
                <a:defRPr/>
              </a:pPr>
              <a:t>8</a:t>
            </a:fld>
            <a:endParaRPr lang="pl-PL"/>
          </a:p>
        </p:txBody>
      </p:sp>
    </p:spTree>
    <p:extLst>
      <p:ext uri="{BB962C8B-B14F-4D97-AF65-F5344CB8AC3E}">
        <p14:creationId xmlns:p14="http://schemas.microsoft.com/office/powerpoint/2010/main" val="3819821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3E8FDDB-4F63-16F2-EDBA-26D88791D1DB}"/>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21271830-1A50-6323-D7A5-A52425E9F08C}"/>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6FD1A4FC-68CD-336D-5723-CC94D7E998A6}"/>
              </a:ext>
            </a:extLst>
          </p:cNvPr>
          <p:cNvSpPr>
            <a:spLocks noGrp="1"/>
          </p:cNvSpPr>
          <p:nvPr>
            <p:ph type="body" idx="1"/>
          </p:nvPr>
        </p:nvSpPr>
        <p:spPr/>
        <p:txBody>
          <a:bodyPr>
            <a:normAutofit/>
          </a:bodyPr>
          <a:lstStyle/>
          <a:p>
            <a:endParaRPr lang="en-US" dirty="0"/>
          </a:p>
        </p:txBody>
      </p:sp>
      <p:sp>
        <p:nvSpPr>
          <p:cNvPr id="4" name="Symbol zastępczy numeru slajdu 3">
            <a:extLst>
              <a:ext uri="{FF2B5EF4-FFF2-40B4-BE49-F238E27FC236}">
                <a16:creationId xmlns="" xmlns:a16="http://schemas.microsoft.com/office/drawing/2014/main" id="{06642ABF-19DC-519F-A719-C81202A83DD1}"/>
              </a:ext>
            </a:extLst>
          </p:cNvPr>
          <p:cNvSpPr>
            <a:spLocks noGrp="1"/>
          </p:cNvSpPr>
          <p:nvPr>
            <p:ph type="sldNum" sz="quarter" idx="10"/>
          </p:nvPr>
        </p:nvSpPr>
        <p:spPr/>
        <p:txBody>
          <a:bodyPr/>
          <a:lstStyle/>
          <a:p>
            <a:pPr>
              <a:defRPr/>
            </a:pPr>
            <a:fld id="{B87BEB61-2A3F-47E8-93FE-0739F784E89F}" type="slidenum">
              <a:rPr lang="pl-PL" smtClean="0"/>
              <a:pPr>
                <a:defRPr/>
              </a:pPr>
              <a:t>9</a:t>
            </a:fld>
            <a:endParaRPr lang="pl-PL"/>
          </a:p>
        </p:txBody>
      </p:sp>
    </p:spTree>
    <p:extLst>
      <p:ext uri="{BB962C8B-B14F-4D97-AF65-F5344CB8AC3E}">
        <p14:creationId xmlns:p14="http://schemas.microsoft.com/office/powerpoint/2010/main" val="1892021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3E8FDDB-4F63-16F2-EDBA-26D88791D1DB}"/>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21271830-1A50-6323-D7A5-A52425E9F08C}"/>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6FD1A4FC-68CD-336D-5723-CC94D7E998A6}"/>
              </a:ext>
            </a:extLst>
          </p:cNvPr>
          <p:cNvSpPr>
            <a:spLocks noGrp="1"/>
          </p:cNvSpPr>
          <p:nvPr>
            <p:ph type="body" idx="1"/>
          </p:nvPr>
        </p:nvSpPr>
        <p:spPr/>
        <p:txBody>
          <a:bodyPr>
            <a:normAutofit/>
          </a:bodyPr>
          <a:lstStyle/>
          <a:p>
            <a:endParaRPr lang="en-US" dirty="0"/>
          </a:p>
        </p:txBody>
      </p:sp>
      <p:sp>
        <p:nvSpPr>
          <p:cNvPr id="4" name="Symbol zastępczy numeru slajdu 3">
            <a:extLst>
              <a:ext uri="{FF2B5EF4-FFF2-40B4-BE49-F238E27FC236}">
                <a16:creationId xmlns="" xmlns:a16="http://schemas.microsoft.com/office/drawing/2014/main" id="{06642ABF-19DC-519F-A719-C81202A83DD1}"/>
              </a:ext>
            </a:extLst>
          </p:cNvPr>
          <p:cNvSpPr>
            <a:spLocks noGrp="1"/>
          </p:cNvSpPr>
          <p:nvPr>
            <p:ph type="sldNum" sz="quarter" idx="10"/>
          </p:nvPr>
        </p:nvSpPr>
        <p:spPr/>
        <p:txBody>
          <a:bodyPr/>
          <a:lstStyle/>
          <a:p>
            <a:pPr>
              <a:defRPr/>
            </a:pPr>
            <a:fld id="{B87BEB61-2A3F-47E8-93FE-0739F784E89F}" type="slidenum">
              <a:rPr lang="pl-PL" smtClean="0"/>
              <a:pPr>
                <a:defRPr/>
              </a:pPr>
              <a:t>10</a:t>
            </a:fld>
            <a:endParaRPr lang="pl-PL"/>
          </a:p>
        </p:txBody>
      </p:sp>
    </p:spTree>
    <p:extLst>
      <p:ext uri="{BB962C8B-B14F-4D97-AF65-F5344CB8AC3E}">
        <p14:creationId xmlns:p14="http://schemas.microsoft.com/office/powerpoint/2010/main" val="3172096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36867FE-CB93-9AE6-7D25-B97305B5C8A5}"/>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852C734D-3914-1BA3-0CC5-E55F1F0E3E49}"/>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9B03E2F7-C76F-603C-ACCD-0FB7E01C782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5478DA3F-D18A-56F3-218D-1934861DA4E2}"/>
              </a:ext>
            </a:extLst>
          </p:cNvPr>
          <p:cNvSpPr>
            <a:spLocks noGrp="1"/>
          </p:cNvSpPr>
          <p:nvPr>
            <p:ph type="sldNum" sz="quarter" idx="10"/>
          </p:nvPr>
        </p:nvSpPr>
        <p:spPr/>
        <p:txBody>
          <a:bodyPr/>
          <a:lstStyle/>
          <a:p>
            <a:pPr>
              <a:defRPr/>
            </a:pPr>
            <a:fld id="{B87BEB61-2A3F-47E8-93FE-0739F784E89F}" type="slidenum">
              <a:rPr lang="pl-PL" smtClean="0"/>
              <a:pPr>
                <a:defRPr/>
              </a:pPr>
              <a:t>12</a:t>
            </a:fld>
            <a:endParaRPr lang="pl-PL"/>
          </a:p>
        </p:txBody>
      </p:sp>
    </p:spTree>
    <p:extLst>
      <p:ext uri="{BB962C8B-B14F-4D97-AF65-F5344CB8AC3E}">
        <p14:creationId xmlns:p14="http://schemas.microsoft.com/office/powerpoint/2010/main" val="2170691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E01F92E-1FDB-6324-28A1-EAF06C840355}"/>
            </a:ext>
          </a:extLst>
        </p:cNvPr>
        <p:cNvGrpSpPr/>
        <p:nvPr/>
      </p:nvGrpSpPr>
      <p:grpSpPr>
        <a:xfrm>
          <a:off x="0" y="0"/>
          <a:ext cx="0" cy="0"/>
          <a:chOff x="0" y="0"/>
          <a:chExt cx="0" cy="0"/>
        </a:xfrm>
      </p:grpSpPr>
      <p:sp>
        <p:nvSpPr>
          <p:cNvPr id="2" name="Symbol zastępczy obrazu slajdu 1">
            <a:extLst>
              <a:ext uri="{FF2B5EF4-FFF2-40B4-BE49-F238E27FC236}">
                <a16:creationId xmlns="" xmlns:a16="http://schemas.microsoft.com/office/drawing/2014/main" id="{C14763D6-9FAF-C4B8-F2B4-663696F60147}"/>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 xmlns:a16="http://schemas.microsoft.com/office/drawing/2014/main" id="{388EAB25-852D-56B7-71F8-C719B8A8CD5F}"/>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 xmlns:a16="http://schemas.microsoft.com/office/drawing/2014/main" id="{3FAA6917-8DD0-0C2B-1C62-833ECBDADF30}"/>
              </a:ext>
            </a:extLst>
          </p:cNvPr>
          <p:cNvSpPr>
            <a:spLocks noGrp="1"/>
          </p:cNvSpPr>
          <p:nvPr>
            <p:ph type="sldNum" sz="quarter" idx="10"/>
          </p:nvPr>
        </p:nvSpPr>
        <p:spPr/>
        <p:txBody>
          <a:bodyPr/>
          <a:lstStyle/>
          <a:p>
            <a:pPr>
              <a:defRPr/>
            </a:pPr>
            <a:fld id="{B87BEB61-2A3F-47E8-93FE-0739F784E89F}" type="slidenum">
              <a:rPr lang="pl-PL" smtClean="0"/>
              <a:pPr>
                <a:defRPr/>
              </a:pPr>
              <a:t>14</a:t>
            </a:fld>
            <a:endParaRPr lang="pl-PL"/>
          </a:p>
        </p:txBody>
      </p:sp>
    </p:spTree>
    <p:extLst>
      <p:ext uri="{BB962C8B-B14F-4D97-AF65-F5344CB8AC3E}">
        <p14:creationId xmlns:p14="http://schemas.microsoft.com/office/powerpoint/2010/main" val="2179599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p:cNvSpPr>
            <a:spLocks noGrp="1"/>
          </p:cNvSpPr>
          <p:nvPr>
            <p:ph type="body" idx="1"/>
          </p:nvPr>
        </p:nvSpPr>
        <p:spPr bwMode="auto">
          <a:noFill/>
        </p:spPr>
        <p:txBody>
          <a:bodyPr/>
          <a:lstStyle/>
          <a:p>
            <a:endParaRPr lang="en-US"/>
          </a:p>
        </p:txBody>
      </p:sp>
      <p:sp>
        <p:nvSpPr>
          <p:cNvPr id="93188" name="Symbol zastępczy numeru slajdu 3"/>
          <p:cNvSpPr>
            <a:spLocks noGrp="1"/>
          </p:cNvSpPr>
          <p:nvPr>
            <p:ph type="sldNum" sz="quarter" idx="5"/>
          </p:nvPr>
        </p:nvSpPr>
        <p:spPr bwMode="auto">
          <a:noFill/>
          <a:ln>
            <a:miter lim="800000"/>
            <a:headEnd/>
            <a:tailEnd/>
          </a:ln>
        </p:spPr>
        <p:txBody>
          <a:bodyPr/>
          <a:lstStyle/>
          <a:p>
            <a:fld id="{83B440D0-F1C8-43D0-AEAB-B21CCD3F1976}" type="slidenum">
              <a:rPr lang="pl-PL" smtClean="0"/>
              <a:pPr/>
              <a:t>15</a:t>
            </a:fld>
            <a:endParaRPr lang="pl-PL"/>
          </a:p>
        </p:txBody>
      </p:sp>
    </p:spTree>
    <p:extLst>
      <p:ext uri="{BB962C8B-B14F-4D97-AF65-F5344CB8AC3E}">
        <p14:creationId xmlns:p14="http://schemas.microsoft.com/office/powerpoint/2010/main" val="1750165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dirty="0"/>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sp>
        <p:nvSpPr>
          <p:cNvPr id="4" name="Symbol zastępczy daty 3"/>
          <p:cNvSpPr>
            <a:spLocks noGrp="1"/>
          </p:cNvSpPr>
          <p:nvPr>
            <p:ph type="dt" sz="half" idx="10"/>
          </p:nvPr>
        </p:nvSpPr>
        <p:spPr/>
        <p:txBody>
          <a:bodyPr/>
          <a:lstStyle>
            <a:lvl1pPr>
              <a:defRPr/>
            </a:lvl1pPr>
          </a:lstStyle>
          <a:p>
            <a:pPr>
              <a:defRPr/>
            </a:pPr>
            <a:fld id="{F4408C29-521D-4E95-8170-3F6FDEB66ECF}" type="datetime1">
              <a:rPr lang="pl-PL" smtClean="0"/>
              <a:t>08.01.2026</a:t>
            </a:fld>
            <a:endParaRPr lang="pl-PL"/>
          </a:p>
        </p:txBody>
      </p:sp>
      <p:sp>
        <p:nvSpPr>
          <p:cNvPr id="5" name="Symbol zastępczy numeru slajdu 5"/>
          <p:cNvSpPr>
            <a:spLocks noGrp="1"/>
          </p:cNvSpPr>
          <p:nvPr>
            <p:ph type="sldNum" sz="quarter" idx="11"/>
          </p:nvPr>
        </p:nvSpPr>
        <p:spPr/>
        <p:txBody>
          <a:bodyPr/>
          <a:lstStyle>
            <a:lvl1pPr>
              <a:defRPr/>
            </a:lvl1pPr>
          </a:lstStyle>
          <a:p>
            <a:pPr>
              <a:defRPr/>
            </a:pPr>
            <a:fld id="{5AF29A21-E08B-4C77-89EA-C302EEA73CFE}"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4" name="Łącznik prosty 3"/>
          <p:cNvCxnSpPr/>
          <p:nvPr userDrawn="1"/>
        </p:nvCxnSpPr>
        <p:spPr>
          <a:xfrm>
            <a:off x="357188" y="785813"/>
            <a:ext cx="8572500" cy="0"/>
          </a:xfrm>
          <a:prstGeom prst="line">
            <a:avLst/>
          </a:prstGeom>
          <a:ln w="158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 name="Łącznik prosty 4"/>
          <p:cNvCxnSpPr/>
          <p:nvPr userDrawn="1"/>
        </p:nvCxnSpPr>
        <p:spPr>
          <a:xfrm>
            <a:off x="357188" y="6286500"/>
            <a:ext cx="8572500" cy="0"/>
          </a:xfrm>
          <a:prstGeom prst="line">
            <a:avLst/>
          </a:prstGeom>
          <a:ln w="158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Symbol zastępczy stopki 4"/>
          <p:cNvSpPr txBox="1">
            <a:spLocks/>
          </p:cNvSpPr>
          <p:nvPr userDrawn="1"/>
        </p:nvSpPr>
        <p:spPr>
          <a:xfrm>
            <a:off x="1643063" y="6357938"/>
            <a:ext cx="5572125" cy="365125"/>
          </a:xfrm>
          <a:prstGeom prst="rect">
            <a:avLst/>
          </a:prstGeom>
        </p:spPr>
        <p:txBody>
          <a:bodyPr/>
          <a:lstStyle/>
          <a:p>
            <a:pPr algn="ctr">
              <a:defRPr/>
            </a:pPr>
            <a:r>
              <a:rPr lang="pl-PL" sz="1200">
                <a:solidFill>
                  <a:srgbClr val="0000FF"/>
                </a:solidFill>
                <a:latin typeface="Calibri" pitchFamily="34" charset="0"/>
              </a:rPr>
              <a:t>Metody wykrywania procesów z danych</a:t>
            </a:r>
          </a:p>
        </p:txBody>
      </p:sp>
      <p:graphicFrame>
        <p:nvGraphicFramePr>
          <p:cNvPr id="7" name="Object 13"/>
          <p:cNvGraphicFramePr>
            <a:graphicFrameLocks noChangeAspect="1"/>
          </p:cNvGraphicFramePr>
          <p:nvPr/>
        </p:nvGraphicFramePr>
        <p:xfrm>
          <a:off x="366713" y="87313"/>
          <a:ext cx="838200" cy="665162"/>
        </p:xfrm>
        <a:graphic>
          <a:graphicData uri="http://schemas.openxmlformats.org/presentationml/2006/ole">
            <mc:AlternateContent xmlns:mc="http://schemas.openxmlformats.org/markup-compatibility/2006">
              <mc:Choice xmlns:v="urn:schemas-microsoft-com:vml" Requires="v">
                <p:oleObj spid="_x0000_s1031" name="Obraz - mapa bitowa" r:id="rId3" imgW="5504762" imgH="4371429" progId="PBrush">
                  <p:embed/>
                </p:oleObj>
              </mc:Choice>
              <mc:Fallback>
                <p:oleObj name="Obraz - mapa bitowa" r:id="rId3" imgW="5504762" imgH="4371429" progId="PBrush">
                  <p:embed/>
                  <p:pic>
                    <p:nvPicPr>
                      <p:cNvPr id="0" name="Picture 5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3" y="87313"/>
                        <a:ext cx="838200"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ytuł 1"/>
          <p:cNvSpPr>
            <a:spLocks noGrp="1"/>
          </p:cNvSpPr>
          <p:nvPr>
            <p:ph type="title"/>
          </p:nvPr>
        </p:nvSpPr>
        <p:spPr>
          <a:xfrm>
            <a:off x="1071538" y="0"/>
            <a:ext cx="7615262" cy="785794"/>
          </a:xfrm>
        </p:spPr>
        <p:txBody>
          <a:bodyPr>
            <a:normAutofit/>
          </a:bodyPr>
          <a:lstStyle>
            <a:lvl1pPr>
              <a:defRPr sz="3200">
                <a:solidFill>
                  <a:srgbClr val="0070C0"/>
                </a:solidFill>
              </a:defRPr>
            </a:lvl1pPr>
          </a:lstStyle>
          <a:p>
            <a:r>
              <a:rPr lang="pl-PL" dirty="0"/>
              <a:t>Kliknij, aby edytować styl</a:t>
            </a:r>
          </a:p>
        </p:txBody>
      </p:sp>
      <p:sp>
        <p:nvSpPr>
          <p:cNvPr id="3" name="Symbol zastępczy zawartości 2"/>
          <p:cNvSpPr>
            <a:spLocks noGrp="1"/>
          </p:cNvSpPr>
          <p:nvPr>
            <p:ph idx="1"/>
          </p:nvPr>
        </p:nvSpPr>
        <p:spPr/>
        <p:txBody>
          <a:bodyPr/>
          <a:lstStyle>
            <a:lvl1pPr>
              <a:defRPr>
                <a:solidFill>
                  <a:srgbClr val="0000FF"/>
                </a:solidFill>
              </a:defRPr>
            </a:lvl1pPr>
            <a:lvl2pPr>
              <a:defRPr>
                <a:solidFill>
                  <a:srgbClr val="0000FF"/>
                </a:solidFill>
              </a:defRPr>
            </a:lvl2pPr>
            <a:lvl3pPr>
              <a:defRPr>
                <a:solidFill>
                  <a:srgbClr val="0000FF"/>
                </a:solidFill>
              </a:defRPr>
            </a:lvl3pPr>
            <a:lvl4pPr>
              <a:defRPr>
                <a:solidFill>
                  <a:srgbClr val="0000FF"/>
                </a:solidFill>
              </a:defRPr>
            </a:lvl4pPr>
            <a:lvl5pPr>
              <a:defRPr>
                <a:solidFill>
                  <a:srgbClr val="0000FF"/>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8" name="Symbol zastępczy daty 3"/>
          <p:cNvSpPr>
            <a:spLocks noGrp="1"/>
          </p:cNvSpPr>
          <p:nvPr>
            <p:ph type="dt" sz="half" idx="10"/>
          </p:nvPr>
        </p:nvSpPr>
        <p:spPr/>
        <p:txBody>
          <a:bodyPr/>
          <a:lstStyle>
            <a:lvl1pPr>
              <a:defRPr/>
            </a:lvl1pPr>
          </a:lstStyle>
          <a:p>
            <a:pPr>
              <a:defRPr/>
            </a:pPr>
            <a:fld id="{0324DEB0-56F2-4E4A-B843-DA78C86CB618}" type="datetime1">
              <a:rPr lang="pl-PL" smtClean="0"/>
              <a:t>08.01.2026</a:t>
            </a:fld>
            <a:endParaRPr lang="pl-PL"/>
          </a:p>
        </p:txBody>
      </p:sp>
      <p:sp>
        <p:nvSpPr>
          <p:cNvPr id="9" name="Symbol zastępczy numeru slajdu 5"/>
          <p:cNvSpPr>
            <a:spLocks noGrp="1"/>
          </p:cNvSpPr>
          <p:nvPr>
            <p:ph type="sldNum" sz="quarter" idx="11"/>
          </p:nvPr>
        </p:nvSpPr>
        <p:spPr/>
        <p:txBody>
          <a:bodyPr/>
          <a:lstStyle>
            <a:lvl1pPr>
              <a:defRPr/>
            </a:lvl1pPr>
          </a:lstStyle>
          <a:p>
            <a:pPr>
              <a:defRPr/>
            </a:pPr>
            <a:fld id="{B5AF2F5C-82AB-4307-9003-77CA5B44FEBC}"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19"/>
          <p:cNvSpPr>
            <a:spLocks noGrp="1" noChangeArrowheads="1"/>
          </p:cNvSpPr>
          <p:nvPr>
            <p:ph type="dt" sz="half" idx="10"/>
          </p:nvPr>
        </p:nvSpPr>
        <p:spPr/>
        <p:txBody>
          <a:bodyPr/>
          <a:lstStyle>
            <a:lvl1pPr>
              <a:defRPr/>
            </a:lvl1pPr>
          </a:lstStyle>
          <a:p>
            <a:pPr>
              <a:defRPr/>
            </a:pPr>
            <a:fld id="{31AFBD3E-2CA0-45D7-9376-090F5F393A42}" type="datetime1">
              <a:rPr lang="pl-PL" smtClean="0"/>
              <a:t>08.01.2026</a:t>
            </a:fld>
            <a:endParaRPr lang="pl-PL"/>
          </a:p>
        </p:txBody>
      </p:sp>
      <p:sp>
        <p:nvSpPr>
          <p:cNvPr id="4" name="Rectangle 20"/>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endParaRPr lang="pl-PL"/>
          </a:p>
        </p:txBody>
      </p:sp>
      <p:sp>
        <p:nvSpPr>
          <p:cNvPr id="5" name="Rectangle 6"/>
          <p:cNvSpPr>
            <a:spLocks noGrp="1" noChangeArrowheads="1"/>
          </p:cNvSpPr>
          <p:nvPr>
            <p:ph type="sldNum" sz="quarter" idx="12"/>
          </p:nvPr>
        </p:nvSpPr>
        <p:spPr bwMode="auto">
          <a:xfrm>
            <a:off x="6553200" y="6245225"/>
            <a:ext cx="2133600" cy="476250"/>
          </a:xfrm>
          <a:ln>
            <a:miter lim="800000"/>
            <a:headEnd/>
            <a:tailEnd/>
          </a:ln>
        </p:spPr>
        <p:txBody>
          <a:bodyPr anchor="t"/>
          <a:lstStyle>
            <a:lvl1pPr eaLnBrk="0" hangingPunct="0">
              <a:defRPr sz="1400">
                <a:solidFill>
                  <a:schemeClr val="tx1"/>
                </a:solidFill>
                <a:latin typeface="Arial" charset="0"/>
              </a:defRPr>
            </a:lvl1pPr>
          </a:lstStyle>
          <a:p>
            <a:pPr>
              <a:defRPr/>
            </a:pPr>
            <a:fld id="{D02E777F-298D-4C96-825C-3DC57E52C55E}"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7813"/>
            <a:ext cx="8229600" cy="1139825"/>
          </a:xfrm>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307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quarter" idx="2"/>
          </p:nvPr>
        </p:nvSpPr>
        <p:spPr>
          <a:xfrm>
            <a:off x="4648200" y="1600200"/>
            <a:ext cx="4038600" cy="21891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zawartości 4"/>
          <p:cNvSpPr>
            <a:spLocks noGrp="1"/>
          </p:cNvSpPr>
          <p:nvPr>
            <p:ph sz="quarter" idx="3"/>
          </p:nvPr>
        </p:nvSpPr>
        <p:spPr>
          <a:xfrm>
            <a:off x="4648200" y="3941763"/>
            <a:ext cx="4038600" cy="218916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Rectangle 19"/>
          <p:cNvSpPr>
            <a:spLocks noGrp="1" noChangeArrowheads="1"/>
          </p:cNvSpPr>
          <p:nvPr>
            <p:ph type="dt" sz="half" idx="10"/>
          </p:nvPr>
        </p:nvSpPr>
        <p:spPr/>
        <p:txBody>
          <a:bodyPr/>
          <a:lstStyle>
            <a:lvl1pPr>
              <a:defRPr/>
            </a:lvl1pPr>
          </a:lstStyle>
          <a:p>
            <a:pPr>
              <a:defRPr/>
            </a:pPr>
            <a:fld id="{EB88B652-F6B4-49A5-9681-F148ABFBEF27}" type="datetime1">
              <a:rPr lang="pl-PL" smtClean="0"/>
              <a:t>08.01.2026</a:t>
            </a:fld>
            <a:endParaRPr lang="pl-PL"/>
          </a:p>
        </p:txBody>
      </p:sp>
      <p:sp>
        <p:nvSpPr>
          <p:cNvPr id="7" name="Rectangle 20"/>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fourObj">
  <p:cSld name="Tytuł i 4 elementy zawartości">
    <p:spTree>
      <p:nvGrpSpPr>
        <p:cNvPr id="1" name=""/>
        <p:cNvGrpSpPr/>
        <p:nvPr/>
      </p:nvGrpSpPr>
      <p:grpSpPr>
        <a:xfrm>
          <a:off x="0" y="0"/>
          <a:ext cx="0" cy="0"/>
          <a:chOff x="0" y="0"/>
          <a:chExt cx="0" cy="0"/>
        </a:xfrm>
      </p:grpSpPr>
      <p:sp>
        <p:nvSpPr>
          <p:cNvPr id="2" name="Tytuł 1"/>
          <p:cNvSpPr>
            <a:spLocks noGrp="1"/>
          </p:cNvSpPr>
          <p:nvPr>
            <p:ph type="title" sz="quarter"/>
          </p:nvPr>
        </p:nvSpPr>
        <p:spPr>
          <a:xfrm>
            <a:off x="457200" y="277813"/>
            <a:ext cx="8229600" cy="1139825"/>
          </a:xfrm>
        </p:spPr>
        <p:txBody>
          <a:bodyPr/>
          <a:lstStyle/>
          <a:p>
            <a:r>
              <a:rPr lang="pl-PL"/>
              <a:t>Kliknij, aby edytować styl</a:t>
            </a:r>
          </a:p>
        </p:txBody>
      </p:sp>
      <p:sp>
        <p:nvSpPr>
          <p:cNvPr id="3" name="Symbol zastępczy zawartości 2"/>
          <p:cNvSpPr>
            <a:spLocks noGrp="1"/>
          </p:cNvSpPr>
          <p:nvPr>
            <p:ph sz="quarter" idx="1"/>
          </p:nvPr>
        </p:nvSpPr>
        <p:spPr>
          <a:xfrm>
            <a:off x="457200" y="1600200"/>
            <a:ext cx="4038600" cy="21891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quarter" idx="2"/>
          </p:nvPr>
        </p:nvSpPr>
        <p:spPr>
          <a:xfrm>
            <a:off x="4648200" y="1600200"/>
            <a:ext cx="4038600" cy="21891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zawartości 4"/>
          <p:cNvSpPr>
            <a:spLocks noGrp="1"/>
          </p:cNvSpPr>
          <p:nvPr>
            <p:ph sz="quarter" idx="3"/>
          </p:nvPr>
        </p:nvSpPr>
        <p:spPr>
          <a:xfrm>
            <a:off x="457200" y="3941763"/>
            <a:ext cx="4038600" cy="218916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zawartości 5"/>
          <p:cNvSpPr>
            <a:spLocks noGrp="1"/>
          </p:cNvSpPr>
          <p:nvPr>
            <p:ph sz="quarter" idx="4"/>
          </p:nvPr>
        </p:nvSpPr>
        <p:spPr>
          <a:xfrm>
            <a:off x="4648200" y="3941763"/>
            <a:ext cx="4038600" cy="218916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19"/>
          <p:cNvSpPr>
            <a:spLocks noGrp="1" noChangeArrowheads="1"/>
          </p:cNvSpPr>
          <p:nvPr>
            <p:ph type="dt" sz="half" idx="10"/>
          </p:nvPr>
        </p:nvSpPr>
        <p:spPr/>
        <p:txBody>
          <a:bodyPr/>
          <a:lstStyle>
            <a:lvl1pPr>
              <a:defRPr/>
            </a:lvl1pPr>
          </a:lstStyle>
          <a:p>
            <a:pPr>
              <a:defRPr/>
            </a:pPr>
            <a:fld id="{346B6DF3-E88B-4DF3-8423-6ED7DF1E0D0F}" type="datetime1">
              <a:rPr lang="pl-PL" smtClean="0"/>
              <a:t>08.01.2026</a:t>
            </a:fld>
            <a:endParaRPr lang="pl-PL"/>
          </a:p>
        </p:txBody>
      </p:sp>
      <p:sp>
        <p:nvSpPr>
          <p:cNvPr id="8" name="Rectangle 20"/>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7813"/>
            <a:ext cx="8229600" cy="1139825"/>
          </a:xfrm>
        </p:spPr>
        <p:txBody>
          <a:bodyPr/>
          <a:lstStyle/>
          <a:p>
            <a:r>
              <a:rPr lang="pl-PL"/>
              <a:t>Kliknij, aby edytować styl</a:t>
            </a:r>
          </a:p>
        </p:txBody>
      </p:sp>
      <p:sp>
        <p:nvSpPr>
          <p:cNvPr id="3" name="Symbol zastępczy tekstu 2"/>
          <p:cNvSpPr>
            <a:spLocks noGrp="1"/>
          </p:cNvSpPr>
          <p:nvPr>
            <p:ph type="body" sz="half" idx="1"/>
          </p:nvPr>
        </p:nvSpPr>
        <p:spPr>
          <a:xfrm>
            <a:off x="457200" y="1600200"/>
            <a:ext cx="4038600" cy="45307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307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19"/>
          <p:cNvSpPr>
            <a:spLocks noGrp="1" noChangeArrowheads="1"/>
          </p:cNvSpPr>
          <p:nvPr>
            <p:ph type="dt" sz="half" idx="10"/>
          </p:nvPr>
        </p:nvSpPr>
        <p:spPr/>
        <p:txBody>
          <a:bodyPr/>
          <a:lstStyle>
            <a:lvl1pPr>
              <a:defRPr/>
            </a:lvl1pPr>
          </a:lstStyle>
          <a:p>
            <a:pPr>
              <a:defRPr/>
            </a:pPr>
            <a:fld id="{BB434A66-CA62-4D35-A60F-35648D52A668}" type="datetime1">
              <a:rPr lang="pl-PL" smtClean="0"/>
              <a:t>08.01.2026</a:t>
            </a:fld>
            <a:endParaRPr lang="pl-PL"/>
          </a:p>
        </p:txBody>
      </p:sp>
      <p:sp>
        <p:nvSpPr>
          <p:cNvPr id="6" name="Rectangle 20"/>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Symbol zastępczy tytułu 1"/>
          <p:cNvSpPr>
            <a:spLocks noGrp="1"/>
          </p:cNvSpPr>
          <p:nvPr>
            <p:ph type="title"/>
          </p:nvPr>
        </p:nvSpPr>
        <p:spPr bwMode="auto">
          <a:xfrm>
            <a:off x="457200" y="0"/>
            <a:ext cx="8229600" cy="785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t>Kliknij, aby edytować styl</a:t>
            </a:r>
          </a:p>
        </p:txBody>
      </p:sp>
      <p:sp>
        <p:nvSpPr>
          <p:cNvPr id="15363"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1" name="Symbol zastępczy daty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1519BEFE-8C05-4327-9204-C488624A43DD}" type="datetime1">
              <a:rPr lang="pl-PL" smtClean="0"/>
              <a:t>08.01.2026</a:t>
            </a:fld>
            <a:endParaRPr lang="pl-PL"/>
          </a:p>
        </p:txBody>
      </p:sp>
      <p:sp>
        <p:nvSpPr>
          <p:cNvPr id="12" name="Symbol zastępczy numeru slajd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08187C47-3096-4DF0-8489-F5DCB4C02631}"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4870" r:id="rId1"/>
    <p:sldLayoutId id="2147484871" r:id="rId2"/>
    <p:sldLayoutId id="2147484873" r:id="rId3"/>
    <p:sldLayoutId id="2147484875" r:id="rId4"/>
    <p:sldLayoutId id="2147484876" r:id="rId5"/>
    <p:sldLayoutId id="2147484878" r:id="rId6"/>
  </p:sldLayoutIdLst>
  <p:hf hdr="0" ftr="0" dt="0"/>
  <p:txStyles>
    <p:title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000FF"/>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0000FF"/>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0000FF"/>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0000FF"/>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0000FF"/>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labs.adaline.ai/p/inside-reasoning-models-openai-o3" TargetMode="External"/><Relationship Id="rId2" Type="http://schemas.openxmlformats.org/officeDocument/2006/relationships/hyperlink" Target="https://rick-hightower.notion.site/Chapter-9-Leveraging-Advanced-Reasoning-Models-1e0d6bbdbbea808190d0e3fa0f26192c?pvs=21" TargetMode="Externa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3.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corticallabs.com/cl1.html" TargetMode="External"/><Relationship Id="rId2" Type="http://schemas.openxmlformats.org/officeDocument/2006/relationships/hyperlink" Target="https://doi.org/10.1038/s41467-025-62151-9" TargetMode="External"/><Relationship Id="rId1" Type="http://schemas.openxmlformats.org/officeDocument/2006/relationships/slideLayout" Target="../slideLayouts/slideLayout3.xml"/><Relationship Id="rId4" Type="http://schemas.openxmlformats.org/officeDocument/2006/relationships/hyperlink" Target="https://dblp.org/pid/78/11210.html"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Grp="1" noChangeArrowheads="1"/>
          </p:cNvSpPr>
          <p:nvPr>
            <p:ph type="title"/>
          </p:nvPr>
        </p:nvSpPr>
        <p:spPr>
          <a:xfrm>
            <a:off x="78320" y="2492896"/>
            <a:ext cx="9036496" cy="1484784"/>
          </a:xfrm>
        </p:spPr>
        <p:txBody>
          <a:bodyPr/>
          <a:lstStyle/>
          <a:p>
            <a:pPr eaLnBrk="1" hangingPunct="1"/>
            <a:r>
              <a:rPr lang="pl-PL" sz="3200" b="1" dirty="0"/>
              <a:t>Andrzej Skowron</a:t>
            </a:r>
            <a:br>
              <a:rPr lang="pl-PL" sz="3200" b="1" dirty="0"/>
            </a:br>
            <a:r>
              <a:rPr lang="pl-PL" sz="3200" b="1" dirty="0"/>
              <a:t>2025</a:t>
            </a:r>
            <a:endParaRPr lang="en-US" sz="3200" b="1" dirty="0"/>
          </a:p>
        </p:txBody>
      </p:sp>
    </p:spTree>
    <p:extLst>
      <p:ext uri="{BB962C8B-B14F-4D97-AF65-F5344CB8AC3E}">
        <p14:creationId xmlns:p14="http://schemas.microsoft.com/office/powerpoint/2010/main" val="408704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650E57C-BE22-B5C1-B9DF-66AF459A6376}"/>
            </a:ext>
          </a:extLst>
        </p:cNvPr>
        <p:cNvGrpSpPr/>
        <p:nvPr/>
      </p:nvGrpSpPr>
      <p:grpSpPr>
        <a:xfrm>
          <a:off x="0" y="0"/>
          <a:ext cx="0" cy="0"/>
          <a:chOff x="0" y="0"/>
          <a:chExt cx="0" cy="0"/>
        </a:xfrm>
      </p:grpSpPr>
      <p:sp>
        <p:nvSpPr>
          <p:cNvPr id="2" name="Tytuł 1">
            <a:extLst>
              <a:ext uri="{FF2B5EF4-FFF2-40B4-BE49-F238E27FC236}">
                <a16:creationId xmlns="" xmlns:a16="http://schemas.microsoft.com/office/drawing/2014/main" id="{23FAE40F-688A-767F-41D6-F285553BB079}"/>
              </a:ext>
            </a:extLst>
          </p:cNvPr>
          <p:cNvSpPr>
            <a:spLocks noGrp="1"/>
          </p:cNvSpPr>
          <p:nvPr>
            <p:ph type="title"/>
          </p:nvPr>
        </p:nvSpPr>
        <p:spPr>
          <a:xfrm>
            <a:off x="72008" y="0"/>
            <a:ext cx="9036496" cy="6858000"/>
          </a:xfrm>
        </p:spPr>
        <p:txBody>
          <a:bodyPr/>
          <a:lstStyle/>
          <a:p>
            <a:r>
              <a:rPr lang="pl-PL" b="1" dirty="0"/>
              <a:t/>
            </a:r>
            <a:br>
              <a:rPr lang="pl-PL" b="1" dirty="0"/>
            </a:br>
            <a:r>
              <a:rPr lang="pl-PL" b="1" dirty="0"/>
              <a:t/>
            </a:r>
            <a:br>
              <a:rPr lang="pl-PL" b="1" dirty="0"/>
            </a:br>
            <a:r>
              <a:rPr lang="pl-PL" b="1" dirty="0"/>
              <a:t/>
            </a:r>
            <a:br>
              <a:rPr lang="pl-PL" b="1" dirty="0"/>
            </a:br>
            <a:r>
              <a:rPr lang="en-GB" b="1" dirty="0"/>
              <a:t/>
            </a:r>
            <a:br>
              <a:rPr lang="en-GB" b="1" dirty="0"/>
            </a:br>
            <a:r>
              <a:rPr lang="pl-PL" b="1" dirty="0"/>
              <a:t/>
            </a:r>
            <a:br>
              <a:rPr lang="pl-PL" b="1" dirty="0"/>
            </a:br>
            <a:r>
              <a:rPr lang="en-GB" sz="4000" b="1" dirty="0"/>
              <a:t/>
            </a:r>
            <a:br>
              <a:rPr lang="en-GB" sz="4000" b="1" dirty="0"/>
            </a:br>
            <a:r>
              <a:rPr lang="pl-PL" b="1" dirty="0"/>
              <a:t/>
            </a:r>
            <a:br>
              <a:rPr lang="pl-PL" b="1" dirty="0"/>
            </a:br>
            <a:endParaRPr lang="en-US" b="1" dirty="0"/>
          </a:p>
        </p:txBody>
      </p:sp>
      <p:sp>
        <p:nvSpPr>
          <p:cNvPr id="51" name="Tytuł 1">
            <a:extLst>
              <a:ext uri="{FF2B5EF4-FFF2-40B4-BE49-F238E27FC236}">
                <a16:creationId xmlns="" xmlns:a16="http://schemas.microsoft.com/office/drawing/2014/main" id="{6F977126-A532-DDFD-D964-731FCF7A0277}"/>
              </a:ext>
            </a:extLst>
          </p:cNvPr>
          <p:cNvSpPr txBox="1">
            <a:spLocks/>
          </p:cNvSpPr>
          <p:nvPr/>
        </p:nvSpPr>
        <p:spPr bwMode="auto">
          <a:xfrm>
            <a:off x="-16740" y="55888"/>
            <a:ext cx="9129724" cy="11408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sz="2000" b="1" dirty="0"/>
          </a:p>
          <a:p>
            <a:r>
              <a:rPr lang="en-US" sz="3600" b="1" dirty="0"/>
              <a:t>WEB INTELLIGENCE</a:t>
            </a:r>
            <a:r>
              <a:rPr lang="pl-PL" sz="3600" b="1" dirty="0"/>
              <a:t> 3.0</a:t>
            </a:r>
          </a:p>
          <a:p>
            <a:r>
              <a:rPr lang="en-US" sz="2400" b="1" dirty="0"/>
              <a:t>THE SOCIAL-CYBER-PHYSICAL-THINKING SPACE</a:t>
            </a:r>
            <a:r>
              <a:rPr lang="pl-PL" sz="2400" b="1" dirty="0"/>
              <a:t>:</a:t>
            </a:r>
          </a:p>
          <a:p>
            <a:r>
              <a:rPr lang="en-US" sz="2400" b="1" dirty="0"/>
              <a:t>COMPLEX NETWORK OF SOCIETIES OF C-GRANULES</a:t>
            </a:r>
          </a:p>
          <a:p>
            <a:endParaRPr lang="en-US" sz="2400" b="1" dirty="0"/>
          </a:p>
        </p:txBody>
      </p:sp>
      <p:sp>
        <p:nvSpPr>
          <p:cNvPr id="14" name="pole tekstowe 13"/>
          <p:cNvSpPr txBox="1"/>
          <p:nvPr/>
        </p:nvSpPr>
        <p:spPr>
          <a:xfrm>
            <a:off x="6517850" y="2497583"/>
            <a:ext cx="2446638" cy="2554545"/>
          </a:xfrm>
          <a:prstGeom prst="rect">
            <a:avLst/>
          </a:prstGeom>
          <a:noFill/>
        </p:spPr>
        <p:txBody>
          <a:bodyPr wrap="square" rtlCol="0">
            <a:spAutoFit/>
          </a:bodyPr>
          <a:lstStyle/>
          <a:p>
            <a:pPr algn="ctr"/>
            <a:r>
              <a:rPr lang="en-US" sz="1600" dirty="0" err="1">
                <a:solidFill>
                  <a:srgbClr val="0000FF"/>
                </a:solidFill>
              </a:rPr>
              <a:t>Kuai</a:t>
            </a:r>
            <a:r>
              <a:rPr lang="en-US" sz="1600" dirty="0">
                <a:solidFill>
                  <a:srgbClr val="0000FF"/>
                </a:solidFill>
              </a:rPr>
              <a:t>, H., Huang, </a:t>
            </a:r>
            <a:r>
              <a:rPr lang="en-US" sz="1600" dirty="0" err="1">
                <a:solidFill>
                  <a:srgbClr val="0000FF"/>
                </a:solidFill>
              </a:rPr>
              <a:t>J.X</a:t>
            </a:r>
            <a:r>
              <a:rPr lang="en-US" sz="1600" dirty="0">
                <a:solidFill>
                  <a:srgbClr val="0000FF"/>
                </a:solidFill>
              </a:rPr>
              <a:t>., Tao, X. </a:t>
            </a:r>
            <a:r>
              <a:rPr lang="en-US" sz="1600" i="1" dirty="0">
                <a:solidFill>
                  <a:srgbClr val="0000FF"/>
                </a:solidFill>
              </a:rPr>
              <a:t>et al.</a:t>
            </a:r>
            <a:r>
              <a:rPr lang="pl-PL" sz="1600" i="1" dirty="0">
                <a:solidFill>
                  <a:srgbClr val="0000FF"/>
                </a:solidFill>
              </a:rPr>
              <a:t>:</a:t>
            </a:r>
            <a:r>
              <a:rPr lang="en-US" sz="1600" dirty="0">
                <a:solidFill>
                  <a:srgbClr val="0000FF"/>
                </a:solidFill>
              </a:rPr>
              <a:t> Web Intelligence (WI) 3.0: in search of a better-connected world to create a future intelligent society. </a:t>
            </a:r>
            <a:r>
              <a:rPr lang="en-US" sz="1600" i="1" dirty="0" err="1">
                <a:solidFill>
                  <a:srgbClr val="0000FF"/>
                </a:solidFill>
              </a:rPr>
              <a:t>Artif</a:t>
            </a:r>
            <a:r>
              <a:rPr lang="en-US" sz="1600" i="1" dirty="0">
                <a:solidFill>
                  <a:srgbClr val="0000FF"/>
                </a:solidFill>
              </a:rPr>
              <a:t> </a:t>
            </a:r>
            <a:r>
              <a:rPr lang="en-US" sz="1600" i="1" dirty="0" err="1">
                <a:solidFill>
                  <a:srgbClr val="0000FF"/>
                </a:solidFill>
              </a:rPr>
              <a:t>Intell</a:t>
            </a:r>
            <a:r>
              <a:rPr lang="en-US" sz="1600" i="1" dirty="0">
                <a:solidFill>
                  <a:srgbClr val="0000FF"/>
                </a:solidFill>
              </a:rPr>
              <a:t> Rev</a:t>
            </a:r>
            <a:r>
              <a:rPr lang="en-US" sz="1600" dirty="0">
                <a:solidFill>
                  <a:srgbClr val="0000FF"/>
                </a:solidFill>
              </a:rPr>
              <a:t> </a:t>
            </a:r>
            <a:r>
              <a:rPr lang="en-US" sz="1600" b="1" dirty="0">
                <a:solidFill>
                  <a:srgbClr val="0000FF"/>
                </a:solidFill>
              </a:rPr>
              <a:t>58</a:t>
            </a:r>
            <a:r>
              <a:rPr lang="en-US" sz="1600" dirty="0">
                <a:solidFill>
                  <a:srgbClr val="0000FF"/>
                </a:solidFill>
              </a:rPr>
              <a:t>, 265 (2025). https://doi.org/10.1007/s10462-025-11203-z</a:t>
            </a:r>
          </a:p>
        </p:txBody>
      </p:sp>
      <p:pic>
        <p:nvPicPr>
          <p:cNvPr id="17" name="Obraz 16"/>
          <p:cNvPicPr>
            <a:picLocks noChangeAspect="1"/>
          </p:cNvPicPr>
          <p:nvPr/>
        </p:nvPicPr>
        <p:blipFill>
          <a:blip r:embed="rId3"/>
          <a:stretch>
            <a:fillRect/>
          </a:stretch>
        </p:blipFill>
        <p:spPr>
          <a:xfrm>
            <a:off x="67527" y="1223115"/>
            <a:ext cx="6450323" cy="5634885"/>
          </a:xfrm>
          <a:prstGeom prst="rect">
            <a:avLst/>
          </a:prstGeom>
        </p:spPr>
      </p:pic>
    </p:spTree>
    <p:extLst>
      <p:ext uri="{BB962C8B-B14F-4D97-AF65-F5344CB8AC3E}">
        <p14:creationId xmlns:p14="http://schemas.microsoft.com/office/powerpoint/2010/main" val="48542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p:cNvPicPr>
            <a:picLocks noChangeAspect="1"/>
          </p:cNvPicPr>
          <p:nvPr/>
        </p:nvPicPr>
        <p:blipFill>
          <a:blip r:embed="rId2"/>
          <a:stretch>
            <a:fillRect/>
          </a:stretch>
        </p:blipFill>
        <p:spPr>
          <a:xfrm>
            <a:off x="1307380" y="61607"/>
            <a:ext cx="6529240" cy="6016982"/>
          </a:xfrm>
          <a:prstGeom prst="rect">
            <a:avLst/>
          </a:prstGeom>
        </p:spPr>
      </p:pic>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11</a:t>
            </a:fld>
            <a:endParaRPr lang="pl-PL"/>
          </a:p>
        </p:txBody>
      </p:sp>
      <p:sp>
        <p:nvSpPr>
          <p:cNvPr id="5" name="Prostokąt 4"/>
          <p:cNvSpPr/>
          <p:nvPr/>
        </p:nvSpPr>
        <p:spPr>
          <a:xfrm>
            <a:off x="2123728" y="6381328"/>
            <a:ext cx="648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ole tekstowe 5"/>
          <p:cNvSpPr txBox="1"/>
          <p:nvPr/>
        </p:nvSpPr>
        <p:spPr>
          <a:xfrm>
            <a:off x="827584" y="6245226"/>
            <a:ext cx="7344816" cy="276999"/>
          </a:xfrm>
          <a:prstGeom prst="rect">
            <a:avLst/>
          </a:prstGeom>
          <a:noFill/>
        </p:spPr>
        <p:txBody>
          <a:bodyPr wrap="square" rtlCol="0">
            <a:spAutoFit/>
          </a:bodyPr>
          <a:lstStyle/>
          <a:p>
            <a:pPr algn="r"/>
            <a:r>
              <a:rPr lang="pl-PL" sz="1200" i="1" dirty="0">
                <a:solidFill>
                  <a:srgbClr val="0000FF"/>
                </a:solidFill>
              </a:rPr>
              <a:t>H. </a:t>
            </a:r>
            <a:r>
              <a:rPr lang="pl-PL" sz="1200" i="1" dirty="0" err="1">
                <a:solidFill>
                  <a:srgbClr val="0000FF"/>
                </a:solidFill>
              </a:rPr>
              <a:t>Kuai</a:t>
            </a:r>
            <a:r>
              <a:rPr lang="pl-PL" sz="1200" i="1" dirty="0">
                <a:solidFill>
                  <a:srgbClr val="0000FF"/>
                </a:solidFill>
              </a:rPr>
              <a:t>, </a:t>
            </a:r>
            <a:r>
              <a:rPr lang="pl-PL" sz="1200" i="1" dirty="0" err="1">
                <a:solidFill>
                  <a:srgbClr val="0000FF"/>
                </a:solidFill>
              </a:rPr>
              <a:t>Y.Y</a:t>
            </a:r>
            <a:r>
              <a:rPr lang="pl-PL" sz="1200" i="1" dirty="0">
                <a:solidFill>
                  <a:srgbClr val="0000FF"/>
                </a:solidFill>
              </a:rPr>
              <a:t>. </a:t>
            </a:r>
            <a:r>
              <a:rPr lang="pl-PL" sz="1200" i="1" dirty="0" err="1">
                <a:solidFill>
                  <a:srgbClr val="0000FF"/>
                </a:solidFill>
              </a:rPr>
              <a:t>Yao</a:t>
            </a:r>
            <a:r>
              <a:rPr lang="pl-PL" sz="1200" i="1" dirty="0">
                <a:solidFill>
                  <a:srgbClr val="0000FF"/>
                </a:solidFill>
              </a:rPr>
              <a:t>, J. </a:t>
            </a:r>
            <a:r>
              <a:rPr lang="pl-PL" sz="1200" i="1" dirty="0" err="1">
                <a:solidFill>
                  <a:srgbClr val="0000FF"/>
                </a:solidFill>
              </a:rPr>
              <a:t>Liu</a:t>
            </a:r>
            <a:r>
              <a:rPr lang="pl-PL" sz="1200" i="1" dirty="0">
                <a:solidFill>
                  <a:srgbClr val="0000FF"/>
                </a:solidFill>
              </a:rPr>
              <a:t> et al.: </a:t>
            </a:r>
            <a:r>
              <a:rPr lang="en-US" sz="1200" i="1" dirty="0">
                <a:solidFill>
                  <a:srgbClr val="0000FF"/>
                </a:solidFill>
              </a:rPr>
              <a:t>Web Intelligence: AI in the Connected World</a:t>
            </a:r>
            <a:r>
              <a:rPr lang="pl-PL" sz="1200" i="1" dirty="0">
                <a:solidFill>
                  <a:srgbClr val="0000FF"/>
                </a:solidFill>
              </a:rPr>
              <a:t>. </a:t>
            </a:r>
            <a:r>
              <a:rPr lang="en-US" sz="1200" i="1" dirty="0">
                <a:solidFill>
                  <a:srgbClr val="0000FF"/>
                </a:solidFill>
              </a:rPr>
              <a:t>The Innovation (</a:t>
            </a:r>
            <a:r>
              <a:rPr lang="pl-PL" sz="1200" i="1" dirty="0" err="1">
                <a:solidFill>
                  <a:srgbClr val="0000FF"/>
                </a:solidFill>
              </a:rPr>
              <a:t>submitted</a:t>
            </a:r>
            <a:r>
              <a:rPr lang="pl-PL" sz="1200" i="1" dirty="0">
                <a:solidFill>
                  <a:srgbClr val="0000FF"/>
                </a:solidFill>
              </a:rPr>
              <a:t>)</a:t>
            </a:r>
            <a:endParaRPr lang="en-US" sz="1200" i="1" dirty="0">
              <a:solidFill>
                <a:srgbClr val="0000FF"/>
              </a:solidFill>
            </a:endParaRPr>
          </a:p>
        </p:txBody>
      </p:sp>
      <p:sp>
        <p:nvSpPr>
          <p:cNvPr id="7" name="Prostokąt 6"/>
          <p:cNvSpPr/>
          <p:nvPr/>
        </p:nvSpPr>
        <p:spPr>
          <a:xfrm>
            <a:off x="5508104" y="3501008"/>
            <a:ext cx="1224136" cy="936105"/>
          </a:xfrm>
          <a:prstGeom prst="rect">
            <a:avLst/>
          </a:prstGeom>
          <a:solidFill>
            <a:srgbClr val="0000FF">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rostokąt 8"/>
          <p:cNvSpPr/>
          <p:nvPr/>
        </p:nvSpPr>
        <p:spPr>
          <a:xfrm>
            <a:off x="1403648" y="5517231"/>
            <a:ext cx="699472" cy="23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ole tekstowe 9"/>
          <p:cNvSpPr txBox="1"/>
          <p:nvPr/>
        </p:nvSpPr>
        <p:spPr>
          <a:xfrm>
            <a:off x="6228184" y="4388187"/>
            <a:ext cx="2713891" cy="1169551"/>
          </a:xfrm>
          <a:prstGeom prst="rect">
            <a:avLst/>
          </a:prstGeom>
          <a:noFill/>
        </p:spPr>
        <p:txBody>
          <a:bodyPr wrap="square" rtlCol="0">
            <a:spAutoFit/>
          </a:bodyPr>
          <a:lstStyle/>
          <a:p>
            <a:pPr algn="ctr"/>
            <a:r>
              <a:rPr lang="en-US" sz="1400" dirty="0">
                <a:solidFill>
                  <a:srgbClr val="0000FF"/>
                </a:solidFill>
              </a:rPr>
              <a:t>The role of solid foundations of </a:t>
            </a:r>
            <a:r>
              <a:rPr lang="en-US" sz="1400" dirty="0" err="1">
                <a:solidFill>
                  <a:srgbClr val="0000FF"/>
                </a:solidFill>
              </a:rPr>
              <a:t>IGrC</a:t>
            </a:r>
            <a:r>
              <a:rPr lang="en-US" sz="1400" dirty="0">
                <a:solidFill>
                  <a:srgbClr val="0000FF"/>
                </a:solidFill>
              </a:rPr>
              <a:t> is crucial for development of exploration </a:t>
            </a:r>
            <a:endParaRPr lang="pl-PL" sz="1400" dirty="0">
              <a:solidFill>
                <a:srgbClr val="0000FF"/>
              </a:solidFill>
            </a:endParaRPr>
          </a:p>
          <a:p>
            <a:pPr algn="ctr"/>
            <a:r>
              <a:rPr lang="en-US" sz="1400" dirty="0">
                <a:solidFill>
                  <a:srgbClr val="0000FF"/>
                </a:solidFill>
              </a:rPr>
              <a:t>methods</a:t>
            </a:r>
            <a:r>
              <a:rPr lang="pl-PL" sz="1400" dirty="0">
                <a:solidFill>
                  <a:srgbClr val="0000FF"/>
                </a:solidFill>
              </a:rPr>
              <a:t> </a:t>
            </a:r>
            <a:r>
              <a:rPr lang="en-US" sz="1400" dirty="0">
                <a:solidFill>
                  <a:srgbClr val="0000FF"/>
                </a:solidFill>
              </a:rPr>
              <a:t>in the </a:t>
            </a:r>
            <a:r>
              <a:rPr lang="en-US" sz="1400" b="1" dirty="0">
                <a:solidFill>
                  <a:srgbClr val="0000FF"/>
                </a:solidFill>
              </a:rPr>
              <a:t>Social-Cyber-Physical-Thinking Space</a:t>
            </a:r>
          </a:p>
        </p:txBody>
      </p:sp>
      <p:sp>
        <p:nvSpPr>
          <p:cNvPr id="12" name="Prostokąt 11"/>
          <p:cNvSpPr/>
          <p:nvPr/>
        </p:nvSpPr>
        <p:spPr>
          <a:xfrm>
            <a:off x="6403611" y="4432903"/>
            <a:ext cx="2432778" cy="1080118"/>
          </a:xfrm>
          <a:prstGeom prst="rect">
            <a:avLst/>
          </a:prstGeom>
          <a:solidFill>
            <a:srgbClr val="FFFF00">
              <a:alpha val="2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trzałka wygięta w górę 13"/>
          <p:cNvSpPr/>
          <p:nvPr/>
        </p:nvSpPr>
        <p:spPr>
          <a:xfrm rot="16200000">
            <a:off x="6813347" y="3913291"/>
            <a:ext cx="413853" cy="57606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827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2FA32A1-5908-878F-4178-B52032070857}"/>
            </a:ext>
          </a:extLst>
        </p:cNvPr>
        <p:cNvGrpSpPr/>
        <p:nvPr/>
      </p:nvGrpSpPr>
      <p:grpSpPr>
        <a:xfrm>
          <a:off x="0" y="0"/>
          <a:ext cx="0" cy="0"/>
          <a:chOff x="0" y="0"/>
          <a:chExt cx="0" cy="0"/>
        </a:xfrm>
      </p:grpSpPr>
      <p:sp>
        <p:nvSpPr>
          <p:cNvPr id="4" name="pole tekstowe 3">
            <a:extLst>
              <a:ext uri="{FF2B5EF4-FFF2-40B4-BE49-F238E27FC236}">
                <a16:creationId xmlns="" xmlns:a16="http://schemas.microsoft.com/office/drawing/2014/main" id="{5E8879E2-CC7F-9FC2-45D4-93EF86FF2E82}"/>
              </a:ext>
            </a:extLst>
          </p:cNvPr>
          <p:cNvSpPr txBox="1"/>
          <p:nvPr/>
        </p:nvSpPr>
        <p:spPr>
          <a:xfrm>
            <a:off x="137606" y="622730"/>
            <a:ext cx="5735389" cy="5262979"/>
          </a:xfrm>
          <a:prstGeom prst="rect">
            <a:avLst/>
          </a:prstGeom>
          <a:noFill/>
        </p:spPr>
        <p:txBody>
          <a:bodyPr wrap="square" rtlCol="0">
            <a:spAutoFit/>
          </a:bodyPr>
          <a:lstStyle/>
          <a:p>
            <a:pPr algn="just"/>
            <a:r>
              <a:rPr lang="en-US" sz="2400">
                <a:solidFill>
                  <a:srgbClr val="0000FF"/>
                </a:solidFill>
              </a:rPr>
              <a:t>Mathematics and the physical sciences made great strides for three centuries by constructing simplified models of complex phenomena, deriving, properties from the models, and verifying those properties experimentally.</a:t>
            </a:r>
          </a:p>
          <a:p>
            <a:pPr algn="just"/>
            <a:r>
              <a:rPr lang="pl-PL" sz="2400">
                <a:solidFill>
                  <a:srgbClr val="0000FF"/>
                </a:solidFill>
              </a:rPr>
              <a:t>	</a:t>
            </a:r>
            <a:r>
              <a:rPr lang="en-US" sz="2400">
                <a:solidFill>
                  <a:srgbClr val="0000FF"/>
                </a:solidFill>
              </a:rPr>
              <a:t>This worked because the complexities ignored in the models were not the essential properties of the phenomena.</a:t>
            </a:r>
            <a:r>
              <a:rPr lang="pl-PL" sz="2400">
                <a:solidFill>
                  <a:srgbClr val="0000FF"/>
                </a:solidFill>
              </a:rPr>
              <a:t> </a:t>
            </a:r>
            <a:r>
              <a:rPr lang="en-US" sz="2400" b="1">
                <a:solidFill>
                  <a:srgbClr val="0000FF"/>
                </a:solidFill>
              </a:rPr>
              <a:t>It does not work when the complexities are the essence</a:t>
            </a:r>
            <a:r>
              <a:rPr lang="en-US" sz="2400">
                <a:solidFill>
                  <a:srgbClr val="0000FF"/>
                </a:solidFill>
              </a:rPr>
              <a:t>.</a:t>
            </a:r>
          </a:p>
          <a:p>
            <a:endParaRPr lang="pl-PL" sz="1800" i="1">
              <a:solidFill>
                <a:srgbClr val="0000FF"/>
              </a:solidFill>
            </a:endParaRPr>
          </a:p>
          <a:p>
            <a:r>
              <a:rPr lang="en-US" sz="1800" i="1">
                <a:solidFill>
                  <a:srgbClr val="0000FF"/>
                </a:solidFill>
              </a:rPr>
              <a:t>Fr</a:t>
            </a:r>
            <a:r>
              <a:rPr lang="pl-PL" sz="1800" i="1">
                <a:solidFill>
                  <a:srgbClr val="0000FF"/>
                </a:solidFill>
              </a:rPr>
              <a:t>e</a:t>
            </a:r>
            <a:r>
              <a:rPr lang="en-US" sz="1800" i="1" err="1">
                <a:solidFill>
                  <a:srgbClr val="0000FF"/>
                </a:solidFill>
              </a:rPr>
              <a:t>deric</a:t>
            </a:r>
            <a:r>
              <a:rPr lang="pl-PL" sz="1800" i="1">
                <a:solidFill>
                  <a:srgbClr val="0000FF"/>
                </a:solidFill>
              </a:rPr>
              <a:t>k</a:t>
            </a:r>
            <a:r>
              <a:rPr lang="en-US" sz="1800" i="1">
                <a:solidFill>
                  <a:srgbClr val="0000FF"/>
                </a:solidFill>
              </a:rPr>
              <a:t> Brooks:  The Mythical Man-Month: Essays on Software</a:t>
            </a:r>
            <a:r>
              <a:rPr lang="pl-PL" sz="1800" i="1">
                <a:solidFill>
                  <a:srgbClr val="0000FF"/>
                </a:solidFill>
              </a:rPr>
              <a:t> </a:t>
            </a:r>
            <a:r>
              <a:rPr lang="en-US" sz="1800" i="1">
                <a:solidFill>
                  <a:srgbClr val="0000FF"/>
                </a:solidFill>
              </a:rPr>
              <a:t>Engineering. Addison-Wesley, Boston, 1975. (extended Anniversary </a:t>
            </a:r>
            <a:r>
              <a:rPr lang="pl-PL" sz="1800" i="1">
                <a:solidFill>
                  <a:srgbClr val="0000FF"/>
                </a:solidFill>
              </a:rPr>
              <a:t> </a:t>
            </a:r>
            <a:r>
              <a:rPr lang="en-US" sz="1800" i="1">
                <a:solidFill>
                  <a:srgbClr val="0000FF"/>
                </a:solidFill>
              </a:rPr>
              <a:t>Edition in 1995).</a:t>
            </a:r>
          </a:p>
        </p:txBody>
      </p:sp>
      <p:pic>
        <p:nvPicPr>
          <p:cNvPr id="3542018" name="Picture 2" descr="https://upload.wikimedia.org/wikipedia/commons/9/91/Fred_Brooks.jpg">
            <a:extLst>
              <a:ext uri="{FF2B5EF4-FFF2-40B4-BE49-F238E27FC236}">
                <a16:creationId xmlns="" xmlns:a16="http://schemas.microsoft.com/office/drawing/2014/main" id="{E21D2017-32C7-47BE-F937-AEACB56291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1196752"/>
            <a:ext cx="2569468" cy="3862767"/>
          </a:xfrm>
          <a:prstGeom prst="rect">
            <a:avLst/>
          </a:prstGeom>
          <a:noFill/>
          <a:extLst>
            <a:ext uri="{909E8E84-426E-40DD-AFC4-6F175D3DCCD1}">
              <a14:hiddenFill xmlns:a14="http://schemas.microsoft.com/office/drawing/2010/main">
                <a:solidFill>
                  <a:srgbClr val="FFFFFF"/>
                </a:solidFill>
              </a14:hiddenFill>
            </a:ext>
          </a:extLst>
        </p:spPr>
      </p:pic>
      <p:sp>
        <p:nvSpPr>
          <p:cNvPr id="5" name="Tytuł 1">
            <a:extLst>
              <a:ext uri="{FF2B5EF4-FFF2-40B4-BE49-F238E27FC236}">
                <a16:creationId xmlns="" xmlns:a16="http://schemas.microsoft.com/office/drawing/2014/main" id="{B53940AB-5B8E-6A7D-FE0E-C3783AFAD7DF}"/>
              </a:ext>
            </a:extLst>
          </p:cNvPr>
          <p:cNvSpPr txBox="1">
            <a:spLocks/>
          </p:cNvSpPr>
          <p:nvPr/>
        </p:nvSpPr>
        <p:spPr>
          <a:xfrm>
            <a:off x="107504" y="15788"/>
            <a:ext cx="9036496" cy="748916"/>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a:t>DEALING WITH COMPLEX PHENOMENA</a:t>
            </a:r>
          </a:p>
        </p:txBody>
      </p:sp>
      <p:sp>
        <p:nvSpPr>
          <p:cNvPr id="2" name="Symbol zastępczy numeru slajdu 1">
            <a:extLst>
              <a:ext uri="{FF2B5EF4-FFF2-40B4-BE49-F238E27FC236}">
                <a16:creationId xmlns="" xmlns:a16="http://schemas.microsoft.com/office/drawing/2014/main" id="{59D378B4-630D-4222-9F37-F84DFB032D4B}"/>
              </a:ext>
            </a:extLst>
          </p:cNvPr>
          <p:cNvSpPr>
            <a:spLocks noGrp="1"/>
          </p:cNvSpPr>
          <p:nvPr>
            <p:ph type="sldNum" sz="quarter" idx="12"/>
          </p:nvPr>
        </p:nvSpPr>
        <p:spPr/>
        <p:txBody>
          <a:bodyPr/>
          <a:lstStyle/>
          <a:p>
            <a:pPr>
              <a:defRPr/>
            </a:pPr>
            <a:fld id="{D02E777F-298D-4C96-825C-3DC57E52C55E}" type="slidenum">
              <a:rPr lang="pl-PL" smtClean="0"/>
              <a:pPr>
                <a:defRPr/>
              </a:pPr>
              <a:t>12</a:t>
            </a:fld>
            <a:endParaRPr lang="pl-PL"/>
          </a:p>
        </p:txBody>
      </p:sp>
      <p:sp>
        <p:nvSpPr>
          <p:cNvPr id="3" name="pole tekstowe 2"/>
          <p:cNvSpPr txBox="1"/>
          <p:nvPr/>
        </p:nvSpPr>
        <p:spPr>
          <a:xfrm>
            <a:off x="251520" y="5809925"/>
            <a:ext cx="8546132" cy="1015663"/>
          </a:xfrm>
          <a:prstGeom prst="rect">
            <a:avLst/>
          </a:prstGeom>
          <a:noFill/>
        </p:spPr>
        <p:txBody>
          <a:bodyPr wrap="square" rtlCol="0">
            <a:spAutoFit/>
          </a:bodyPr>
          <a:lstStyle/>
          <a:p>
            <a:r>
              <a:rPr lang="en-US" sz="2000">
                <a:solidFill>
                  <a:srgbClr val="0000FF"/>
                </a:solidFill>
              </a:rPr>
              <a:t>Frederick Brooks introduced the distinction between:</a:t>
            </a:r>
          </a:p>
          <a:p>
            <a:r>
              <a:rPr lang="pl-PL" sz="2000" b="1">
                <a:solidFill>
                  <a:srgbClr val="0000FF"/>
                </a:solidFill>
              </a:rPr>
              <a:t>   </a:t>
            </a:r>
            <a:r>
              <a:rPr lang="en-US" sz="2000" b="1">
                <a:solidFill>
                  <a:srgbClr val="0000FF"/>
                </a:solidFill>
              </a:rPr>
              <a:t>Essential complexity </a:t>
            </a:r>
            <a:r>
              <a:rPr lang="en-US" sz="2000">
                <a:solidFill>
                  <a:srgbClr val="0000FF"/>
                </a:solidFill>
              </a:rPr>
              <a:t>— inherent to the problem’s nature; irreducible.</a:t>
            </a:r>
          </a:p>
          <a:p>
            <a:r>
              <a:rPr lang="pl-PL" sz="2000" b="1">
                <a:solidFill>
                  <a:srgbClr val="0000FF"/>
                </a:solidFill>
              </a:rPr>
              <a:t>   </a:t>
            </a:r>
            <a:r>
              <a:rPr lang="en-US" sz="2000" b="1">
                <a:solidFill>
                  <a:srgbClr val="0000FF"/>
                </a:solidFill>
              </a:rPr>
              <a:t>Accidental complexity</a:t>
            </a:r>
            <a:r>
              <a:rPr lang="en-US" sz="2000">
                <a:solidFill>
                  <a:srgbClr val="0000FF"/>
                </a:solidFill>
              </a:rPr>
              <a:t> — due to imperfect tools; reducible.</a:t>
            </a:r>
          </a:p>
        </p:txBody>
      </p:sp>
    </p:spTree>
    <p:extLst>
      <p:ext uri="{BB962C8B-B14F-4D97-AF65-F5344CB8AC3E}">
        <p14:creationId xmlns:p14="http://schemas.microsoft.com/office/powerpoint/2010/main" val="2528783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F9CC0062-FF3E-3DCB-B140-EABE4D9FEBCF}"/>
              </a:ext>
            </a:extLst>
          </p:cNvPr>
          <p:cNvSpPr>
            <a:spLocks noGrp="1"/>
          </p:cNvSpPr>
          <p:nvPr>
            <p:ph type="title"/>
          </p:nvPr>
        </p:nvSpPr>
        <p:spPr>
          <a:xfrm>
            <a:off x="457200" y="154098"/>
            <a:ext cx="8229600" cy="682614"/>
          </a:xfrm>
        </p:spPr>
        <p:txBody>
          <a:bodyPr/>
          <a:lstStyle/>
          <a:p>
            <a:r>
              <a:rPr lang="en-US" b="1" dirty="0"/>
              <a:t>EMBODIED AI</a:t>
            </a:r>
            <a:endParaRPr lang="en-US" sz="2400" b="1" dirty="0"/>
          </a:p>
        </p:txBody>
      </p:sp>
      <p:sp>
        <p:nvSpPr>
          <p:cNvPr id="3" name="Symbol zastępczy numeru slajdu 2">
            <a:extLst>
              <a:ext uri="{FF2B5EF4-FFF2-40B4-BE49-F238E27FC236}">
                <a16:creationId xmlns="" xmlns:a16="http://schemas.microsoft.com/office/drawing/2014/main" id="{DE24CA6F-B038-4556-2549-A6B5C68CCE70}"/>
              </a:ext>
            </a:extLst>
          </p:cNvPr>
          <p:cNvSpPr>
            <a:spLocks noGrp="1"/>
          </p:cNvSpPr>
          <p:nvPr>
            <p:ph type="sldNum" sz="quarter" idx="12"/>
          </p:nvPr>
        </p:nvSpPr>
        <p:spPr>
          <a:xfrm>
            <a:off x="8490926" y="6272394"/>
            <a:ext cx="514400" cy="424135"/>
          </a:xfrm>
        </p:spPr>
        <p:txBody>
          <a:bodyPr/>
          <a:lstStyle/>
          <a:p>
            <a:pPr>
              <a:defRPr/>
            </a:pPr>
            <a:fld id="{D02E777F-298D-4C96-825C-3DC57E52C55E}" type="slidenum">
              <a:rPr lang="pl-PL" smtClean="0"/>
              <a:pPr>
                <a:defRPr/>
              </a:pPr>
              <a:t>13</a:t>
            </a:fld>
            <a:endParaRPr lang="pl-PL" dirty="0"/>
          </a:p>
        </p:txBody>
      </p:sp>
      <p:sp>
        <p:nvSpPr>
          <p:cNvPr id="4" name="pole tekstowe 3">
            <a:extLst>
              <a:ext uri="{FF2B5EF4-FFF2-40B4-BE49-F238E27FC236}">
                <a16:creationId xmlns="" xmlns:a16="http://schemas.microsoft.com/office/drawing/2014/main" id="{E71805A9-52F9-15C4-53C8-2FEC4C8F53FF}"/>
              </a:ext>
            </a:extLst>
          </p:cNvPr>
          <p:cNvSpPr txBox="1"/>
          <p:nvPr/>
        </p:nvSpPr>
        <p:spPr>
          <a:xfrm>
            <a:off x="318356" y="981878"/>
            <a:ext cx="8507288" cy="2185214"/>
          </a:xfrm>
          <a:prstGeom prst="rect">
            <a:avLst/>
          </a:prstGeom>
          <a:noFill/>
        </p:spPr>
        <p:txBody>
          <a:bodyPr wrap="square" rtlCol="0">
            <a:spAutoFit/>
          </a:bodyPr>
          <a:lstStyle/>
          <a:p>
            <a:pPr algn="just"/>
            <a:r>
              <a:rPr lang="en-US" sz="2000" b="1" dirty="0">
                <a:solidFill>
                  <a:srgbClr val="0000CC"/>
                </a:solidFill>
              </a:rPr>
              <a:t>Embodied AI refers to the integration of artificial intelligence into physical systems, enabling them to interact with the physical world. </a:t>
            </a:r>
            <a:r>
              <a:rPr lang="en-US" sz="2000" dirty="0">
                <a:solidFill>
                  <a:srgbClr val="0000CC"/>
                </a:solidFill>
              </a:rPr>
              <a:t>These systems can include general-purpose robots, humanoid robots, autonomous vehicles (AVs), and even factories and warehouse facilities. The fusion of machine learning, sensors, and computer vision lets these systems perceive, reason, and act in real-world environments.</a:t>
            </a:r>
            <a:endParaRPr lang="pl-PL" sz="2000" dirty="0">
              <a:solidFill>
                <a:srgbClr val="0000CC"/>
              </a:solidFill>
            </a:endParaRPr>
          </a:p>
          <a:p>
            <a:pPr algn="r"/>
            <a:r>
              <a:rPr lang="pl-PL" sz="1600" dirty="0">
                <a:solidFill>
                  <a:srgbClr val="0000CC"/>
                </a:solidFill>
              </a:rPr>
              <a:t>https://www.nvidia.com/en-us/glossary/embodied-ai/</a:t>
            </a:r>
            <a:endParaRPr lang="en-US" sz="1600" dirty="0">
              <a:solidFill>
                <a:srgbClr val="0000CC"/>
              </a:solidFill>
            </a:endParaRPr>
          </a:p>
        </p:txBody>
      </p:sp>
      <p:sp>
        <p:nvSpPr>
          <p:cNvPr id="5" name="pole tekstowe 4">
            <a:extLst>
              <a:ext uri="{FF2B5EF4-FFF2-40B4-BE49-F238E27FC236}">
                <a16:creationId xmlns="" xmlns:a16="http://schemas.microsoft.com/office/drawing/2014/main" id="{8291599D-C97D-98ED-DEFD-2E6F260AC585}"/>
              </a:ext>
            </a:extLst>
          </p:cNvPr>
          <p:cNvSpPr txBox="1"/>
          <p:nvPr/>
        </p:nvSpPr>
        <p:spPr>
          <a:xfrm>
            <a:off x="300183" y="3382569"/>
            <a:ext cx="8705143" cy="2554545"/>
          </a:xfrm>
          <a:prstGeom prst="rect">
            <a:avLst/>
          </a:prstGeom>
          <a:noFill/>
        </p:spPr>
        <p:txBody>
          <a:bodyPr wrap="square" rtlCol="0">
            <a:spAutoFit/>
          </a:bodyPr>
          <a:lstStyle/>
          <a:p>
            <a:pPr algn="just"/>
            <a:r>
              <a:rPr lang="pl-PL" sz="2000" dirty="0">
                <a:solidFill>
                  <a:srgbClr val="0000CC"/>
                </a:solidFill>
              </a:rPr>
              <a:t>[…] </a:t>
            </a:r>
            <a:r>
              <a:rPr lang="en-US" sz="2000" dirty="0">
                <a:solidFill>
                  <a:srgbClr val="0000CC"/>
                </a:solidFill>
              </a:rPr>
              <a:t>Yann LeCun, argue that</a:t>
            </a:r>
            <a:r>
              <a:rPr lang="pl-PL" sz="2000" dirty="0">
                <a:solidFill>
                  <a:srgbClr val="0000CC"/>
                </a:solidFill>
              </a:rPr>
              <a:t> </a:t>
            </a:r>
            <a:r>
              <a:rPr lang="en-US" sz="2000" dirty="0">
                <a:solidFill>
                  <a:srgbClr val="0000CC"/>
                </a:solidFill>
              </a:rPr>
              <a:t>LLMs alone cannot achieve AGI due to several fundamental limitations:</a:t>
            </a:r>
            <a:r>
              <a:rPr lang="pl-PL" sz="2000" dirty="0">
                <a:solidFill>
                  <a:srgbClr val="0000CC"/>
                </a:solidFill>
              </a:rPr>
              <a:t> </a:t>
            </a:r>
            <a:r>
              <a:rPr lang="en-US" sz="2000" dirty="0">
                <a:solidFill>
                  <a:srgbClr val="0000CC"/>
                </a:solidFill>
              </a:rPr>
              <a:t>their lack of persistent memory, reasoning and planning</a:t>
            </a:r>
            <a:r>
              <a:rPr lang="pl-PL" sz="2000" dirty="0">
                <a:solidFill>
                  <a:srgbClr val="0000CC"/>
                </a:solidFill>
              </a:rPr>
              <a:t> </a:t>
            </a:r>
            <a:r>
              <a:rPr lang="en-US" sz="2000" dirty="0">
                <a:solidFill>
                  <a:srgbClr val="0000CC"/>
                </a:solidFill>
              </a:rPr>
              <a:t>capabilities, and physical grounding. LeCun specifically asserts</a:t>
            </a:r>
            <a:r>
              <a:rPr lang="pl-PL" sz="2000" dirty="0">
                <a:solidFill>
                  <a:srgbClr val="0000CC"/>
                </a:solidFill>
              </a:rPr>
              <a:t> </a:t>
            </a:r>
            <a:r>
              <a:rPr lang="en-US" sz="2000" dirty="0">
                <a:solidFill>
                  <a:srgbClr val="0000CC"/>
                </a:solidFill>
              </a:rPr>
              <a:t>that </a:t>
            </a:r>
            <a:r>
              <a:rPr lang="en-US" sz="2000" b="1" dirty="0">
                <a:solidFill>
                  <a:srgbClr val="0000CC"/>
                </a:solidFill>
              </a:rPr>
              <a:t>true intelligence requires interaction with the physical world</a:t>
            </a:r>
            <a:r>
              <a:rPr lang="pl-PL" sz="2000" b="1" dirty="0">
                <a:solidFill>
                  <a:srgbClr val="0000CC"/>
                </a:solidFill>
              </a:rPr>
              <a:t> </a:t>
            </a:r>
            <a:r>
              <a:rPr lang="en-US" sz="2000" b="1" dirty="0">
                <a:solidFill>
                  <a:srgbClr val="0000CC"/>
                </a:solidFill>
              </a:rPr>
              <a:t>through sensors and embodiment</a:t>
            </a:r>
            <a:r>
              <a:rPr lang="en-US" sz="2000" dirty="0">
                <a:solidFill>
                  <a:srgbClr val="0000CC"/>
                </a:solidFill>
              </a:rPr>
              <a:t>. He emphasizes that while LLMs</a:t>
            </a:r>
            <a:r>
              <a:rPr lang="pl-PL" sz="2000" dirty="0">
                <a:solidFill>
                  <a:srgbClr val="0000CC"/>
                </a:solidFill>
              </a:rPr>
              <a:t> </a:t>
            </a:r>
            <a:r>
              <a:rPr lang="en-US" sz="2000" dirty="0">
                <a:solidFill>
                  <a:srgbClr val="0000CC"/>
                </a:solidFill>
              </a:rPr>
              <a:t>demonstrate impressive linguistic capabilities, they lack genuine</a:t>
            </a:r>
            <a:r>
              <a:rPr lang="pl-PL" sz="2000" dirty="0">
                <a:solidFill>
                  <a:srgbClr val="0000CC"/>
                </a:solidFill>
              </a:rPr>
              <a:t> </a:t>
            </a:r>
            <a:r>
              <a:rPr lang="en-US" sz="2000" dirty="0">
                <a:solidFill>
                  <a:srgbClr val="0000CC"/>
                </a:solidFill>
              </a:rPr>
              <a:t>understanding and even suggests that “the sensory-motor abilities</a:t>
            </a:r>
            <a:r>
              <a:rPr lang="pl-PL" sz="2000" dirty="0">
                <a:solidFill>
                  <a:srgbClr val="0000CC"/>
                </a:solidFill>
              </a:rPr>
              <a:t> </a:t>
            </a:r>
            <a:r>
              <a:rPr lang="en-US" sz="2000" dirty="0">
                <a:solidFill>
                  <a:srgbClr val="0000CC"/>
                </a:solidFill>
              </a:rPr>
              <a:t>of a cat surpass those of an LLM.”</a:t>
            </a:r>
          </a:p>
        </p:txBody>
      </p:sp>
      <p:sp>
        <p:nvSpPr>
          <p:cNvPr id="6" name="pole tekstowe 5">
            <a:extLst>
              <a:ext uri="{FF2B5EF4-FFF2-40B4-BE49-F238E27FC236}">
                <a16:creationId xmlns="" xmlns:a16="http://schemas.microsoft.com/office/drawing/2014/main" id="{8152C5FF-11C9-0D81-8D00-8D962335DC28}"/>
              </a:ext>
            </a:extLst>
          </p:cNvPr>
          <p:cNvSpPr txBox="1"/>
          <p:nvPr/>
        </p:nvSpPr>
        <p:spPr>
          <a:xfrm>
            <a:off x="1079216" y="5815321"/>
            <a:ext cx="7920880" cy="523220"/>
          </a:xfrm>
          <a:prstGeom prst="rect">
            <a:avLst/>
          </a:prstGeom>
          <a:noFill/>
        </p:spPr>
        <p:txBody>
          <a:bodyPr wrap="square" rtlCol="0">
            <a:spAutoFit/>
          </a:bodyPr>
          <a:lstStyle/>
          <a:p>
            <a:pPr algn="r"/>
            <a:r>
              <a:rPr lang="en-US" sz="1400" i="1" dirty="0">
                <a:solidFill>
                  <a:srgbClr val="0000FF"/>
                </a:solidFill>
              </a:rPr>
              <a:t>E. Y. Chang: Multi-</a:t>
            </a:r>
            <a:r>
              <a:rPr lang="en-US" sz="1400" i="1" dirty="0" err="1">
                <a:solidFill>
                  <a:srgbClr val="0000FF"/>
                </a:solidFill>
              </a:rPr>
              <a:t>LLM</a:t>
            </a:r>
            <a:r>
              <a:rPr lang="en-US" sz="1400" i="1" dirty="0">
                <a:solidFill>
                  <a:srgbClr val="0000FF"/>
                </a:solidFill>
              </a:rPr>
              <a:t> Agent Collaborative Intelligence: The Path to Artificial General Intelligence.  Association for Computing Machinery,  New York, NY 2025. doi.org/10.1145/3749421</a:t>
            </a:r>
          </a:p>
        </p:txBody>
      </p:sp>
    </p:spTree>
    <p:extLst>
      <p:ext uri="{BB962C8B-B14F-4D97-AF65-F5344CB8AC3E}">
        <p14:creationId xmlns:p14="http://schemas.microsoft.com/office/powerpoint/2010/main" val="2836478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171299C-18DA-575C-868A-76D679A7F168}"/>
            </a:ext>
          </a:extLst>
        </p:cNvPr>
        <p:cNvGrpSpPr/>
        <p:nvPr/>
      </p:nvGrpSpPr>
      <p:grpSpPr>
        <a:xfrm>
          <a:off x="0" y="0"/>
          <a:ext cx="0" cy="0"/>
          <a:chOff x="0" y="0"/>
          <a:chExt cx="0" cy="0"/>
        </a:xfrm>
      </p:grpSpPr>
      <p:sp>
        <p:nvSpPr>
          <p:cNvPr id="2" name="Tytuł 1">
            <a:extLst>
              <a:ext uri="{FF2B5EF4-FFF2-40B4-BE49-F238E27FC236}">
                <a16:creationId xmlns="" xmlns:a16="http://schemas.microsoft.com/office/drawing/2014/main" id="{DD3AE5D6-7CD4-9949-7DCE-3E085F085775}"/>
              </a:ext>
            </a:extLst>
          </p:cNvPr>
          <p:cNvSpPr>
            <a:spLocks noGrp="1"/>
          </p:cNvSpPr>
          <p:nvPr>
            <p:ph type="title"/>
          </p:nvPr>
        </p:nvSpPr>
        <p:spPr>
          <a:xfrm>
            <a:off x="1" y="2132856"/>
            <a:ext cx="9115532" cy="3623994"/>
          </a:xfrm>
        </p:spPr>
        <p:txBody>
          <a:bodyPr/>
          <a:lstStyle/>
          <a:p>
            <a:r>
              <a:rPr lang="pl-PL" sz="2800">
                <a:solidFill>
                  <a:srgbClr val="0000FF"/>
                </a:solidFill>
                <a:ea typeface="+mn-ea"/>
                <a:cs typeface="+mn-cs"/>
              </a:rPr>
              <a:t/>
            </a:r>
            <a:br>
              <a:rPr lang="pl-PL" sz="2800">
                <a:solidFill>
                  <a:srgbClr val="0000FF"/>
                </a:solidFill>
                <a:ea typeface="+mn-ea"/>
                <a:cs typeface="+mn-cs"/>
              </a:rPr>
            </a:br>
            <a:r>
              <a:rPr lang="en-GB" sz="2800">
                <a:solidFill>
                  <a:srgbClr val="0000FF"/>
                </a:solidFill>
                <a:ea typeface="+mn-ea"/>
                <a:cs typeface="+mn-cs"/>
              </a:rPr>
              <a:t>The Turing test, as originally conceived, focused on language and reasoning; </a:t>
            </a:r>
            <a:r>
              <a:rPr lang="en-GB" sz="2800" b="1">
                <a:solidFill>
                  <a:srgbClr val="0000FF"/>
                </a:solidFill>
                <a:ea typeface="+mn-ea"/>
                <a:cs typeface="+mn-cs"/>
              </a:rPr>
              <a:t>problems of perception and action were conspicuously absent</a:t>
            </a:r>
            <a:r>
              <a:rPr lang="en-GB" sz="2800">
                <a:solidFill>
                  <a:srgbClr val="0000FF"/>
                </a:solidFill>
                <a:ea typeface="+mn-ea"/>
                <a:cs typeface="+mn-cs"/>
              </a:rPr>
              <a:t>. The proposed tests will provide an opportunity to bring four important areas of AI research </a:t>
            </a:r>
            <a:r>
              <a:rPr lang="pl-PL" sz="2800">
                <a:solidFill>
                  <a:srgbClr val="0000FF"/>
                </a:solidFill>
                <a:ea typeface="+mn-ea"/>
                <a:cs typeface="+mn-cs"/>
              </a:rPr>
              <a:t/>
            </a:r>
            <a:br>
              <a:rPr lang="pl-PL" sz="2800">
                <a:solidFill>
                  <a:srgbClr val="0000FF"/>
                </a:solidFill>
                <a:ea typeface="+mn-ea"/>
                <a:cs typeface="+mn-cs"/>
              </a:rPr>
            </a:br>
            <a:r>
              <a:rPr lang="en-GB" sz="2800">
                <a:solidFill>
                  <a:srgbClr val="0000FF"/>
                </a:solidFill>
                <a:ea typeface="+mn-ea"/>
                <a:cs typeface="+mn-cs"/>
              </a:rPr>
              <a:t>(language, reasoning, perception, and action) </a:t>
            </a:r>
            <a:r>
              <a:rPr lang="pl-PL" sz="2800">
                <a:solidFill>
                  <a:srgbClr val="0000FF"/>
                </a:solidFill>
                <a:ea typeface="+mn-ea"/>
                <a:cs typeface="+mn-cs"/>
              </a:rPr>
              <a:t/>
            </a:r>
            <a:br>
              <a:rPr lang="pl-PL" sz="2800">
                <a:solidFill>
                  <a:srgbClr val="0000FF"/>
                </a:solidFill>
                <a:ea typeface="+mn-ea"/>
                <a:cs typeface="+mn-cs"/>
              </a:rPr>
            </a:br>
            <a:r>
              <a:rPr lang="en-GB" sz="2800">
                <a:solidFill>
                  <a:srgbClr val="0000FF"/>
                </a:solidFill>
                <a:ea typeface="+mn-ea"/>
                <a:cs typeface="+mn-cs"/>
              </a:rPr>
              <a:t>back into sync after each has regrettably diverged into a fairly independent area of research.</a:t>
            </a:r>
            <a:r>
              <a:rPr lang="pl-PL" sz="2400">
                <a:solidFill>
                  <a:srgbClr val="0000FF"/>
                </a:solidFill>
                <a:ea typeface="+mn-ea"/>
                <a:cs typeface="+mn-cs"/>
              </a:rPr>
              <a:t/>
            </a:r>
            <a:br>
              <a:rPr lang="pl-PL" sz="2400">
                <a:solidFill>
                  <a:srgbClr val="0000FF"/>
                </a:solidFill>
                <a:ea typeface="+mn-ea"/>
                <a:cs typeface="+mn-cs"/>
              </a:rPr>
            </a:br>
            <a:r>
              <a:rPr lang="pl-PL" sz="2400">
                <a:solidFill>
                  <a:srgbClr val="0000FF"/>
                </a:solidFill>
                <a:ea typeface="+mn-ea"/>
                <a:cs typeface="+mn-cs"/>
              </a:rPr>
              <a:t/>
            </a:r>
            <a:br>
              <a:rPr lang="pl-PL" sz="2400">
                <a:solidFill>
                  <a:srgbClr val="0000FF"/>
                </a:solidFill>
                <a:ea typeface="+mn-ea"/>
                <a:cs typeface="+mn-cs"/>
              </a:rPr>
            </a:br>
            <a:endParaRPr lang="pl-PL" sz="2400">
              <a:solidFill>
                <a:srgbClr val="0000FF"/>
              </a:solidFill>
              <a:ea typeface="+mn-ea"/>
              <a:cs typeface="+mn-cs"/>
            </a:endParaRPr>
          </a:p>
        </p:txBody>
      </p:sp>
      <p:sp>
        <p:nvSpPr>
          <p:cNvPr id="4" name="Tytuł 1">
            <a:extLst>
              <a:ext uri="{FF2B5EF4-FFF2-40B4-BE49-F238E27FC236}">
                <a16:creationId xmlns="" xmlns:a16="http://schemas.microsoft.com/office/drawing/2014/main" id="{3594FF7C-9DA4-D0CB-2520-A3909CBC5AF7}"/>
              </a:ext>
            </a:extLst>
          </p:cNvPr>
          <p:cNvSpPr txBox="1">
            <a:spLocks/>
          </p:cNvSpPr>
          <p:nvPr/>
        </p:nvSpPr>
        <p:spPr>
          <a:xfrm>
            <a:off x="467544" y="65442"/>
            <a:ext cx="8229600" cy="1944216"/>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b="1"/>
              <a:t>BEYOND THE TURING TEST</a:t>
            </a:r>
            <a:endParaRPr lang="en-US" b="1"/>
          </a:p>
          <a:p>
            <a:r>
              <a:rPr lang="pl-PL" b="1"/>
              <a:t>&amp; </a:t>
            </a:r>
          </a:p>
          <a:p>
            <a:r>
              <a:rPr lang="pl-PL" b="1"/>
              <a:t>REASONING </a:t>
            </a:r>
          </a:p>
        </p:txBody>
      </p:sp>
      <p:sp>
        <p:nvSpPr>
          <p:cNvPr id="5" name="pole tekstowe 4">
            <a:extLst>
              <a:ext uri="{FF2B5EF4-FFF2-40B4-BE49-F238E27FC236}">
                <a16:creationId xmlns="" xmlns:a16="http://schemas.microsoft.com/office/drawing/2014/main" id="{2D726DE1-9166-A2AA-51C3-C346AE2E8991}"/>
              </a:ext>
            </a:extLst>
          </p:cNvPr>
          <p:cNvSpPr txBox="1"/>
          <p:nvPr/>
        </p:nvSpPr>
        <p:spPr>
          <a:xfrm>
            <a:off x="179512" y="5872530"/>
            <a:ext cx="8748464" cy="646331"/>
          </a:xfrm>
          <a:prstGeom prst="rect">
            <a:avLst/>
          </a:prstGeom>
          <a:noFill/>
        </p:spPr>
        <p:txBody>
          <a:bodyPr wrap="square" rtlCol="0">
            <a:spAutoFit/>
          </a:bodyPr>
          <a:lstStyle/>
          <a:p>
            <a:r>
              <a:rPr lang="en-GB" sz="1800" i="1" dirty="0">
                <a:solidFill>
                  <a:srgbClr val="0000FF"/>
                </a:solidFill>
              </a:rPr>
              <a:t>C. L. </a:t>
            </a:r>
            <a:r>
              <a:rPr lang="en-GB" sz="1800" i="1" dirty="0" err="1">
                <a:solidFill>
                  <a:srgbClr val="0000FF"/>
                </a:solidFill>
              </a:rPr>
              <a:t>Ortitz</a:t>
            </a:r>
            <a:r>
              <a:rPr lang="en-GB" sz="1800" i="1" dirty="0">
                <a:solidFill>
                  <a:srgbClr val="0000FF"/>
                </a:solidFill>
              </a:rPr>
              <a:t> Jr. Why we need a physically embodied </a:t>
            </a:r>
            <a:r>
              <a:rPr lang="pl-PL" sz="1800" i="1" dirty="0">
                <a:solidFill>
                  <a:srgbClr val="0000FF"/>
                </a:solidFill>
              </a:rPr>
              <a:t>T</a:t>
            </a:r>
            <a:r>
              <a:rPr lang="en-GB" sz="1800" i="1" dirty="0" err="1">
                <a:solidFill>
                  <a:srgbClr val="0000FF"/>
                </a:solidFill>
              </a:rPr>
              <a:t>uring</a:t>
            </a:r>
            <a:r>
              <a:rPr lang="en-GB" sz="1800" i="1" dirty="0">
                <a:solidFill>
                  <a:srgbClr val="0000FF"/>
                </a:solidFill>
              </a:rPr>
              <a:t> test and what it might look like. </a:t>
            </a:r>
            <a:r>
              <a:rPr lang="pl-PL" sz="1800" i="1" dirty="0">
                <a:solidFill>
                  <a:srgbClr val="0000FF"/>
                </a:solidFill>
              </a:rPr>
              <a:t> AI Magazine 37 (2016) 55–62.</a:t>
            </a:r>
            <a:endParaRPr lang="pl-PL" sz="1800" i="1" dirty="0"/>
          </a:p>
        </p:txBody>
      </p:sp>
      <p:sp>
        <p:nvSpPr>
          <p:cNvPr id="6" name="Symbol zastępczy numeru slajdu 5">
            <a:extLst>
              <a:ext uri="{FF2B5EF4-FFF2-40B4-BE49-F238E27FC236}">
                <a16:creationId xmlns="" xmlns:a16="http://schemas.microsoft.com/office/drawing/2014/main" id="{67279398-8837-C472-8EF7-388BDB6E7853}"/>
              </a:ext>
            </a:extLst>
          </p:cNvPr>
          <p:cNvSpPr>
            <a:spLocks noGrp="1"/>
          </p:cNvSpPr>
          <p:nvPr>
            <p:ph type="sldNum" sz="quarter" idx="12"/>
          </p:nvPr>
        </p:nvSpPr>
        <p:spPr/>
        <p:txBody>
          <a:bodyPr/>
          <a:lstStyle/>
          <a:p>
            <a:pPr>
              <a:defRPr/>
            </a:pPr>
            <a:fld id="{D02E777F-298D-4C96-825C-3DC57E52C55E}" type="slidenum">
              <a:rPr lang="pl-PL" smtClean="0"/>
              <a:pPr>
                <a:defRPr/>
              </a:pPr>
              <a:t>14</a:t>
            </a:fld>
            <a:endParaRPr lang="pl-PL"/>
          </a:p>
        </p:txBody>
      </p:sp>
    </p:spTree>
    <p:extLst>
      <p:ext uri="{BB962C8B-B14F-4D97-AF65-F5344CB8AC3E}">
        <p14:creationId xmlns:p14="http://schemas.microsoft.com/office/powerpoint/2010/main" val="4023299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76446"/>
            <a:ext cx="9289032" cy="1363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3200" b="1" dirty="0" err="1">
                <a:latin typeface="+mn-lt"/>
              </a:rPr>
              <a:t>GRANULAR</a:t>
            </a:r>
            <a:r>
              <a:rPr lang="pl-PL" sz="3200" b="1" dirty="0">
                <a:latin typeface="+mn-lt"/>
              </a:rPr>
              <a:t> COMPUTING (</a:t>
            </a:r>
            <a:r>
              <a:rPr lang="pl-PL" sz="3200" b="1" dirty="0" err="1">
                <a:latin typeface="+mn-lt"/>
              </a:rPr>
              <a:t>GrC</a:t>
            </a:r>
            <a:r>
              <a:rPr lang="pl-PL" sz="3200" b="1" dirty="0">
                <a:latin typeface="+mn-lt"/>
              </a:rPr>
              <a:t>) </a:t>
            </a:r>
          </a:p>
          <a:p>
            <a:pPr eaLnBrk="1" hangingPunct="1">
              <a:defRPr/>
            </a:pPr>
            <a:r>
              <a:rPr lang="pl-PL" sz="3200" b="1" dirty="0">
                <a:latin typeface="+mn-lt"/>
              </a:rPr>
              <a:t>&amp; </a:t>
            </a:r>
          </a:p>
          <a:p>
            <a:pPr eaLnBrk="1" hangingPunct="1">
              <a:defRPr/>
            </a:pPr>
            <a:r>
              <a:rPr lang="pl-PL" sz="3200" b="1" dirty="0">
                <a:latin typeface="+mn-lt"/>
              </a:rPr>
              <a:t>INTERACTIVE </a:t>
            </a:r>
            <a:r>
              <a:rPr lang="pl-PL" sz="3200" b="1" dirty="0" err="1">
                <a:latin typeface="+mn-lt"/>
              </a:rPr>
              <a:t>GRANULAR</a:t>
            </a:r>
            <a:r>
              <a:rPr lang="pl-PL" sz="3200" b="1" dirty="0">
                <a:latin typeface="+mn-lt"/>
              </a:rPr>
              <a:t> COMPUTING (</a:t>
            </a:r>
            <a:r>
              <a:rPr lang="pl-PL" sz="3200" b="1" dirty="0" err="1">
                <a:latin typeface="+mn-lt"/>
              </a:rPr>
              <a:t>IGrC</a:t>
            </a:r>
            <a:r>
              <a:rPr lang="pl-PL" sz="3200" b="1" dirty="0">
                <a:latin typeface="+mn-lt"/>
              </a:rPr>
              <a:t>)</a:t>
            </a:r>
            <a:endParaRPr lang="en-US" sz="3200" b="1" dirty="0">
              <a:latin typeface="+mn-lt"/>
            </a:endParaRPr>
          </a:p>
        </p:txBody>
      </p:sp>
      <p:sp>
        <p:nvSpPr>
          <p:cNvPr id="2" name="Symbol zastępczy numeru slajdu 1"/>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15</a:t>
            </a:fld>
            <a:endParaRPr lang="pl-PL"/>
          </a:p>
        </p:txBody>
      </p:sp>
      <p:grpSp>
        <p:nvGrpSpPr>
          <p:cNvPr id="25" name="Grupa 24"/>
          <p:cNvGrpSpPr/>
          <p:nvPr/>
        </p:nvGrpSpPr>
        <p:grpSpPr>
          <a:xfrm>
            <a:off x="416509" y="1546152"/>
            <a:ext cx="8064895" cy="2645212"/>
            <a:chOff x="1601198" y="1703335"/>
            <a:chExt cx="6859234" cy="2397395"/>
          </a:xfrm>
        </p:grpSpPr>
        <p:sp>
          <p:nvSpPr>
            <p:cNvPr id="3" name="pole tekstowe 2"/>
            <p:cNvSpPr txBox="1"/>
            <p:nvPr/>
          </p:nvSpPr>
          <p:spPr>
            <a:xfrm>
              <a:off x="1601198" y="1703335"/>
              <a:ext cx="6859234" cy="334731"/>
            </a:xfrm>
            <a:prstGeom prst="rect">
              <a:avLst/>
            </a:prstGeom>
            <a:noFill/>
          </p:spPr>
          <p:txBody>
            <a:bodyPr wrap="square" lIns="0" tIns="0" rIns="0" bIns="0" rtlCol="0">
              <a:spAutoFit/>
            </a:bodyPr>
            <a:lstStyle/>
            <a:p>
              <a:pPr algn="ctr"/>
              <a:r>
                <a:rPr lang="pl-PL" sz="2400" i="1" dirty="0">
                  <a:solidFill>
                    <a:srgbClr val="0000FF"/>
                  </a:solidFill>
                </a:rPr>
                <a:t>g =(syn(g), </a:t>
              </a:r>
              <a:r>
                <a:rPr lang="pl-PL" sz="2400" i="1" dirty="0" err="1">
                  <a:solidFill>
                    <a:srgbClr val="0000FF"/>
                  </a:solidFill>
                </a:rPr>
                <a:t>sem</a:t>
              </a:r>
              <a:r>
                <a:rPr lang="pl-PL" sz="2400" i="1" dirty="0">
                  <a:solidFill>
                    <a:srgbClr val="0000FF"/>
                  </a:solidFill>
                </a:rPr>
                <a:t>(g)) – granule</a:t>
              </a:r>
            </a:p>
          </p:txBody>
        </p:sp>
        <p:cxnSp>
          <p:nvCxnSpPr>
            <p:cNvPr id="7" name="Łącznik prosty ze strzałką 6"/>
            <p:cNvCxnSpPr>
              <a:cxnSpLocks/>
            </p:cNvCxnSpPr>
            <p:nvPr/>
          </p:nvCxnSpPr>
          <p:spPr>
            <a:xfrm flipH="1">
              <a:off x="3741733" y="2147754"/>
              <a:ext cx="286923" cy="43121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Łącznik prosty ze strzałką 7"/>
            <p:cNvCxnSpPr>
              <a:cxnSpLocks/>
            </p:cNvCxnSpPr>
            <p:nvPr/>
          </p:nvCxnSpPr>
          <p:spPr>
            <a:xfrm>
              <a:off x="5030815" y="2123856"/>
              <a:ext cx="364483" cy="42584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pole tekstowe 11"/>
            <p:cNvSpPr txBox="1"/>
            <p:nvPr/>
          </p:nvSpPr>
          <p:spPr>
            <a:xfrm>
              <a:off x="2562257" y="2606530"/>
              <a:ext cx="2038543" cy="334731"/>
            </a:xfrm>
            <a:prstGeom prst="rect">
              <a:avLst/>
            </a:prstGeom>
            <a:noFill/>
          </p:spPr>
          <p:txBody>
            <a:bodyPr wrap="square" lIns="0" tIns="0" rIns="0" bIns="0" rtlCol="0">
              <a:spAutoFit/>
            </a:bodyPr>
            <a:lstStyle/>
            <a:p>
              <a:r>
                <a:rPr lang="pl-PL" sz="2400" i="1" dirty="0">
                  <a:solidFill>
                    <a:srgbClr val="0000FF"/>
                  </a:solidFill>
                </a:rPr>
                <a:t>syn(g) – </a:t>
              </a:r>
              <a:r>
                <a:rPr lang="en-US" sz="2400" i="1" dirty="0">
                  <a:solidFill>
                    <a:srgbClr val="0000FF"/>
                  </a:solidFill>
                </a:rPr>
                <a:t>syntax</a:t>
              </a:r>
            </a:p>
          </p:txBody>
        </p:sp>
        <p:sp>
          <p:nvSpPr>
            <p:cNvPr id="13" name="pole tekstowe 12"/>
            <p:cNvSpPr txBox="1"/>
            <p:nvPr/>
          </p:nvSpPr>
          <p:spPr>
            <a:xfrm>
              <a:off x="4593788" y="2584495"/>
              <a:ext cx="3114175" cy="334731"/>
            </a:xfrm>
            <a:prstGeom prst="rect">
              <a:avLst/>
            </a:prstGeom>
            <a:noFill/>
          </p:spPr>
          <p:txBody>
            <a:bodyPr wrap="square" lIns="0" tIns="0" rIns="0" bIns="0" rtlCol="0">
              <a:spAutoFit/>
            </a:bodyPr>
            <a:lstStyle/>
            <a:p>
              <a:r>
                <a:rPr lang="pl-PL" sz="2400" i="1" dirty="0" err="1">
                  <a:solidFill>
                    <a:srgbClr val="0000FF"/>
                  </a:solidFill>
                </a:rPr>
                <a:t>sem</a:t>
              </a:r>
              <a:r>
                <a:rPr lang="pl-PL" sz="2400" i="1" dirty="0">
                  <a:solidFill>
                    <a:srgbClr val="0000FF"/>
                  </a:solidFill>
                </a:rPr>
                <a:t>(g) – </a:t>
              </a:r>
              <a:r>
                <a:rPr lang="en-US" sz="2400" i="1" dirty="0">
                  <a:solidFill>
                    <a:srgbClr val="0000FF"/>
                  </a:solidFill>
                </a:rPr>
                <a:t>semantics</a:t>
              </a:r>
            </a:p>
          </p:txBody>
        </p:sp>
        <p:cxnSp>
          <p:nvCxnSpPr>
            <p:cNvPr id="17" name="Łącznik prosty ze strzałką 16"/>
            <p:cNvCxnSpPr>
              <a:cxnSpLocks/>
            </p:cNvCxnSpPr>
            <p:nvPr/>
          </p:nvCxnSpPr>
          <p:spPr>
            <a:xfrm flipH="1">
              <a:off x="5030815" y="2963730"/>
              <a:ext cx="482747" cy="7414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Łącznik prosty ze strzałką 18"/>
            <p:cNvCxnSpPr>
              <a:cxnSpLocks/>
            </p:cNvCxnSpPr>
            <p:nvPr/>
          </p:nvCxnSpPr>
          <p:spPr>
            <a:xfrm>
              <a:off x="5525841" y="2972989"/>
              <a:ext cx="458832" cy="7322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pole tekstowe 22"/>
            <p:cNvSpPr txBox="1"/>
            <p:nvPr/>
          </p:nvSpPr>
          <p:spPr>
            <a:xfrm>
              <a:off x="4457352" y="3765999"/>
              <a:ext cx="1146925" cy="334731"/>
            </a:xfrm>
            <a:prstGeom prst="rect">
              <a:avLst/>
            </a:prstGeom>
            <a:noFill/>
          </p:spPr>
          <p:txBody>
            <a:bodyPr wrap="square" lIns="0" tIns="0" rIns="0" bIns="0" rtlCol="0">
              <a:spAutoFit/>
            </a:bodyPr>
            <a:lstStyle/>
            <a:p>
              <a:r>
                <a:rPr lang="en-US" sz="2400" i="1" dirty="0">
                  <a:solidFill>
                    <a:srgbClr val="0000FF"/>
                  </a:solidFill>
                </a:rPr>
                <a:t>abstract</a:t>
              </a:r>
            </a:p>
          </p:txBody>
        </p:sp>
        <p:sp>
          <p:nvSpPr>
            <p:cNvPr id="24" name="pole tekstowe 23"/>
            <p:cNvSpPr txBox="1"/>
            <p:nvPr/>
          </p:nvSpPr>
          <p:spPr>
            <a:xfrm>
              <a:off x="5742390" y="3734345"/>
              <a:ext cx="1723290" cy="334731"/>
            </a:xfrm>
            <a:prstGeom prst="rect">
              <a:avLst/>
            </a:prstGeom>
            <a:noFill/>
          </p:spPr>
          <p:txBody>
            <a:bodyPr wrap="square" lIns="0" tIns="0" rIns="0" bIns="0" rtlCol="0">
              <a:spAutoFit/>
            </a:bodyPr>
            <a:lstStyle/>
            <a:p>
              <a:r>
                <a:rPr lang="pl-PL" sz="2400" i="1" dirty="0" err="1">
                  <a:solidFill>
                    <a:srgbClr val="0000FF"/>
                  </a:solidFill>
                </a:rPr>
                <a:t>physical</a:t>
              </a:r>
              <a:r>
                <a:rPr lang="pl-PL" sz="2400" i="1" dirty="0">
                  <a:solidFill>
                    <a:srgbClr val="0000FF"/>
                  </a:solidFill>
                </a:rPr>
                <a:t> </a:t>
              </a:r>
            </a:p>
          </p:txBody>
        </p:sp>
      </p:grpSp>
      <p:sp>
        <p:nvSpPr>
          <p:cNvPr id="6" name="Prostokąt 5"/>
          <p:cNvSpPr/>
          <p:nvPr/>
        </p:nvSpPr>
        <p:spPr>
          <a:xfrm>
            <a:off x="5508104" y="3068959"/>
            <a:ext cx="1803698" cy="4198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FF"/>
                </a:solidFill>
              </a:rPr>
              <a:t>(only in IGrC)</a:t>
            </a:r>
          </a:p>
        </p:txBody>
      </p:sp>
      <p:sp>
        <p:nvSpPr>
          <p:cNvPr id="5" name="pole tekstowe 4">
            <a:extLst>
              <a:ext uri="{FF2B5EF4-FFF2-40B4-BE49-F238E27FC236}">
                <a16:creationId xmlns="" xmlns:a16="http://schemas.microsoft.com/office/drawing/2014/main" id="{4E5198D7-E025-D71A-4F73-57E7350C05DD}"/>
              </a:ext>
            </a:extLst>
          </p:cNvPr>
          <p:cNvSpPr txBox="1"/>
          <p:nvPr/>
        </p:nvSpPr>
        <p:spPr>
          <a:xfrm>
            <a:off x="49747" y="4229073"/>
            <a:ext cx="9036495" cy="2585323"/>
          </a:xfrm>
          <a:prstGeom prst="rect">
            <a:avLst/>
          </a:prstGeom>
          <a:noFill/>
        </p:spPr>
        <p:txBody>
          <a:bodyPr wrap="square" rtlCol="0">
            <a:spAutoFit/>
          </a:bodyPr>
          <a:lstStyle/>
          <a:p>
            <a:pPr eaLnBrk="1" hangingPunct="1">
              <a:defRPr/>
            </a:pPr>
            <a:r>
              <a:rPr lang="en-US" sz="1800" u="sng" noProof="0" dirty="0">
                <a:solidFill>
                  <a:srgbClr val="0000FF"/>
                </a:solidFill>
              </a:rPr>
              <a:t>Remarks</a:t>
            </a:r>
            <a:r>
              <a:rPr lang="en-US" sz="1800" noProof="0" dirty="0">
                <a:solidFill>
                  <a:srgbClr val="0000FF"/>
                </a:solidFill>
              </a:rPr>
              <a:t>. </a:t>
            </a:r>
            <a:endParaRPr lang="pl-PL" sz="1800" noProof="0" dirty="0">
              <a:solidFill>
                <a:srgbClr val="0000FF"/>
              </a:solidFill>
            </a:endParaRPr>
          </a:p>
          <a:p>
            <a:pPr marL="285750" indent="-285750" eaLnBrk="1" hangingPunct="1">
              <a:buFont typeface="Arial" panose="020B0604020202020204" pitchFamily="34" charset="0"/>
              <a:buChar char="•"/>
              <a:defRPr/>
            </a:pPr>
            <a:r>
              <a:rPr lang="en-US" sz="1800" dirty="0">
                <a:solidFill>
                  <a:srgbClr val="0000FF"/>
                </a:solidFill>
              </a:rPr>
              <a:t>The semantics of granules in </a:t>
            </a:r>
            <a:r>
              <a:rPr lang="en-US" sz="1800" dirty="0" err="1">
                <a:solidFill>
                  <a:srgbClr val="0000FF"/>
                </a:solidFill>
              </a:rPr>
              <a:t>IGrC</a:t>
            </a:r>
            <a:r>
              <a:rPr lang="en-US" sz="1800" dirty="0">
                <a:solidFill>
                  <a:srgbClr val="0000FF"/>
                </a:solidFill>
              </a:rPr>
              <a:t> should be based on constructive definitions of the universe of objects (i.e., granules obtained by sensory measurements or constructed prior to considered granules) and constructive methods that generalize the classical concept of an algorithm (see </a:t>
            </a:r>
            <a:r>
              <a:rPr lang="en-US" sz="1800" dirty="0" err="1">
                <a:solidFill>
                  <a:srgbClr val="0000FF"/>
                </a:solidFill>
              </a:rPr>
              <a:t>ecorithms</a:t>
            </a:r>
            <a:r>
              <a:rPr lang="en-US" sz="1800" dirty="0">
                <a:solidFill>
                  <a:srgbClr val="0000FF"/>
                </a:solidFill>
              </a:rPr>
              <a:t> by Leslie Valiant, </a:t>
            </a:r>
            <a:r>
              <a:rPr lang="pl-PL" sz="1800" dirty="0" err="1">
                <a:solidFill>
                  <a:srgbClr val="0000FF"/>
                </a:solidFill>
              </a:rPr>
              <a:t>e.g</a:t>
            </a:r>
            <a:r>
              <a:rPr lang="pl-PL" sz="1800" dirty="0">
                <a:solidFill>
                  <a:srgbClr val="0000FF"/>
                </a:solidFill>
              </a:rPr>
              <a:t>.,</a:t>
            </a:r>
            <a:r>
              <a:rPr lang="en-US" sz="1800" dirty="0">
                <a:solidFill>
                  <a:srgbClr val="0000FF"/>
                </a:solidFill>
              </a:rPr>
              <a:t> which are based on learning). These methods aim to determine the membership of objects from the universe in considered granules.</a:t>
            </a:r>
          </a:p>
          <a:p>
            <a:pPr marL="285750" indent="-285750" eaLnBrk="1" hangingPunct="1">
              <a:buFont typeface="Arial" panose="020B0604020202020204" pitchFamily="34" charset="0"/>
              <a:buChar char="•"/>
              <a:defRPr/>
            </a:pPr>
            <a:r>
              <a:rPr lang="en-US" sz="1800" dirty="0">
                <a:solidFill>
                  <a:srgbClr val="0000FF"/>
                </a:solidFill>
              </a:rPr>
              <a:t>Physical semantics </a:t>
            </a:r>
            <a:r>
              <a:rPr lang="pl-PL" sz="1800" dirty="0">
                <a:solidFill>
                  <a:srgbClr val="0000FF"/>
                </a:solidFill>
              </a:rPr>
              <a:t>-- </a:t>
            </a:r>
            <a:r>
              <a:rPr lang="en-US" sz="1800" dirty="0">
                <a:solidFill>
                  <a:srgbClr val="0000FF"/>
                </a:solidFill>
              </a:rPr>
              <a:t>realized by an implementation module (IM), which is a sub-granule of the c-granule control. </a:t>
            </a:r>
          </a:p>
        </p:txBody>
      </p:sp>
    </p:spTree>
    <p:extLst>
      <p:ext uri="{BB962C8B-B14F-4D97-AF65-F5344CB8AC3E}">
        <p14:creationId xmlns:p14="http://schemas.microsoft.com/office/powerpoint/2010/main" val="3144670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DB5F31B-6AB8-B203-87F3-2C9169CE547D}"/>
            </a:ext>
          </a:extLst>
        </p:cNvPr>
        <p:cNvGrpSpPr/>
        <p:nvPr/>
      </p:nvGrpSpPr>
      <p:grpSpPr>
        <a:xfrm>
          <a:off x="0" y="0"/>
          <a:ext cx="0" cy="0"/>
          <a:chOff x="0" y="0"/>
          <a:chExt cx="0" cy="0"/>
        </a:xfrm>
      </p:grpSpPr>
      <p:sp>
        <p:nvSpPr>
          <p:cNvPr id="110" name="Prostokąt: zaokrąglone rogi 109">
            <a:extLst>
              <a:ext uri="{FF2B5EF4-FFF2-40B4-BE49-F238E27FC236}">
                <a16:creationId xmlns="" xmlns:a16="http://schemas.microsoft.com/office/drawing/2014/main" id="{BFC2F133-6BB4-0914-976D-5F7BC15E01CD}"/>
              </a:ext>
            </a:extLst>
          </p:cNvPr>
          <p:cNvSpPr/>
          <p:nvPr/>
        </p:nvSpPr>
        <p:spPr>
          <a:xfrm>
            <a:off x="5724128" y="2996952"/>
            <a:ext cx="331429" cy="356368"/>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Tytuł 1">
            <a:extLst>
              <a:ext uri="{FF2B5EF4-FFF2-40B4-BE49-F238E27FC236}">
                <a16:creationId xmlns="" xmlns:a16="http://schemas.microsoft.com/office/drawing/2014/main" id="{677FFB25-E751-E804-8295-2B1F6233E6B6}"/>
              </a:ext>
            </a:extLst>
          </p:cNvPr>
          <p:cNvSpPr txBox="1">
            <a:spLocks/>
          </p:cNvSpPr>
          <p:nvPr/>
        </p:nvSpPr>
        <p:spPr>
          <a:xfrm>
            <a:off x="322935" y="93498"/>
            <a:ext cx="4511699" cy="508617"/>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2800" b="1" i="0" u="none" strike="noStrike" kern="1200" cap="none" spc="0" normalizeH="0" baseline="0" noProof="0">
                <a:ln>
                  <a:noFill/>
                </a:ln>
                <a:solidFill>
                  <a:srgbClr val="0070C0"/>
                </a:solidFill>
                <a:effectLst/>
                <a:uLnTx/>
                <a:uFillTx/>
                <a:ea typeface="+mj-ea"/>
                <a:cs typeface="+mj-cs"/>
              </a:rPr>
              <a:t>C-GRANULE: INTUITION </a:t>
            </a:r>
          </a:p>
        </p:txBody>
      </p:sp>
      <p:sp>
        <p:nvSpPr>
          <p:cNvPr id="3" name="Symbol zastępczy numeru slajdu 2">
            <a:extLst>
              <a:ext uri="{FF2B5EF4-FFF2-40B4-BE49-F238E27FC236}">
                <a16:creationId xmlns="" xmlns:a16="http://schemas.microsoft.com/office/drawing/2014/main" id="{63D75BEA-9BD9-7568-CBE4-2EE32B57D60D}"/>
              </a:ext>
            </a:extLst>
          </p:cNvPr>
          <p:cNvSpPr>
            <a:spLocks noGrp="1"/>
          </p:cNvSpPr>
          <p:nvPr>
            <p:ph type="sldNum" sz="quarter" idx="12"/>
          </p:nvPr>
        </p:nvSpPr>
        <p:spPr>
          <a:xfrm>
            <a:off x="8244408" y="6453336"/>
            <a:ext cx="442392" cy="268138"/>
          </a:xfrm>
        </p:spPr>
        <p:txBody>
          <a:bodyPr/>
          <a:lstStyle/>
          <a:p>
            <a:pPr>
              <a:defRPr/>
            </a:pPr>
            <a:fld id="{D02E777F-298D-4C96-825C-3DC57E52C55E}" type="slidenum">
              <a:rPr lang="pl-PL" smtClean="0"/>
              <a:pPr>
                <a:defRPr/>
              </a:pPr>
              <a:t>16</a:t>
            </a:fld>
            <a:endParaRPr lang="pl-PL"/>
          </a:p>
        </p:txBody>
      </p:sp>
      <p:grpSp>
        <p:nvGrpSpPr>
          <p:cNvPr id="76" name="Grupa 75">
            <a:extLst>
              <a:ext uri="{FF2B5EF4-FFF2-40B4-BE49-F238E27FC236}">
                <a16:creationId xmlns="" xmlns:a16="http://schemas.microsoft.com/office/drawing/2014/main" id="{8D1927AA-CC6F-BC81-66C2-0FE730938EE1}"/>
              </a:ext>
            </a:extLst>
          </p:cNvPr>
          <p:cNvGrpSpPr/>
          <p:nvPr/>
        </p:nvGrpSpPr>
        <p:grpSpPr>
          <a:xfrm>
            <a:off x="179512" y="662558"/>
            <a:ext cx="6315050" cy="6092393"/>
            <a:chOff x="1967595" y="181843"/>
            <a:chExt cx="6345125" cy="6092393"/>
          </a:xfrm>
        </p:grpSpPr>
        <p:sp>
          <p:nvSpPr>
            <p:cNvPr id="60" name="Elipsa 59">
              <a:extLst>
                <a:ext uri="{FF2B5EF4-FFF2-40B4-BE49-F238E27FC236}">
                  <a16:creationId xmlns="" xmlns:a16="http://schemas.microsoft.com/office/drawing/2014/main" id="{6EFC98E3-67F8-F19D-603D-62CF06C6B119}"/>
                </a:ext>
              </a:extLst>
            </p:cNvPr>
            <p:cNvSpPr/>
            <p:nvPr/>
          </p:nvSpPr>
          <p:spPr>
            <a:xfrm>
              <a:off x="4761401" y="3309165"/>
              <a:ext cx="2813213" cy="1508054"/>
            </a:xfrm>
            <a:prstGeom prst="ellipse">
              <a:avLst/>
            </a:prstGeom>
            <a:solidFill>
              <a:srgbClr val="00B0F0">
                <a:alpha val="23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Prostokąt 45">
              <a:extLst>
                <a:ext uri="{FF2B5EF4-FFF2-40B4-BE49-F238E27FC236}">
                  <a16:creationId xmlns="" xmlns:a16="http://schemas.microsoft.com/office/drawing/2014/main" id="{39ACCB50-C1AF-21FE-FC23-0A4F2E6994B5}"/>
                </a:ext>
              </a:extLst>
            </p:cNvPr>
            <p:cNvSpPr/>
            <p:nvPr/>
          </p:nvSpPr>
          <p:spPr>
            <a:xfrm>
              <a:off x="5533504" y="3400386"/>
              <a:ext cx="572925" cy="92621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pole tekstowe 62">
              <a:extLst>
                <a:ext uri="{FF2B5EF4-FFF2-40B4-BE49-F238E27FC236}">
                  <a16:creationId xmlns="" xmlns:a16="http://schemas.microsoft.com/office/drawing/2014/main" id="{6DB1CE86-6146-4BE5-2120-7F2B870CD7F9}"/>
                </a:ext>
              </a:extLst>
            </p:cNvPr>
            <p:cNvSpPr txBox="1"/>
            <p:nvPr/>
          </p:nvSpPr>
          <p:spPr>
            <a:xfrm>
              <a:off x="3170004" y="3766416"/>
              <a:ext cx="1744898" cy="1231106"/>
            </a:xfrm>
            <a:prstGeom prst="rect">
              <a:avLst/>
            </a:prstGeom>
            <a:noFill/>
          </p:spPr>
          <p:txBody>
            <a:bodyPr wrap="square" rtlCol="0">
              <a:spAutoFit/>
            </a:bodyPr>
            <a:lstStyle/>
            <a:p>
              <a:pPr algn="ctr"/>
              <a:r>
                <a:rPr lang="pl-PL" sz="1400" i="1"/>
                <a:t>l</a:t>
              </a:r>
              <a:r>
                <a:rPr lang="en-GB" sz="1400" i="1"/>
                <a:t>ink</a:t>
              </a:r>
              <a:r>
                <a:rPr lang="pl-PL" sz="1400" i="1"/>
                <a:t>_</a:t>
              </a:r>
              <a:r>
                <a:rPr lang="en-GB" sz="1400" i="1"/>
                <a:t>suit </a:t>
              </a:r>
              <a:r>
                <a:rPr lang="en-GB" sz="1400"/>
                <a:t>with physical objects providing transmission o</a:t>
              </a:r>
              <a:r>
                <a:rPr lang="en-GB" sz="1600"/>
                <a:t>f </a:t>
              </a:r>
              <a:r>
                <a:rPr lang="en-GB" sz="1400"/>
                <a:t>interactions </a:t>
              </a:r>
            </a:p>
          </p:txBody>
        </p:sp>
        <p:sp>
          <p:nvSpPr>
            <p:cNvPr id="61" name="Elipsa 60">
              <a:extLst>
                <a:ext uri="{FF2B5EF4-FFF2-40B4-BE49-F238E27FC236}">
                  <a16:creationId xmlns="" xmlns:a16="http://schemas.microsoft.com/office/drawing/2014/main" id="{9287F913-1363-6E9D-F353-C7F9DCCEF56A}"/>
                </a:ext>
              </a:extLst>
            </p:cNvPr>
            <p:cNvSpPr/>
            <p:nvPr/>
          </p:nvSpPr>
          <p:spPr>
            <a:xfrm>
              <a:off x="5139467" y="4560885"/>
              <a:ext cx="3173253" cy="1713351"/>
            </a:xfrm>
            <a:prstGeom prst="ellipse">
              <a:avLst/>
            </a:prstGeom>
            <a:solidFill>
              <a:srgbClr val="00B0F0">
                <a:alpha val="23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Elipsa 58">
              <a:extLst>
                <a:ext uri="{FF2B5EF4-FFF2-40B4-BE49-F238E27FC236}">
                  <a16:creationId xmlns="" xmlns:a16="http://schemas.microsoft.com/office/drawing/2014/main" id="{CC5F7B8A-0C89-6EB6-3161-883718C4E990}"/>
                </a:ext>
              </a:extLst>
            </p:cNvPr>
            <p:cNvSpPr/>
            <p:nvPr/>
          </p:nvSpPr>
          <p:spPr>
            <a:xfrm>
              <a:off x="4998742" y="2762190"/>
              <a:ext cx="2813213" cy="733866"/>
            </a:xfrm>
            <a:prstGeom prst="ellipse">
              <a:avLst/>
            </a:prstGeom>
            <a:solidFill>
              <a:srgbClr val="00B0F0">
                <a:alpha val="23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ipsa 33">
              <a:extLst>
                <a:ext uri="{FF2B5EF4-FFF2-40B4-BE49-F238E27FC236}">
                  <a16:creationId xmlns="" xmlns:a16="http://schemas.microsoft.com/office/drawing/2014/main" id="{B9E49645-2A76-FF30-C1E9-E4A872D5F735}"/>
                </a:ext>
              </a:extLst>
            </p:cNvPr>
            <p:cNvSpPr/>
            <p:nvPr/>
          </p:nvSpPr>
          <p:spPr>
            <a:xfrm>
              <a:off x="4689207" y="1339890"/>
              <a:ext cx="3253254" cy="1508054"/>
            </a:xfrm>
            <a:prstGeom prst="ellipse">
              <a:avLst/>
            </a:prstGeom>
            <a:solidFill>
              <a:schemeClr val="bg1">
                <a:alpha val="9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Elipsa 34">
              <a:extLst>
                <a:ext uri="{FF2B5EF4-FFF2-40B4-BE49-F238E27FC236}">
                  <a16:creationId xmlns="" xmlns:a16="http://schemas.microsoft.com/office/drawing/2014/main" id="{936FBBA0-3E48-6C93-2E6E-5103E7481E89}"/>
                </a:ext>
              </a:extLst>
            </p:cNvPr>
            <p:cNvSpPr/>
            <p:nvPr/>
          </p:nvSpPr>
          <p:spPr>
            <a:xfrm>
              <a:off x="4738724" y="1859921"/>
              <a:ext cx="927101" cy="412297"/>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Elipsa 35">
              <a:extLst>
                <a:ext uri="{FF2B5EF4-FFF2-40B4-BE49-F238E27FC236}">
                  <a16:creationId xmlns="" xmlns:a16="http://schemas.microsoft.com/office/drawing/2014/main" id="{2FA84115-E5A8-0E86-B9E3-C615A155EF65}"/>
                </a:ext>
              </a:extLst>
            </p:cNvPr>
            <p:cNvSpPr/>
            <p:nvPr/>
          </p:nvSpPr>
          <p:spPr>
            <a:xfrm>
              <a:off x="5825656" y="1406442"/>
              <a:ext cx="1129001" cy="41779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Elipsa 36">
              <a:extLst>
                <a:ext uri="{FF2B5EF4-FFF2-40B4-BE49-F238E27FC236}">
                  <a16:creationId xmlns="" xmlns:a16="http://schemas.microsoft.com/office/drawing/2014/main" id="{8D0D6664-E4CF-E2F9-2227-5419929FA423}"/>
                </a:ext>
              </a:extLst>
            </p:cNvPr>
            <p:cNvSpPr/>
            <p:nvPr/>
          </p:nvSpPr>
          <p:spPr>
            <a:xfrm>
              <a:off x="5805690" y="2179069"/>
              <a:ext cx="1206116" cy="4879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Elipsa 37">
              <a:extLst>
                <a:ext uri="{FF2B5EF4-FFF2-40B4-BE49-F238E27FC236}">
                  <a16:creationId xmlns="" xmlns:a16="http://schemas.microsoft.com/office/drawing/2014/main" id="{62622A1E-DB9F-212C-3B4D-8AD9FA3A094D}"/>
                </a:ext>
              </a:extLst>
            </p:cNvPr>
            <p:cNvSpPr/>
            <p:nvPr/>
          </p:nvSpPr>
          <p:spPr>
            <a:xfrm>
              <a:off x="6620101" y="1718658"/>
              <a:ext cx="1205907" cy="4234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pole tekstowe 38">
              <a:extLst>
                <a:ext uri="{FF2B5EF4-FFF2-40B4-BE49-F238E27FC236}">
                  <a16:creationId xmlns="" xmlns:a16="http://schemas.microsoft.com/office/drawing/2014/main" id="{4ECDFC66-0D2B-0936-A4E2-85ED20817485}"/>
                </a:ext>
              </a:extLst>
            </p:cNvPr>
            <p:cNvSpPr txBox="1"/>
            <p:nvPr/>
          </p:nvSpPr>
          <p:spPr>
            <a:xfrm>
              <a:off x="5977136" y="1628800"/>
              <a:ext cx="467072" cy="507831"/>
            </a:xfrm>
            <a:prstGeom prst="rect">
              <a:avLst/>
            </a:prstGeom>
            <a:noFill/>
          </p:spPr>
          <p:txBody>
            <a:bodyPr wrap="square" rtlCol="0">
              <a:spAutoFit/>
            </a:bodyPr>
            <a:lstStyle/>
            <a:p>
              <a:r>
                <a:rPr lang="pl-PL" b="1"/>
                <a:t>…</a:t>
              </a:r>
              <a:endParaRPr lang="en-GB" b="1"/>
            </a:p>
          </p:txBody>
        </p:sp>
        <p:sp>
          <p:nvSpPr>
            <p:cNvPr id="42" name="Prostokąt 41">
              <a:extLst>
                <a:ext uri="{FF2B5EF4-FFF2-40B4-BE49-F238E27FC236}">
                  <a16:creationId xmlns="" xmlns:a16="http://schemas.microsoft.com/office/drawing/2014/main" id="{F56D204F-19FC-5E70-0132-16403C5F77E5}"/>
                </a:ext>
              </a:extLst>
            </p:cNvPr>
            <p:cNvSpPr/>
            <p:nvPr/>
          </p:nvSpPr>
          <p:spPr>
            <a:xfrm>
              <a:off x="5389489" y="3000158"/>
              <a:ext cx="288032" cy="29770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Prostokąt 42">
              <a:extLst>
                <a:ext uri="{FF2B5EF4-FFF2-40B4-BE49-F238E27FC236}">
                  <a16:creationId xmlns="" xmlns:a16="http://schemas.microsoft.com/office/drawing/2014/main" id="{84EB08F2-0C89-3391-E87A-8993855E46B2}"/>
                </a:ext>
              </a:extLst>
            </p:cNvPr>
            <p:cNvSpPr/>
            <p:nvPr/>
          </p:nvSpPr>
          <p:spPr>
            <a:xfrm>
              <a:off x="6023992" y="3171414"/>
              <a:ext cx="288032" cy="29770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Prostokąt 43">
              <a:extLst>
                <a:ext uri="{FF2B5EF4-FFF2-40B4-BE49-F238E27FC236}">
                  <a16:creationId xmlns="" xmlns:a16="http://schemas.microsoft.com/office/drawing/2014/main" id="{3C93A603-F490-E961-E230-501D66B54FAB}"/>
                </a:ext>
              </a:extLst>
            </p:cNvPr>
            <p:cNvSpPr/>
            <p:nvPr/>
          </p:nvSpPr>
          <p:spPr>
            <a:xfrm>
              <a:off x="6553199" y="3042628"/>
              <a:ext cx="288032" cy="29770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Prostokąt 44">
              <a:extLst>
                <a:ext uri="{FF2B5EF4-FFF2-40B4-BE49-F238E27FC236}">
                  <a16:creationId xmlns="" xmlns:a16="http://schemas.microsoft.com/office/drawing/2014/main" id="{C62A3C9E-E6B7-506A-7881-8572631644EE}"/>
                </a:ext>
              </a:extLst>
            </p:cNvPr>
            <p:cNvSpPr/>
            <p:nvPr/>
          </p:nvSpPr>
          <p:spPr>
            <a:xfrm>
              <a:off x="7043686" y="2881098"/>
              <a:ext cx="288032" cy="29770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Prostokąt 46">
              <a:extLst>
                <a:ext uri="{FF2B5EF4-FFF2-40B4-BE49-F238E27FC236}">
                  <a16:creationId xmlns="" xmlns:a16="http://schemas.microsoft.com/office/drawing/2014/main" id="{2F11CB75-7C7E-3F14-CFBA-7822905FA8A9}"/>
                </a:ext>
              </a:extLst>
            </p:cNvPr>
            <p:cNvSpPr/>
            <p:nvPr/>
          </p:nvSpPr>
          <p:spPr>
            <a:xfrm>
              <a:off x="5864813" y="4177745"/>
              <a:ext cx="688386" cy="64429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Prostokąt 47">
              <a:extLst>
                <a:ext uri="{FF2B5EF4-FFF2-40B4-BE49-F238E27FC236}">
                  <a16:creationId xmlns="" xmlns:a16="http://schemas.microsoft.com/office/drawing/2014/main" id="{183E3A31-E293-3404-2AB8-98200D44CE26}"/>
                </a:ext>
              </a:extLst>
            </p:cNvPr>
            <p:cNvSpPr/>
            <p:nvPr/>
          </p:nvSpPr>
          <p:spPr>
            <a:xfrm>
              <a:off x="6185798" y="4306531"/>
              <a:ext cx="288032" cy="29770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Prostokąt 49">
              <a:extLst>
                <a:ext uri="{FF2B5EF4-FFF2-40B4-BE49-F238E27FC236}">
                  <a16:creationId xmlns="" xmlns:a16="http://schemas.microsoft.com/office/drawing/2014/main" id="{F498E187-52B6-DCEF-43B0-CE4A1E24925F}"/>
                </a:ext>
              </a:extLst>
            </p:cNvPr>
            <p:cNvSpPr/>
            <p:nvPr/>
          </p:nvSpPr>
          <p:spPr>
            <a:xfrm>
              <a:off x="6312024" y="4733022"/>
              <a:ext cx="1256048" cy="110644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pole tekstowe 50">
              <a:extLst>
                <a:ext uri="{FF2B5EF4-FFF2-40B4-BE49-F238E27FC236}">
                  <a16:creationId xmlns="" xmlns:a16="http://schemas.microsoft.com/office/drawing/2014/main" id="{836F4BEE-4AF3-7D47-D136-9DD867179E07}"/>
                </a:ext>
              </a:extLst>
            </p:cNvPr>
            <p:cNvSpPr txBox="1"/>
            <p:nvPr/>
          </p:nvSpPr>
          <p:spPr>
            <a:xfrm>
              <a:off x="4836706" y="1958720"/>
              <a:ext cx="840905" cy="307777"/>
            </a:xfrm>
            <a:prstGeom prst="rect">
              <a:avLst/>
            </a:prstGeom>
            <a:noFill/>
          </p:spPr>
          <p:txBody>
            <a:bodyPr wrap="square" rtlCol="0">
              <a:spAutoFit/>
            </a:bodyPr>
            <a:lstStyle/>
            <a:p>
              <a:r>
                <a:rPr lang="pl-PL" sz="1400" i="1"/>
                <a:t>w: </a:t>
              </a:r>
              <a:r>
                <a:rPr lang="pl-PL" sz="1400" i="1" err="1"/>
                <a:t>tr</a:t>
              </a:r>
              <a:r>
                <a:rPr lang="pl-PL" sz="1400" i="1"/>
                <a:t> </a:t>
              </a:r>
              <a:r>
                <a:rPr lang="pl-PL" sz="1400" i="1" err="1"/>
                <a:t>inf</a:t>
              </a:r>
              <a:endParaRPr lang="en-GB" sz="1400" i="1"/>
            </a:p>
          </p:txBody>
        </p:sp>
        <p:cxnSp>
          <p:nvCxnSpPr>
            <p:cNvPr id="54" name="Łącznik prosty ze strzałką 53">
              <a:extLst>
                <a:ext uri="{FF2B5EF4-FFF2-40B4-BE49-F238E27FC236}">
                  <a16:creationId xmlns="" xmlns:a16="http://schemas.microsoft.com/office/drawing/2014/main" id="{E46486BF-4591-C8CE-34C7-44D7887633A9}"/>
                </a:ext>
              </a:extLst>
            </p:cNvPr>
            <p:cNvCxnSpPr>
              <a:cxnSpLocks/>
            </p:cNvCxnSpPr>
            <p:nvPr/>
          </p:nvCxnSpPr>
          <p:spPr>
            <a:xfrm>
              <a:off x="5481064" y="823568"/>
              <a:ext cx="510670" cy="1552304"/>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7" name="Łącznik prosty ze strzałką 56">
              <a:extLst>
                <a:ext uri="{FF2B5EF4-FFF2-40B4-BE49-F238E27FC236}">
                  <a16:creationId xmlns="" xmlns:a16="http://schemas.microsoft.com/office/drawing/2014/main" id="{4D55F083-FBBC-B6FA-FFC5-123D6A82A232}"/>
                </a:ext>
              </a:extLst>
            </p:cNvPr>
            <p:cNvCxnSpPr>
              <a:cxnSpLocks/>
            </p:cNvCxnSpPr>
            <p:nvPr/>
          </p:nvCxnSpPr>
          <p:spPr>
            <a:xfrm>
              <a:off x="5481064" y="843077"/>
              <a:ext cx="533264" cy="648149"/>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pole tekstowe 61">
              <a:extLst>
                <a:ext uri="{FF2B5EF4-FFF2-40B4-BE49-F238E27FC236}">
                  <a16:creationId xmlns="" xmlns:a16="http://schemas.microsoft.com/office/drawing/2014/main" id="{3959E1EF-FDAD-1FED-F256-3AEBA2D41E16}"/>
                </a:ext>
              </a:extLst>
            </p:cNvPr>
            <p:cNvSpPr txBox="1"/>
            <p:nvPr/>
          </p:nvSpPr>
          <p:spPr>
            <a:xfrm>
              <a:off x="3410432" y="2569903"/>
              <a:ext cx="1540371" cy="1169551"/>
            </a:xfrm>
            <a:prstGeom prst="rect">
              <a:avLst/>
            </a:prstGeom>
            <a:noFill/>
          </p:spPr>
          <p:txBody>
            <a:bodyPr wrap="square" rtlCol="0">
              <a:spAutoFit/>
            </a:bodyPr>
            <a:lstStyle/>
            <a:p>
              <a:pPr algn="ctr"/>
              <a:r>
                <a:rPr lang="en-GB" sz="1400" i="1"/>
                <a:t>soft</a:t>
              </a:r>
              <a:r>
                <a:rPr lang="pl-PL" sz="1400" i="1"/>
                <a:t>_</a:t>
              </a:r>
              <a:r>
                <a:rPr lang="en-GB" sz="1400" i="1"/>
                <a:t>suit </a:t>
              </a:r>
            </a:p>
            <a:p>
              <a:pPr algn="ctr"/>
              <a:r>
                <a:rPr lang="en-GB" sz="1400"/>
                <a:t>with physical objects directly accessible</a:t>
              </a:r>
              <a:r>
                <a:rPr lang="pl-PL" sz="1400"/>
                <a:t> for </a:t>
              </a:r>
              <a:r>
                <a:rPr lang="en-US" sz="1400" noProof="0"/>
                <a:t>measurements</a:t>
              </a:r>
              <a:endParaRPr lang="en-GB" sz="1400"/>
            </a:p>
          </p:txBody>
        </p:sp>
        <p:sp>
          <p:nvSpPr>
            <p:cNvPr id="64" name="pole tekstowe 63">
              <a:extLst>
                <a:ext uri="{FF2B5EF4-FFF2-40B4-BE49-F238E27FC236}">
                  <a16:creationId xmlns="" xmlns:a16="http://schemas.microsoft.com/office/drawing/2014/main" id="{4983ED86-87D6-4866-DE27-5CCBF69DE7A7}"/>
                </a:ext>
              </a:extLst>
            </p:cNvPr>
            <p:cNvSpPr txBox="1"/>
            <p:nvPr/>
          </p:nvSpPr>
          <p:spPr>
            <a:xfrm>
              <a:off x="3737039" y="5047385"/>
              <a:ext cx="1319808" cy="954107"/>
            </a:xfrm>
            <a:prstGeom prst="rect">
              <a:avLst/>
            </a:prstGeom>
            <a:noFill/>
          </p:spPr>
          <p:txBody>
            <a:bodyPr wrap="square" rtlCol="0">
              <a:spAutoFit/>
            </a:bodyPr>
            <a:lstStyle/>
            <a:p>
              <a:pPr algn="ctr"/>
              <a:r>
                <a:rPr lang="pl-PL" sz="1400" i="1"/>
                <a:t>h</a:t>
              </a:r>
              <a:r>
                <a:rPr lang="en-GB" sz="1400" i="1" err="1"/>
                <a:t>ard</a:t>
              </a:r>
              <a:r>
                <a:rPr lang="pl-PL" sz="1400" i="1"/>
                <a:t>_</a:t>
              </a:r>
              <a:r>
                <a:rPr lang="en-GB" sz="1400" i="1"/>
                <a:t>suit </a:t>
              </a:r>
              <a:r>
                <a:rPr lang="en-GB" sz="1400"/>
                <a:t>with target physical objects</a:t>
              </a:r>
            </a:p>
          </p:txBody>
        </p:sp>
        <p:cxnSp>
          <p:nvCxnSpPr>
            <p:cNvPr id="66" name="Łącznik prosty ze strzałką 65">
              <a:extLst>
                <a:ext uri="{FF2B5EF4-FFF2-40B4-BE49-F238E27FC236}">
                  <a16:creationId xmlns="" xmlns:a16="http://schemas.microsoft.com/office/drawing/2014/main" id="{0C7BA07B-F40D-B840-32A2-07652C8A8D7E}"/>
                </a:ext>
              </a:extLst>
            </p:cNvPr>
            <p:cNvCxnSpPr>
              <a:cxnSpLocks/>
            </p:cNvCxnSpPr>
            <p:nvPr/>
          </p:nvCxnSpPr>
          <p:spPr>
            <a:xfrm>
              <a:off x="6948709" y="2093917"/>
              <a:ext cx="238993" cy="2825227"/>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9" name="Łącznik prosty ze strzałką 68">
              <a:extLst>
                <a:ext uri="{FF2B5EF4-FFF2-40B4-BE49-F238E27FC236}">
                  <a16:creationId xmlns="" xmlns:a16="http://schemas.microsoft.com/office/drawing/2014/main" id="{1FBFD9F7-AD0A-66FE-58EE-3BF16A688257}"/>
                </a:ext>
              </a:extLst>
            </p:cNvPr>
            <p:cNvCxnSpPr>
              <a:cxnSpLocks/>
            </p:cNvCxnSpPr>
            <p:nvPr/>
          </p:nvCxnSpPr>
          <p:spPr>
            <a:xfrm flipH="1">
              <a:off x="6302065" y="2022850"/>
              <a:ext cx="625168" cy="2262878"/>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3" name="pole tekstowe 72">
              <a:extLst>
                <a:ext uri="{FF2B5EF4-FFF2-40B4-BE49-F238E27FC236}">
                  <a16:creationId xmlns="" xmlns:a16="http://schemas.microsoft.com/office/drawing/2014/main" id="{0C5F72EC-FECE-23D0-CC4F-FC8E0EA4E7E3}"/>
                </a:ext>
              </a:extLst>
            </p:cNvPr>
            <p:cNvSpPr txBox="1"/>
            <p:nvPr/>
          </p:nvSpPr>
          <p:spPr>
            <a:xfrm>
              <a:off x="1967595" y="181843"/>
              <a:ext cx="5541320" cy="769441"/>
            </a:xfrm>
            <a:prstGeom prst="rect">
              <a:avLst/>
            </a:prstGeom>
            <a:noFill/>
          </p:spPr>
          <p:txBody>
            <a:bodyPr wrap="square" rtlCol="0">
              <a:spAutoFit/>
            </a:bodyPr>
            <a:lstStyle/>
            <a:p>
              <a:pPr algn="ctr"/>
              <a:r>
                <a:rPr lang="en-US" sz="1400" noProof="0"/>
                <a:t>specifications of (families of) </a:t>
              </a:r>
              <a:r>
                <a:rPr lang="en-US" sz="1400" noProof="0" err="1"/>
                <a:t>spatio</a:t>
              </a:r>
              <a:r>
                <a:rPr lang="en-US" sz="1400" noProof="0"/>
                <a:t>-temporal windows realized by control as physical pointers to the corresponding parts of the physical spac</a:t>
              </a:r>
              <a:r>
                <a:rPr lang="en-US" sz="1600" noProof="0"/>
                <a:t>e</a:t>
              </a:r>
            </a:p>
          </p:txBody>
        </p:sp>
        <p:sp>
          <p:nvSpPr>
            <p:cNvPr id="49" name="Prostokąt 48">
              <a:extLst>
                <a:ext uri="{FF2B5EF4-FFF2-40B4-BE49-F238E27FC236}">
                  <a16:creationId xmlns="" xmlns:a16="http://schemas.microsoft.com/office/drawing/2014/main" id="{F179ECFB-2749-1AEC-B820-DA293EEF0D77}"/>
                </a:ext>
              </a:extLst>
            </p:cNvPr>
            <p:cNvSpPr/>
            <p:nvPr/>
          </p:nvSpPr>
          <p:spPr>
            <a:xfrm>
              <a:off x="5634731" y="5344022"/>
              <a:ext cx="918468" cy="68339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7" name="pole tekstowe 86">
            <a:extLst>
              <a:ext uri="{FF2B5EF4-FFF2-40B4-BE49-F238E27FC236}">
                <a16:creationId xmlns="" xmlns:a16="http://schemas.microsoft.com/office/drawing/2014/main" id="{006FA836-A18A-F85D-8F6A-A071BF11ABD7}"/>
              </a:ext>
            </a:extLst>
          </p:cNvPr>
          <p:cNvSpPr txBox="1"/>
          <p:nvPr/>
        </p:nvSpPr>
        <p:spPr>
          <a:xfrm>
            <a:off x="4043717" y="1883572"/>
            <a:ext cx="1094945" cy="307777"/>
          </a:xfrm>
          <a:prstGeom prst="rect">
            <a:avLst/>
          </a:prstGeom>
          <a:noFill/>
        </p:spPr>
        <p:txBody>
          <a:bodyPr wrap="square" rtlCol="0">
            <a:spAutoFit/>
          </a:bodyPr>
          <a:lstStyle/>
          <a:p>
            <a:r>
              <a:rPr lang="pl-PL" sz="1400" i="1"/>
              <a:t>w</a:t>
            </a:r>
            <a:r>
              <a:rPr lang="pl-PL" sz="1400" i="1" baseline="-25000"/>
              <a:t>1:</a:t>
            </a:r>
            <a:r>
              <a:rPr lang="pl-PL" sz="1400" i="1"/>
              <a:t>: tr</a:t>
            </a:r>
            <a:r>
              <a:rPr lang="pl-PL" sz="1400" i="1" baseline="-25000"/>
              <a:t>1</a:t>
            </a:r>
            <a:r>
              <a:rPr lang="pl-PL" sz="1400" i="1"/>
              <a:t> inf</a:t>
            </a:r>
            <a:r>
              <a:rPr lang="pl-PL" sz="1400" i="1" baseline="-25000"/>
              <a:t>1</a:t>
            </a:r>
            <a:endParaRPr lang="en-GB" sz="1400" i="1"/>
          </a:p>
        </p:txBody>
      </p:sp>
      <p:sp>
        <p:nvSpPr>
          <p:cNvPr id="88" name="pole tekstowe 87">
            <a:extLst>
              <a:ext uri="{FF2B5EF4-FFF2-40B4-BE49-F238E27FC236}">
                <a16:creationId xmlns="" xmlns:a16="http://schemas.microsoft.com/office/drawing/2014/main" id="{CAA4B66B-A5E0-6D50-CB24-828B324C2E46}"/>
              </a:ext>
            </a:extLst>
          </p:cNvPr>
          <p:cNvSpPr txBox="1"/>
          <p:nvPr/>
        </p:nvSpPr>
        <p:spPr>
          <a:xfrm>
            <a:off x="4977234" y="2216531"/>
            <a:ext cx="994914" cy="307777"/>
          </a:xfrm>
          <a:prstGeom prst="rect">
            <a:avLst/>
          </a:prstGeom>
          <a:noFill/>
        </p:spPr>
        <p:txBody>
          <a:bodyPr wrap="square" rtlCol="0">
            <a:spAutoFit/>
          </a:bodyPr>
          <a:lstStyle/>
          <a:p>
            <a:r>
              <a:rPr lang="pl-PL" sz="1400" i="1"/>
              <a:t>w</a:t>
            </a:r>
            <a:r>
              <a:rPr lang="pl-PL" sz="1400" i="1" baseline="-25000"/>
              <a:t>2</a:t>
            </a:r>
            <a:r>
              <a:rPr lang="pl-PL" sz="1400" i="1"/>
              <a:t>: tr</a:t>
            </a:r>
            <a:r>
              <a:rPr lang="pl-PL" sz="1400" i="1" baseline="-25000"/>
              <a:t>2</a:t>
            </a:r>
            <a:r>
              <a:rPr lang="pl-PL" sz="1400" i="1"/>
              <a:t> inf</a:t>
            </a:r>
            <a:r>
              <a:rPr lang="pl-PL" sz="1400" i="1" baseline="-25000"/>
              <a:t>2</a:t>
            </a:r>
            <a:endParaRPr lang="en-GB" sz="1400" i="1"/>
          </a:p>
        </p:txBody>
      </p:sp>
      <p:sp>
        <p:nvSpPr>
          <p:cNvPr id="52" name="pole tekstowe 51">
            <a:extLst>
              <a:ext uri="{FF2B5EF4-FFF2-40B4-BE49-F238E27FC236}">
                <a16:creationId xmlns="" xmlns:a16="http://schemas.microsoft.com/office/drawing/2014/main" id="{2F738182-6249-DD7F-93F0-D1BA11958228}"/>
              </a:ext>
            </a:extLst>
          </p:cNvPr>
          <p:cNvSpPr txBox="1"/>
          <p:nvPr/>
        </p:nvSpPr>
        <p:spPr>
          <a:xfrm>
            <a:off x="431798" y="1884040"/>
            <a:ext cx="2049660" cy="954107"/>
          </a:xfrm>
          <a:prstGeom prst="rect">
            <a:avLst/>
          </a:prstGeom>
          <a:noFill/>
        </p:spPr>
        <p:txBody>
          <a:bodyPr wrap="square" rtlCol="0">
            <a:spAutoFit/>
          </a:bodyPr>
          <a:lstStyle/>
          <a:p>
            <a:pPr algn="ctr"/>
            <a:r>
              <a:rPr lang="pl-PL" sz="1400" i="1"/>
              <a:t>||w|| - </a:t>
            </a:r>
            <a:r>
              <a:rPr lang="en-US" sz="1400" noProof="0"/>
              <a:t>realization of</a:t>
            </a:r>
            <a:r>
              <a:rPr lang="en-US" sz="1400" i="1" noProof="0"/>
              <a:t> w </a:t>
            </a:r>
            <a:r>
              <a:rPr lang="pl-PL" sz="1400" noProof="0"/>
              <a:t>with</a:t>
            </a:r>
            <a:r>
              <a:rPr lang="pl-PL" sz="1400" i="1" noProof="0"/>
              <a:t> </a:t>
            </a:r>
            <a:r>
              <a:rPr lang="en-US" sz="1400" noProof="0"/>
              <a:t>the family of </a:t>
            </a:r>
            <a:r>
              <a:rPr lang="en-US" sz="1400"/>
              <a:t>physical </a:t>
            </a:r>
            <a:r>
              <a:rPr lang="en-US" sz="1400" noProof="0"/>
              <a:t>objects in </a:t>
            </a:r>
          </a:p>
          <a:p>
            <a:pPr algn="ctr"/>
            <a:r>
              <a:rPr lang="pl-PL" sz="1400" i="1"/>
              <a:t>p</a:t>
            </a:r>
            <a:r>
              <a:rPr lang="pl-PL" sz="1400" i="1" noProof="0"/>
              <a:t>-</a:t>
            </a:r>
            <a:r>
              <a:rPr lang="en-US" sz="1400" i="1" noProof="0"/>
              <a:t>layer</a:t>
            </a:r>
            <a:r>
              <a:rPr lang="en-US" sz="1400" noProof="0"/>
              <a:t>(</a:t>
            </a:r>
            <a:r>
              <a:rPr lang="en-US" sz="1400" i="1" noProof="0"/>
              <a:t>g</a:t>
            </a:r>
            <a:r>
              <a:rPr lang="en-US" sz="1400" noProof="0"/>
              <a:t>)</a:t>
            </a:r>
          </a:p>
        </p:txBody>
      </p:sp>
      <mc:AlternateContent xmlns:mc="http://schemas.openxmlformats.org/markup-compatibility/2006" xmlns:a14="http://schemas.microsoft.com/office/drawing/2010/main">
        <mc:Choice Requires="a14">
          <p:sp>
            <p:nvSpPr>
              <p:cNvPr id="11" name="pole tekstowe 10">
                <a:extLst>
                  <a:ext uri="{FF2B5EF4-FFF2-40B4-BE49-F238E27FC236}">
                    <a16:creationId xmlns="" xmlns:a16="http://schemas.microsoft.com/office/drawing/2014/main" id="{F23758FA-C7D8-BD04-257B-A2C0A20C36E5}"/>
                  </a:ext>
                </a:extLst>
              </p:cNvPr>
              <p:cNvSpPr txBox="1"/>
              <p:nvPr/>
            </p:nvSpPr>
            <p:spPr>
              <a:xfrm>
                <a:off x="5130551" y="5185400"/>
                <a:ext cx="674156" cy="415498"/>
              </a:xfrm>
              <a:prstGeom prst="rect">
                <a:avLst/>
              </a:prstGeom>
              <a:noFill/>
            </p:spPr>
            <p:txBody>
              <a:bodyPr wrap="square" lIns="0" tIns="0" rIns="0" bIns="0" rtlCol="0">
                <a:spAutoFit/>
              </a:bodyPr>
              <a:lstStyle/>
              <a:p>
                <a14:m>
                  <m:oMath xmlns:m="http://schemas.openxmlformats.org/officeDocument/2006/math">
                    <m:sSub>
                      <m:sSubPr>
                        <m:ctrlPr>
                          <a:rPr lang="pl-PL" sz="1800" b="1" i="1" smtClean="0">
                            <a:latin typeface="Cambria Math" panose="02040503050406030204" pitchFamily="18" charset="0"/>
                          </a:rPr>
                        </m:ctrlPr>
                      </m:sSubPr>
                      <m:e>
                        <m:r>
                          <a:rPr lang="pl-PL" sz="1800" b="1" i="1" smtClean="0">
                            <a:latin typeface="Cambria Math" panose="02040503050406030204" pitchFamily="18" charset="0"/>
                          </a:rPr>
                          <m:t>𝒐</m:t>
                        </m:r>
                      </m:e>
                      <m:sub>
                        <m:sSub>
                          <m:sSubPr>
                            <m:ctrlPr>
                              <a:rPr lang="pl-PL" sz="1800" b="1" i="1" smtClean="0">
                                <a:latin typeface="Cambria Math" panose="02040503050406030204" pitchFamily="18" charset="0"/>
                              </a:rPr>
                            </m:ctrlPr>
                          </m:sSubPr>
                          <m:e>
                            <m:r>
                              <a:rPr lang="pl-PL" sz="1800" b="1" i="1" smtClean="0">
                                <a:latin typeface="Cambria Math" panose="02040503050406030204" pitchFamily="18" charset="0"/>
                              </a:rPr>
                              <m:t>𝒘</m:t>
                            </m:r>
                          </m:e>
                          <m:sub>
                            <m:r>
                              <a:rPr lang="pl-PL" sz="1800" b="1" i="1" smtClean="0">
                                <a:latin typeface="Cambria Math" panose="02040503050406030204" pitchFamily="18" charset="0"/>
                              </a:rPr>
                              <m:t>𝟐</m:t>
                            </m:r>
                          </m:sub>
                        </m:sSub>
                      </m:sub>
                    </m:sSub>
                  </m:oMath>
                </a14:m>
                <a:r>
                  <a:rPr lang="pl-PL"/>
                  <a:t> </a:t>
                </a:r>
                <a:endParaRPr lang="en-GB"/>
              </a:p>
            </p:txBody>
          </p:sp>
        </mc:Choice>
        <mc:Fallback xmlns="">
          <p:sp>
            <p:nvSpPr>
              <p:cNvPr id="11" name="pole tekstowe 10">
                <a:extLst>
                  <a:ext uri="{FF2B5EF4-FFF2-40B4-BE49-F238E27FC236}">
                    <a16:creationId xmlns:a16="http://schemas.microsoft.com/office/drawing/2014/main" id="{F23758FA-C7D8-BD04-257B-A2C0A20C36E5}"/>
                  </a:ext>
                </a:extLst>
              </p:cNvPr>
              <p:cNvSpPr txBox="1">
                <a:spLocks noRot="1" noChangeAspect="1" noMove="1" noResize="1" noEditPoints="1" noAdjustHandles="1" noChangeArrowheads="1" noChangeShapeType="1" noTextEdit="1"/>
              </p:cNvSpPr>
              <p:nvPr/>
            </p:nvSpPr>
            <p:spPr>
              <a:xfrm>
                <a:off x="5130551" y="5185400"/>
                <a:ext cx="674156" cy="415498"/>
              </a:xfrm>
              <a:prstGeom prst="rect">
                <a:avLst/>
              </a:prstGeom>
              <a:blipFill>
                <a:blip r:embed="rId3"/>
                <a:stretch>
                  <a:fillRect/>
                </a:stretch>
              </a:blipFill>
            </p:spPr>
            <p:txBody>
              <a:bodyPr/>
              <a:lstStyle/>
              <a:p>
                <a:r>
                  <a:rPr lang="pl-PL">
                    <a:noFill/>
                  </a:rPr>
                  <a:t> </a:t>
                </a:r>
              </a:p>
            </p:txBody>
          </p:sp>
        </mc:Fallback>
      </mc:AlternateContent>
      <p:sp>
        <p:nvSpPr>
          <p:cNvPr id="12" name="pole tekstowe 11">
            <a:extLst>
              <a:ext uri="{FF2B5EF4-FFF2-40B4-BE49-F238E27FC236}">
                <a16:creationId xmlns="" xmlns:a16="http://schemas.microsoft.com/office/drawing/2014/main" id="{086FB8ED-3BB9-E457-052C-35332BE79E0C}"/>
              </a:ext>
            </a:extLst>
          </p:cNvPr>
          <p:cNvSpPr txBox="1"/>
          <p:nvPr/>
        </p:nvSpPr>
        <p:spPr>
          <a:xfrm>
            <a:off x="5153939" y="1598714"/>
            <a:ext cx="972119" cy="307777"/>
          </a:xfrm>
          <a:prstGeom prst="rect">
            <a:avLst/>
          </a:prstGeom>
          <a:noFill/>
        </p:spPr>
        <p:txBody>
          <a:bodyPr wrap="square" rtlCol="0">
            <a:spAutoFit/>
          </a:bodyPr>
          <a:lstStyle/>
          <a:p>
            <a:r>
              <a:rPr lang="pl-PL" sz="1400" i="1"/>
              <a:t>i-</a:t>
            </a:r>
            <a:r>
              <a:rPr lang="pl-PL" sz="1400" i="1" err="1"/>
              <a:t>layer</a:t>
            </a:r>
            <a:r>
              <a:rPr lang="pl-PL" sz="1400"/>
              <a:t>(</a:t>
            </a:r>
            <a:r>
              <a:rPr lang="pl-PL" sz="1400" i="1"/>
              <a:t>g</a:t>
            </a:r>
            <a:r>
              <a:rPr lang="pl-PL" sz="1400"/>
              <a:t>)</a:t>
            </a:r>
            <a:endParaRPr lang="en-GB" sz="1400"/>
          </a:p>
        </p:txBody>
      </p:sp>
      <p:sp>
        <p:nvSpPr>
          <p:cNvPr id="14" name="Nawias klamrowy otwierający 13">
            <a:extLst>
              <a:ext uri="{FF2B5EF4-FFF2-40B4-BE49-F238E27FC236}">
                <a16:creationId xmlns="" xmlns:a16="http://schemas.microsoft.com/office/drawing/2014/main" id="{4D93773B-8B36-3937-CEFF-F067D78535ED}"/>
              </a:ext>
            </a:extLst>
          </p:cNvPr>
          <p:cNvSpPr/>
          <p:nvPr/>
        </p:nvSpPr>
        <p:spPr>
          <a:xfrm>
            <a:off x="1319738" y="3186354"/>
            <a:ext cx="256547" cy="3204581"/>
          </a:xfrm>
          <a:prstGeom prst="lef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pole tekstowe 57">
            <a:extLst>
              <a:ext uri="{FF2B5EF4-FFF2-40B4-BE49-F238E27FC236}">
                <a16:creationId xmlns="" xmlns:a16="http://schemas.microsoft.com/office/drawing/2014/main" id="{A87F92E6-9011-A443-90D6-836A45545E65}"/>
              </a:ext>
            </a:extLst>
          </p:cNvPr>
          <p:cNvSpPr txBox="1"/>
          <p:nvPr/>
        </p:nvSpPr>
        <p:spPr>
          <a:xfrm>
            <a:off x="295961" y="4615540"/>
            <a:ext cx="1319350" cy="307777"/>
          </a:xfrm>
          <a:prstGeom prst="rect">
            <a:avLst/>
          </a:prstGeom>
          <a:noFill/>
        </p:spPr>
        <p:txBody>
          <a:bodyPr wrap="square" rtlCol="0">
            <a:spAutoFit/>
          </a:bodyPr>
          <a:lstStyle/>
          <a:p>
            <a:r>
              <a:rPr lang="pl-PL" sz="1400" i="1"/>
              <a:t>p-</a:t>
            </a:r>
            <a:r>
              <a:rPr lang="pl-PL" sz="1400" i="1" err="1"/>
              <a:t>layer</a:t>
            </a:r>
            <a:r>
              <a:rPr lang="pl-PL" sz="1400"/>
              <a:t>(</a:t>
            </a:r>
            <a:r>
              <a:rPr lang="pl-PL" sz="1400" i="1"/>
              <a:t>g</a:t>
            </a:r>
            <a:r>
              <a:rPr lang="pl-PL" sz="1400"/>
              <a:t>)</a:t>
            </a:r>
            <a:endParaRPr lang="en-GB" sz="1400"/>
          </a:p>
        </p:txBody>
      </p:sp>
      <p:sp>
        <p:nvSpPr>
          <p:cNvPr id="70" name="pole tekstowe 69">
            <a:extLst>
              <a:ext uri="{FF2B5EF4-FFF2-40B4-BE49-F238E27FC236}">
                <a16:creationId xmlns="" xmlns:a16="http://schemas.microsoft.com/office/drawing/2014/main" id="{9C321726-02F7-37FA-5428-041834B33A1E}"/>
              </a:ext>
            </a:extLst>
          </p:cNvPr>
          <p:cNvSpPr txBox="1"/>
          <p:nvPr/>
        </p:nvSpPr>
        <p:spPr>
          <a:xfrm>
            <a:off x="4048493" y="2735652"/>
            <a:ext cx="955555" cy="307777"/>
          </a:xfrm>
          <a:prstGeom prst="rect">
            <a:avLst/>
          </a:prstGeom>
          <a:noFill/>
        </p:spPr>
        <p:txBody>
          <a:bodyPr wrap="square" rtlCol="0">
            <a:spAutoFit/>
          </a:bodyPr>
          <a:lstStyle/>
          <a:p>
            <a:r>
              <a:rPr lang="pl-PL" sz="1400" i="1" err="1"/>
              <a:t>w</a:t>
            </a:r>
            <a:r>
              <a:rPr lang="pl-PL" sz="1400" i="1" baseline="-25000" err="1"/>
              <a:t>i</a:t>
            </a:r>
            <a:r>
              <a:rPr lang="pl-PL" sz="1400" i="1"/>
              <a:t> : tr</a:t>
            </a:r>
            <a:r>
              <a:rPr lang="pl-PL" sz="1400" i="1" baseline="-25000"/>
              <a:t>i,</a:t>
            </a:r>
            <a:r>
              <a:rPr lang="pl-PL" sz="1400" i="1"/>
              <a:t> </a:t>
            </a:r>
            <a:r>
              <a:rPr lang="pl-PL" sz="1400" i="1" err="1"/>
              <a:t>inf</a:t>
            </a:r>
            <a:r>
              <a:rPr lang="pl-PL" sz="1400" i="1" baseline="-25000" err="1"/>
              <a:t>i</a:t>
            </a:r>
            <a:endParaRPr lang="en-GB" sz="1400" i="1"/>
          </a:p>
        </p:txBody>
      </p:sp>
      <p:sp>
        <p:nvSpPr>
          <p:cNvPr id="56" name="pole tekstowe 55">
            <a:extLst>
              <a:ext uri="{FF2B5EF4-FFF2-40B4-BE49-F238E27FC236}">
                <a16:creationId xmlns="" xmlns:a16="http://schemas.microsoft.com/office/drawing/2014/main" id="{397EBCCD-D4BC-4C21-B2BB-5005B593FE5F}"/>
              </a:ext>
            </a:extLst>
          </p:cNvPr>
          <p:cNvSpPr txBox="1"/>
          <p:nvPr/>
        </p:nvSpPr>
        <p:spPr>
          <a:xfrm>
            <a:off x="233054" y="1411200"/>
            <a:ext cx="2889829" cy="523220"/>
          </a:xfrm>
          <a:prstGeom prst="rect">
            <a:avLst/>
          </a:prstGeom>
          <a:noFill/>
        </p:spPr>
        <p:txBody>
          <a:bodyPr wrap="square" rtlCol="0">
            <a:spAutoFit/>
          </a:bodyPr>
          <a:lstStyle/>
          <a:p>
            <a:r>
              <a:rPr lang="en-US" sz="1400" i="1" noProof="0"/>
              <a:t>w – </a:t>
            </a:r>
            <a:r>
              <a:rPr lang="en-US" sz="1400" noProof="0"/>
              <a:t>scope of granule </a:t>
            </a:r>
            <a:r>
              <a:rPr lang="en-US" sz="1400" i="1" noProof="0"/>
              <a:t>g </a:t>
            </a:r>
            <a:r>
              <a:rPr lang="en-US" sz="1400" noProof="0"/>
              <a:t>composed out of family of granules </a:t>
            </a:r>
            <a:r>
              <a:rPr lang="en-US" sz="1400" i="1" noProof="0"/>
              <a:t>g</a:t>
            </a:r>
            <a:r>
              <a:rPr lang="en-US" sz="1400" i="1" baseline="-25000" noProof="0"/>
              <a:t>1 </a:t>
            </a:r>
            <a:r>
              <a:rPr lang="en-US" sz="1400" i="1" noProof="0"/>
              <a:t>,…, </a:t>
            </a:r>
            <a:r>
              <a:rPr lang="en-US" sz="1400" i="1" noProof="0" err="1"/>
              <a:t>g</a:t>
            </a:r>
            <a:r>
              <a:rPr lang="en-US" sz="1400" i="1" baseline="-25000" noProof="0" err="1"/>
              <a:t>i</a:t>
            </a:r>
            <a:endParaRPr lang="en-US" sz="1400" i="1" noProof="0"/>
          </a:p>
        </p:txBody>
      </p:sp>
      <p:sp>
        <p:nvSpPr>
          <p:cNvPr id="4" name="pole tekstowe 3">
            <a:extLst>
              <a:ext uri="{FF2B5EF4-FFF2-40B4-BE49-F238E27FC236}">
                <a16:creationId xmlns="" xmlns:a16="http://schemas.microsoft.com/office/drawing/2014/main" id="{A7B7EBCE-022E-F0CD-F1F4-E07C7F5F012B}"/>
              </a:ext>
            </a:extLst>
          </p:cNvPr>
          <p:cNvSpPr txBox="1"/>
          <p:nvPr/>
        </p:nvSpPr>
        <p:spPr>
          <a:xfrm>
            <a:off x="6876256" y="4206567"/>
            <a:ext cx="1930761" cy="2246769"/>
          </a:xfrm>
          <a:prstGeom prst="rect">
            <a:avLst/>
          </a:prstGeom>
          <a:noFill/>
        </p:spPr>
        <p:txBody>
          <a:bodyPr wrap="square" rtlCol="0">
            <a:spAutoFit/>
          </a:bodyPr>
          <a:lstStyle/>
          <a:p>
            <a:pPr algn="ctr"/>
            <a:r>
              <a:rPr lang="en-US" sz="1400" noProof="0"/>
              <a:t>properties of physical objects from </a:t>
            </a:r>
            <a:r>
              <a:rPr lang="en-US" sz="1400" i="1" noProof="0" err="1"/>
              <a:t>hard_suit</a:t>
            </a:r>
            <a:r>
              <a:rPr lang="en-US" sz="1400" i="1" noProof="0"/>
              <a:t>, </a:t>
            </a:r>
            <a:r>
              <a:rPr lang="en-US" sz="1400" i="1" noProof="0" err="1"/>
              <a:t>link_suit</a:t>
            </a:r>
            <a:r>
              <a:rPr lang="en-US" sz="1400" i="1" noProof="0"/>
              <a:t> </a:t>
            </a:r>
            <a:r>
              <a:rPr lang="en-US" sz="1400" noProof="0"/>
              <a:t>and their interactions encoded </a:t>
            </a:r>
            <a:r>
              <a:rPr lang="pl-PL" sz="1400" noProof="0"/>
              <a:t>in</a:t>
            </a:r>
            <a:r>
              <a:rPr lang="pl-PL" sz="1400" i="1" noProof="0"/>
              <a:t> </a:t>
            </a:r>
            <a:r>
              <a:rPr lang="pl-PL" sz="1400" i="1" noProof="0" err="1"/>
              <a:t>inf</a:t>
            </a:r>
            <a:r>
              <a:rPr lang="pl-PL" sz="1400" i="1" baseline="-25000" noProof="0" err="1"/>
              <a:t>i</a:t>
            </a:r>
            <a:r>
              <a:rPr lang="pl-PL" sz="1400" i="1" baseline="-25000" noProof="0"/>
              <a:t> </a:t>
            </a:r>
            <a:r>
              <a:rPr lang="en-US" sz="1400" noProof="0"/>
              <a:t>are based on already perceived properties, granule structure,  physical laws and/or knowledge bases</a:t>
            </a:r>
          </a:p>
        </p:txBody>
      </p:sp>
      <p:cxnSp>
        <p:nvCxnSpPr>
          <p:cNvPr id="18" name="Łącznik prosty ze strzałką 17">
            <a:extLst>
              <a:ext uri="{FF2B5EF4-FFF2-40B4-BE49-F238E27FC236}">
                <a16:creationId xmlns="" xmlns:a16="http://schemas.microsoft.com/office/drawing/2014/main" id="{C3FCD114-B05B-2576-7247-F52306565C10}"/>
              </a:ext>
            </a:extLst>
          </p:cNvPr>
          <p:cNvCxnSpPr>
            <a:cxnSpLocks/>
            <a:endCxn id="59" idx="1"/>
          </p:cNvCxnSpPr>
          <p:nvPr/>
        </p:nvCxnSpPr>
        <p:spPr>
          <a:xfrm>
            <a:off x="3268333" y="2769420"/>
            <a:ext cx="337992" cy="580957"/>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a:extLst>
              <a:ext uri="{FF2B5EF4-FFF2-40B4-BE49-F238E27FC236}">
                <a16:creationId xmlns="" xmlns:a16="http://schemas.microsoft.com/office/drawing/2014/main" id="{B203BD82-95DB-024C-5691-D5288E80C6A6}"/>
              </a:ext>
            </a:extLst>
          </p:cNvPr>
          <p:cNvCxnSpPr>
            <a:cxnSpLocks/>
          </p:cNvCxnSpPr>
          <p:nvPr/>
        </p:nvCxnSpPr>
        <p:spPr>
          <a:xfrm>
            <a:off x="3204480" y="2674109"/>
            <a:ext cx="273453" cy="2853991"/>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a:extLst>
              <a:ext uri="{FF2B5EF4-FFF2-40B4-BE49-F238E27FC236}">
                <a16:creationId xmlns="" xmlns:a16="http://schemas.microsoft.com/office/drawing/2014/main" id="{14358D0B-C342-2C04-41C6-B884B7507CAF}"/>
              </a:ext>
            </a:extLst>
          </p:cNvPr>
          <p:cNvCxnSpPr>
            <a:cxnSpLocks/>
          </p:cNvCxnSpPr>
          <p:nvPr/>
        </p:nvCxnSpPr>
        <p:spPr>
          <a:xfrm>
            <a:off x="3207665" y="2730417"/>
            <a:ext cx="312741" cy="1219416"/>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 name="Łącznik prosty ze strzałką 27">
            <a:extLst>
              <a:ext uri="{FF2B5EF4-FFF2-40B4-BE49-F238E27FC236}">
                <a16:creationId xmlns="" xmlns:a16="http://schemas.microsoft.com/office/drawing/2014/main" id="{E82DC1A7-5E8E-BC89-AD2B-8AF5C439C979}"/>
              </a:ext>
            </a:extLst>
          </p:cNvPr>
          <p:cNvCxnSpPr>
            <a:cxnSpLocks/>
          </p:cNvCxnSpPr>
          <p:nvPr/>
        </p:nvCxnSpPr>
        <p:spPr>
          <a:xfrm>
            <a:off x="5111961" y="2518501"/>
            <a:ext cx="388327" cy="870115"/>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0" name="Łącznik prosty ze strzałką 79">
            <a:extLst>
              <a:ext uri="{FF2B5EF4-FFF2-40B4-BE49-F238E27FC236}">
                <a16:creationId xmlns="" xmlns:a16="http://schemas.microsoft.com/office/drawing/2014/main" id="{FF154186-29A0-7A16-E3ED-0DA0DF58229A}"/>
              </a:ext>
            </a:extLst>
          </p:cNvPr>
          <p:cNvCxnSpPr>
            <a:cxnSpLocks/>
          </p:cNvCxnSpPr>
          <p:nvPr/>
        </p:nvCxnSpPr>
        <p:spPr>
          <a:xfrm flipH="1">
            <a:off x="4133922" y="2457886"/>
            <a:ext cx="956563" cy="2314485"/>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9" name="pole tekstowe 108">
            <a:extLst>
              <a:ext uri="{FF2B5EF4-FFF2-40B4-BE49-F238E27FC236}">
                <a16:creationId xmlns="" xmlns:a16="http://schemas.microsoft.com/office/drawing/2014/main" id="{239529FC-FA8A-B056-9F65-8B62063E341B}"/>
              </a:ext>
            </a:extLst>
          </p:cNvPr>
          <p:cNvSpPr txBox="1"/>
          <p:nvPr/>
        </p:nvSpPr>
        <p:spPr>
          <a:xfrm>
            <a:off x="5694644" y="3000650"/>
            <a:ext cx="363052" cy="307777"/>
          </a:xfrm>
          <a:prstGeom prst="rect">
            <a:avLst/>
          </a:prstGeom>
          <a:noFill/>
        </p:spPr>
        <p:txBody>
          <a:bodyPr wrap="square" rtlCol="0">
            <a:spAutoFit/>
          </a:bodyPr>
          <a:lstStyle/>
          <a:p>
            <a:r>
              <a:rPr lang="pl-PL" sz="1400" i="1"/>
              <a:t>g</a:t>
            </a:r>
            <a:r>
              <a:rPr lang="pl-PL" sz="1400" i="1" baseline="-25000"/>
              <a:t>2</a:t>
            </a:r>
            <a:endParaRPr lang="pl-PL" sz="1400" i="1"/>
          </a:p>
        </p:txBody>
      </p:sp>
      <p:sp>
        <p:nvSpPr>
          <p:cNvPr id="111" name="pole tekstowe 110">
            <a:extLst>
              <a:ext uri="{FF2B5EF4-FFF2-40B4-BE49-F238E27FC236}">
                <a16:creationId xmlns="" xmlns:a16="http://schemas.microsoft.com/office/drawing/2014/main" id="{7F80AD3E-1F8A-BAD8-4AEC-4730816A4A17}"/>
              </a:ext>
            </a:extLst>
          </p:cNvPr>
          <p:cNvSpPr txBox="1"/>
          <p:nvPr/>
        </p:nvSpPr>
        <p:spPr>
          <a:xfrm>
            <a:off x="2480756" y="2400544"/>
            <a:ext cx="363052" cy="307777"/>
          </a:xfrm>
          <a:prstGeom prst="rect">
            <a:avLst/>
          </a:prstGeom>
          <a:solidFill>
            <a:srgbClr val="00FFFF"/>
          </a:solidFill>
        </p:spPr>
        <p:txBody>
          <a:bodyPr wrap="square" rtlCol="0">
            <a:spAutoFit/>
          </a:bodyPr>
          <a:lstStyle/>
          <a:p>
            <a:r>
              <a:rPr lang="pl-PL" sz="1400" i="1"/>
              <a:t>g</a:t>
            </a:r>
          </a:p>
        </p:txBody>
      </p:sp>
      <p:sp>
        <p:nvSpPr>
          <p:cNvPr id="112" name="pole tekstowe 111">
            <a:extLst>
              <a:ext uri="{FF2B5EF4-FFF2-40B4-BE49-F238E27FC236}">
                <a16:creationId xmlns="" xmlns:a16="http://schemas.microsoft.com/office/drawing/2014/main" id="{897F7FE7-CC74-535D-7275-9752E817D16E}"/>
              </a:ext>
            </a:extLst>
          </p:cNvPr>
          <p:cNvSpPr txBox="1"/>
          <p:nvPr/>
        </p:nvSpPr>
        <p:spPr>
          <a:xfrm>
            <a:off x="4644008" y="1484784"/>
            <a:ext cx="363052" cy="307777"/>
          </a:xfrm>
          <a:prstGeom prst="rect">
            <a:avLst/>
          </a:prstGeom>
          <a:solidFill>
            <a:srgbClr val="0066FF"/>
          </a:solidFill>
        </p:spPr>
        <p:txBody>
          <a:bodyPr wrap="square" rtlCol="0">
            <a:spAutoFit/>
          </a:bodyPr>
          <a:lstStyle/>
          <a:p>
            <a:r>
              <a:rPr lang="pl-PL" sz="1400" i="1"/>
              <a:t>g</a:t>
            </a:r>
            <a:r>
              <a:rPr lang="pl-PL" sz="1400" i="1" baseline="-25000"/>
              <a:t>1</a:t>
            </a:r>
            <a:endParaRPr lang="pl-PL" sz="1400" i="1"/>
          </a:p>
        </p:txBody>
      </p:sp>
      <p:sp>
        <p:nvSpPr>
          <p:cNvPr id="2" name="pole tekstowe 1">
            <a:extLst>
              <a:ext uri="{FF2B5EF4-FFF2-40B4-BE49-F238E27FC236}">
                <a16:creationId xmlns="" xmlns:a16="http://schemas.microsoft.com/office/drawing/2014/main" id="{06BEDDA2-74CC-21D1-2829-E828684EFE9F}"/>
              </a:ext>
            </a:extLst>
          </p:cNvPr>
          <p:cNvSpPr txBox="1"/>
          <p:nvPr/>
        </p:nvSpPr>
        <p:spPr>
          <a:xfrm>
            <a:off x="35496" y="5680500"/>
            <a:ext cx="1313552" cy="738664"/>
          </a:xfrm>
          <a:prstGeom prst="rect">
            <a:avLst/>
          </a:prstGeom>
          <a:noFill/>
        </p:spPr>
        <p:txBody>
          <a:bodyPr wrap="square" rtlCol="0">
            <a:spAutoFit/>
          </a:bodyPr>
          <a:lstStyle/>
          <a:p>
            <a:pPr algn="ctr"/>
            <a:r>
              <a:rPr lang="en-US" sz="1400" noProof="0"/>
              <a:t>see: signals in the book by Holland</a:t>
            </a:r>
          </a:p>
        </p:txBody>
      </p:sp>
      <p:cxnSp>
        <p:nvCxnSpPr>
          <p:cNvPr id="8" name="Łącznik prosty ze strzałką 7">
            <a:extLst>
              <a:ext uri="{FF2B5EF4-FFF2-40B4-BE49-F238E27FC236}">
                <a16:creationId xmlns="" xmlns:a16="http://schemas.microsoft.com/office/drawing/2014/main" id="{15D4AB4B-F3E7-BF35-38A5-C0950A4A65DF}"/>
              </a:ext>
            </a:extLst>
          </p:cNvPr>
          <p:cNvCxnSpPr>
            <a:stCxn id="2" idx="0"/>
          </p:cNvCxnSpPr>
          <p:nvPr/>
        </p:nvCxnSpPr>
        <p:spPr>
          <a:xfrm flipV="1">
            <a:off x="692272" y="5085184"/>
            <a:ext cx="884013" cy="595316"/>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pole tekstowe 12"/>
          <p:cNvSpPr txBox="1"/>
          <p:nvPr/>
        </p:nvSpPr>
        <p:spPr>
          <a:xfrm>
            <a:off x="6248012" y="110980"/>
            <a:ext cx="2737545" cy="3785652"/>
          </a:xfrm>
          <a:prstGeom prst="rect">
            <a:avLst/>
          </a:prstGeom>
          <a:noFill/>
        </p:spPr>
        <p:txBody>
          <a:bodyPr wrap="square" rtlCol="0">
            <a:spAutoFit/>
          </a:bodyPr>
          <a:lstStyle/>
          <a:p>
            <a:pPr algn="ctr"/>
            <a:r>
              <a:rPr lang="en-US" sz="1600" dirty="0">
                <a:solidFill>
                  <a:srgbClr val="0000FF"/>
                </a:solidFill>
              </a:rPr>
              <a:t>C-gran</a:t>
            </a:r>
            <a:r>
              <a:rPr lang="pl-PL" sz="1600" dirty="0">
                <a:solidFill>
                  <a:srgbClr val="0000FF"/>
                </a:solidFill>
              </a:rPr>
              <a:t>u</a:t>
            </a:r>
            <a:r>
              <a:rPr lang="en-US" sz="1600" dirty="0">
                <a:solidFill>
                  <a:srgbClr val="0000FF"/>
                </a:solidFill>
              </a:rPr>
              <a:t>les may have many sub-granules. State of c-granule is changing with local time of c-granule</a:t>
            </a:r>
            <a:r>
              <a:rPr lang="pl-PL" sz="1600" dirty="0">
                <a:solidFill>
                  <a:srgbClr val="0000FF"/>
                </a:solidFill>
              </a:rPr>
              <a:t>. The</a:t>
            </a:r>
            <a:r>
              <a:rPr lang="en-US" sz="1600" dirty="0">
                <a:solidFill>
                  <a:srgbClr val="0000FF"/>
                </a:solidFill>
              </a:rPr>
              <a:t> dynamics </a:t>
            </a:r>
            <a:r>
              <a:rPr lang="pl-PL" sz="1600" dirty="0" err="1">
                <a:solidFill>
                  <a:srgbClr val="0000FF"/>
                </a:solidFill>
              </a:rPr>
              <a:t>is</a:t>
            </a:r>
            <a:r>
              <a:rPr lang="en-US" sz="1600" dirty="0">
                <a:solidFill>
                  <a:srgbClr val="0000FF"/>
                </a:solidFill>
              </a:rPr>
              <a:t> steered by control of c-granule aiming by selection and realization of transformations (associations) to satisfy goals (needs, specification of problem to be solved)</a:t>
            </a:r>
            <a:r>
              <a:rPr lang="pl-PL" sz="1600" dirty="0">
                <a:solidFill>
                  <a:srgbClr val="0000FF"/>
                </a:solidFill>
              </a:rPr>
              <a:t>.</a:t>
            </a:r>
            <a:r>
              <a:rPr lang="en-US" sz="1600" dirty="0">
                <a:solidFill>
                  <a:srgbClr val="0000FF"/>
                </a:solidFill>
              </a:rPr>
              <a:t> </a:t>
            </a:r>
            <a:r>
              <a:rPr lang="en-US" sz="1600" noProof="0" dirty="0">
                <a:solidFill>
                  <a:srgbClr val="0000FF"/>
                </a:solidFill>
              </a:rPr>
              <a:t>This is based </a:t>
            </a:r>
            <a:r>
              <a:rPr lang="en-US" sz="1600" dirty="0">
                <a:solidFill>
                  <a:srgbClr val="0000FF"/>
                </a:solidFill>
              </a:rPr>
              <a:t>on perceived information about physical and abstract objects as well as their interactions.</a:t>
            </a:r>
          </a:p>
        </p:txBody>
      </p:sp>
      <p:sp>
        <p:nvSpPr>
          <p:cNvPr id="65" name="Nawias klamrowy otwierający 64">
            <a:extLst>
              <a:ext uri="{FF2B5EF4-FFF2-40B4-BE49-F238E27FC236}">
                <a16:creationId xmlns="" xmlns:a16="http://schemas.microsoft.com/office/drawing/2014/main" id="{96F7A776-C297-7B6D-8344-2B5CE01CB352}"/>
              </a:ext>
            </a:extLst>
          </p:cNvPr>
          <p:cNvSpPr/>
          <p:nvPr/>
        </p:nvSpPr>
        <p:spPr>
          <a:xfrm rot="10800000">
            <a:off x="6740625" y="4206798"/>
            <a:ext cx="353660" cy="2470945"/>
          </a:xfrm>
          <a:prstGeom prst="lef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Prostokąt 14"/>
          <p:cNvSpPr/>
          <p:nvPr/>
        </p:nvSpPr>
        <p:spPr>
          <a:xfrm>
            <a:off x="6194566" y="110980"/>
            <a:ext cx="2811592" cy="37638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3730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F28D8C6-0FC2-8342-E532-E807AD03A799}"/>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20934724-C035-E097-A9AA-C5125FC887CE}"/>
              </a:ext>
            </a:extLst>
          </p:cNvPr>
          <p:cNvSpPr txBox="1">
            <a:spLocks noChangeArrowheads="1"/>
          </p:cNvSpPr>
          <p:nvPr/>
        </p:nvSpPr>
        <p:spPr bwMode="auto">
          <a:xfrm>
            <a:off x="1" y="76446"/>
            <a:ext cx="8992070" cy="112982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dirty="0">
                <a:latin typeface="+mn-lt"/>
              </a:rPr>
              <a:t>ROLE OF LANGUAGE IN INFORMATION LAYER OF C-GRANULE: BASIC PHILOSOPHICAL MOTIVATION</a:t>
            </a:r>
          </a:p>
        </p:txBody>
      </p:sp>
      <p:sp>
        <p:nvSpPr>
          <p:cNvPr id="2" name="Symbol zastępczy numeru slajdu 1">
            <a:extLst>
              <a:ext uri="{FF2B5EF4-FFF2-40B4-BE49-F238E27FC236}">
                <a16:creationId xmlns="" xmlns:a16="http://schemas.microsoft.com/office/drawing/2014/main" id="{DA1D7623-4C0F-9FDC-30C5-1277DAB67C0A}"/>
              </a:ext>
            </a:extLst>
          </p:cNvPr>
          <p:cNvSpPr>
            <a:spLocks noGrp="1"/>
          </p:cNvSpPr>
          <p:nvPr>
            <p:ph type="sldNum" sz="quarter" idx="12"/>
          </p:nvPr>
        </p:nvSpPr>
        <p:spPr>
          <a:xfrm>
            <a:off x="8343056" y="6459665"/>
            <a:ext cx="621432" cy="321889"/>
          </a:xfrm>
        </p:spPr>
        <p:txBody>
          <a:bodyPr/>
          <a:lstStyle/>
          <a:p>
            <a:pPr>
              <a:defRPr/>
            </a:pPr>
            <a:fld id="{D02E777F-298D-4C96-825C-3DC57E52C55E}" type="slidenum">
              <a:rPr lang="pl-PL" smtClean="0"/>
              <a:pPr>
                <a:defRPr/>
              </a:pPr>
              <a:t>17</a:t>
            </a:fld>
            <a:endParaRPr lang="pl-PL"/>
          </a:p>
        </p:txBody>
      </p:sp>
      <p:grpSp>
        <p:nvGrpSpPr>
          <p:cNvPr id="14" name="Grupa 13"/>
          <p:cNvGrpSpPr/>
          <p:nvPr/>
        </p:nvGrpSpPr>
        <p:grpSpPr>
          <a:xfrm>
            <a:off x="251520" y="1206270"/>
            <a:ext cx="8581811" cy="3731674"/>
            <a:chOff x="-194558" y="1084828"/>
            <a:chExt cx="8223458" cy="3731674"/>
          </a:xfrm>
        </p:grpSpPr>
        <p:sp>
          <p:nvSpPr>
            <p:cNvPr id="9" name="Prostokąt 8">
              <a:extLst>
                <a:ext uri="{FF2B5EF4-FFF2-40B4-BE49-F238E27FC236}">
                  <a16:creationId xmlns="" xmlns:a16="http://schemas.microsoft.com/office/drawing/2014/main" id="{55B7E207-9819-9350-C23F-6BF69B511600}"/>
                </a:ext>
              </a:extLst>
            </p:cNvPr>
            <p:cNvSpPr/>
            <p:nvPr/>
          </p:nvSpPr>
          <p:spPr>
            <a:xfrm>
              <a:off x="2941311" y="3690204"/>
              <a:ext cx="2476985" cy="1126298"/>
            </a:xfrm>
            <a:prstGeom prst="rect">
              <a:avLst/>
            </a:prstGeom>
            <a:solidFill>
              <a:srgbClr val="66FF66"/>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rostokąt 7">
              <a:extLst>
                <a:ext uri="{FF2B5EF4-FFF2-40B4-BE49-F238E27FC236}">
                  <a16:creationId xmlns="" xmlns:a16="http://schemas.microsoft.com/office/drawing/2014/main" id="{18914973-3BFB-1E79-D16C-CC9F35121AEA}"/>
                </a:ext>
              </a:extLst>
            </p:cNvPr>
            <p:cNvSpPr/>
            <p:nvPr/>
          </p:nvSpPr>
          <p:spPr>
            <a:xfrm>
              <a:off x="2974159" y="1389719"/>
              <a:ext cx="2476985" cy="1816955"/>
            </a:xfrm>
            <a:prstGeom prst="rect">
              <a:avLst/>
            </a:prstGeom>
            <a:solidFill>
              <a:srgbClr val="66FF66"/>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ole tekstowe 9">
              <a:extLst>
                <a:ext uri="{FF2B5EF4-FFF2-40B4-BE49-F238E27FC236}">
                  <a16:creationId xmlns="" xmlns:a16="http://schemas.microsoft.com/office/drawing/2014/main" id="{98BAAEC9-A449-B193-E880-52C49228473B}"/>
                </a:ext>
              </a:extLst>
            </p:cNvPr>
            <p:cNvSpPr txBox="1"/>
            <p:nvPr/>
          </p:nvSpPr>
          <p:spPr>
            <a:xfrm>
              <a:off x="2772491" y="1456686"/>
              <a:ext cx="2880320" cy="1631216"/>
            </a:xfrm>
            <a:prstGeom prst="rect">
              <a:avLst/>
            </a:prstGeom>
            <a:noFill/>
          </p:spPr>
          <p:txBody>
            <a:bodyPr wrap="square" rtlCol="0">
              <a:spAutoFit/>
            </a:bodyPr>
            <a:lstStyle/>
            <a:p>
              <a:pPr algn="ctr" eaLnBrk="1" hangingPunct="1">
                <a:defRPr/>
              </a:pPr>
              <a:r>
                <a:rPr lang="pl-PL" sz="2000" b="1">
                  <a:solidFill>
                    <a:srgbClr val="0000FF"/>
                  </a:solidFill>
                </a:rPr>
                <a:t>ARISTOTLE THETRAHEDRON</a:t>
              </a:r>
            </a:p>
            <a:p>
              <a:pPr algn="ctr" eaLnBrk="1" hangingPunct="1">
                <a:defRPr/>
              </a:pPr>
              <a:r>
                <a:rPr lang="pl-PL" sz="2000" b="1">
                  <a:solidFill>
                    <a:srgbClr val="0000FF"/>
                  </a:solidFill>
                </a:rPr>
                <a:t>&amp; </a:t>
              </a:r>
            </a:p>
            <a:p>
              <a:pPr algn="ctr" eaLnBrk="1" hangingPunct="1">
                <a:defRPr/>
              </a:pPr>
              <a:r>
                <a:rPr lang="pl-PL" sz="2000" b="1">
                  <a:solidFill>
                    <a:srgbClr val="0000FF"/>
                  </a:solidFill>
                </a:rPr>
                <a:t>WITTGENSTEIN</a:t>
              </a:r>
            </a:p>
            <a:p>
              <a:pPr algn="ctr" eaLnBrk="1" hangingPunct="1">
                <a:defRPr/>
              </a:pPr>
              <a:r>
                <a:rPr lang="pl-PL" sz="2000" b="1">
                  <a:solidFill>
                    <a:srgbClr val="0000FF"/>
                  </a:solidFill>
                </a:rPr>
                <a:t>LANGUAGE GAMES</a:t>
              </a:r>
              <a:endParaRPr lang="en-US" sz="2000" b="1">
                <a:solidFill>
                  <a:srgbClr val="0000FF"/>
                </a:solidFill>
              </a:endParaRPr>
            </a:p>
          </p:txBody>
        </p:sp>
        <p:sp>
          <p:nvSpPr>
            <p:cNvPr id="3" name="Strzałka: w prawo 2">
              <a:extLst>
                <a:ext uri="{FF2B5EF4-FFF2-40B4-BE49-F238E27FC236}">
                  <a16:creationId xmlns="" xmlns:a16="http://schemas.microsoft.com/office/drawing/2014/main" id="{B64CD4CA-A58C-EA5F-2A52-C24785970D54}"/>
                </a:ext>
              </a:extLst>
            </p:cNvPr>
            <p:cNvSpPr/>
            <p:nvPr/>
          </p:nvSpPr>
          <p:spPr>
            <a:xfrm rot="5400000">
              <a:off x="3965247" y="3145647"/>
              <a:ext cx="521939" cy="561413"/>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ole tekstowe 6">
              <a:extLst>
                <a:ext uri="{FF2B5EF4-FFF2-40B4-BE49-F238E27FC236}">
                  <a16:creationId xmlns="" xmlns:a16="http://schemas.microsoft.com/office/drawing/2014/main" id="{0C38A1D3-F3B3-8D6E-0C37-969F621A53FC}"/>
                </a:ext>
              </a:extLst>
            </p:cNvPr>
            <p:cNvSpPr txBox="1"/>
            <p:nvPr/>
          </p:nvSpPr>
          <p:spPr>
            <a:xfrm>
              <a:off x="2941311" y="3880959"/>
              <a:ext cx="2396014" cy="830997"/>
            </a:xfrm>
            <a:prstGeom prst="rect">
              <a:avLst/>
            </a:prstGeom>
            <a:noFill/>
          </p:spPr>
          <p:txBody>
            <a:bodyPr wrap="square" rtlCol="0">
              <a:spAutoFit/>
            </a:bodyPr>
            <a:lstStyle/>
            <a:p>
              <a:pPr algn="ctr" eaLnBrk="1" hangingPunct="1">
                <a:defRPr/>
              </a:pPr>
              <a:r>
                <a:rPr lang="pl-PL" sz="2400" b="1">
                  <a:solidFill>
                    <a:srgbClr val="0000FF"/>
                  </a:solidFill>
                </a:rPr>
                <a:t>ARISTOTLE </a:t>
              </a:r>
            </a:p>
            <a:p>
              <a:pPr algn="ctr" eaLnBrk="1" hangingPunct="1">
                <a:defRPr/>
              </a:pPr>
              <a:r>
                <a:rPr lang="pl-PL" sz="2400" b="1">
                  <a:solidFill>
                    <a:srgbClr val="0000FF"/>
                  </a:solidFill>
                </a:rPr>
                <a:t>PYRAMID</a:t>
              </a:r>
              <a:endParaRPr lang="en-US" sz="2400" b="1">
                <a:solidFill>
                  <a:srgbClr val="0000FF"/>
                </a:solidFill>
              </a:endParaRPr>
            </a:p>
          </p:txBody>
        </p:sp>
        <p:sp>
          <p:nvSpPr>
            <p:cNvPr id="12" name="Dymek mowy: prostokąt z zaokrąglonymi rogami 11">
              <a:extLst>
                <a:ext uri="{FF2B5EF4-FFF2-40B4-BE49-F238E27FC236}">
                  <a16:creationId xmlns="" xmlns:a16="http://schemas.microsoft.com/office/drawing/2014/main" id="{51537E1F-40C4-AF8D-F51E-93BBA9E593D6}"/>
                </a:ext>
              </a:extLst>
            </p:cNvPr>
            <p:cNvSpPr/>
            <p:nvPr/>
          </p:nvSpPr>
          <p:spPr>
            <a:xfrm>
              <a:off x="-194558" y="1084828"/>
              <a:ext cx="2967049" cy="2796131"/>
            </a:xfrm>
            <a:prstGeom prst="wedgeRoundRectCallout">
              <a:avLst>
                <a:gd name="adj1" fmla="val 67775"/>
                <a:gd name="adj2" fmla="val -28087"/>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pl-PL" sz="1600" noProof="0">
                  <a:solidFill>
                    <a:schemeClr val="tx1"/>
                  </a:solidFill>
                </a:rPr>
                <a:t>s</a:t>
              </a:r>
              <a:r>
                <a:rPr lang="en-US" sz="1600" noProof="0" err="1">
                  <a:solidFill>
                    <a:schemeClr val="tx1"/>
                  </a:solidFill>
                </a:rPr>
                <a:t>oul</a:t>
              </a:r>
              <a:r>
                <a:rPr lang="en-US" sz="1600" noProof="0">
                  <a:solidFill>
                    <a:schemeClr val="tx1"/>
                  </a:solidFill>
                </a:rPr>
                <a:t> (psyche) </a:t>
              </a:r>
            </a:p>
            <a:p>
              <a:r>
                <a:rPr lang="en-US" sz="1600">
                  <a:solidFill>
                    <a:schemeClr val="tx1"/>
                  </a:solidFill>
                  <a:sym typeface="Symbol" panose="05050102010706020507" pitchFamily="18" charset="2"/>
                </a:rPr>
                <a:t>         </a:t>
              </a:r>
              <a:r>
                <a:rPr lang="en-US" sz="1600" noProof="0">
                  <a:solidFill>
                    <a:schemeClr val="tx1"/>
                  </a:solidFill>
                </a:rPr>
                <a:t>observer</a:t>
              </a:r>
              <a:endParaRPr lang="en-US" sz="1600">
                <a:solidFill>
                  <a:schemeClr val="tx1"/>
                </a:solidFill>
              </a:endParaRPr>
            </a:p>
            <a:p>
              <a:pPr marL="342900" indent="-342900">
                <a:buAutoNum type="arabicPeriod" startAt="2"/>
              </a:pPr>
              <a:r>
                <a:rPr lang="pl-PL" sz="1600" noProof="0">
                  <a:solidFill>
                    <a:schemeClr val="tx1"/>
                  </a:solidFill>
                </a:rPr>
                <a:t>o</a:t>
              </a:r>
              <a:r>
                <a:rPr lang="en-US" sz="1600" noProof="0" err="1">
                  <a:solidFill>
                    <a:schemeClr val="tx1"/>
                  </a:solidFill>
                </a:rPr>
                <a:t>bject</a:t>
              </a:r>
              <a:r>
                <a:rPr lang="en-US" sz="1600" noProof="0">
                  <a:solidFill>
                    <a:schemeClr val="tx1"/>
                  </a:solidFill>
                </a:rPr>
                <a:t> (referent) </a:t>
              </a:r>
            </a:p>
            <a:p>
              <a:r>
                <a:rPr lang="en-US" sz="1600">
                  <a:solidFill>
                    <a:schemeClr val="tx1"/>
                  </a:solidFill>
                  <a:sym typeface="Symbol" panose="05050102010706020507" pitchFamily="18" charset="2"/>
                </a:rPr>
                <a:t>         physical object</a:t>
              </a:r>
            </a:p>
            <a:p>
              <a:r>
                <a:rPr lang="en-US" sz="1600">
                  <a:solidFill>
                    <a:schemeClr val="tx1"/>
                  </a:solidFill>
                  <a:sym typeface="Symbol" panose="05050102010706020507" pitchFamily="18" charset="2"/>
                </a:rPr>
                <a:t>            and</a:t>
              </a:r>
              <a:r>
                <a:rPr lang="pl-PL" sz="1600">
                  <a:solidFill>
                    <a:schemeClr val="tx1"/>
                  </a:solidFill>
                  <a:sym typeface="Symbol" panose="05050102010706020507" pitchFamily="18" charset="2"/>
                </a:rPr>
                <a:t>/</a:t>
              </a:r>
              <a:r>
                <a:rPr lang="pl-PL" sz="1600" err="1">
                  <a:solidFill>
                    <a:schemeClr val="tx1"/>
                  </a:solidFill>
                  <a:sym typeface="Symbol" panose="05050102010706020507" pitchFamily="18" charset="2"/>
                </a:rPr>
                <a:t>or</a:t>
              </a:r>
              <a:r>
                <a:rPr lang="en-US" sz="1600">
                  <a:solidFill>
                    <a:schemeClr val="tx1"/>
                  </a:solidFill>
                  <a:sym typeface="Symbol" panose="05050102010706020507" pitchFamily="18" charset="2"/>
                </a:rPr>
                <a:t> phenomenon</a:t>
              </a:r>
              <a:endParaRPr lang="en-US" sz="1600" noProof="0">
                <a:solidFill>
                  <a:schemeClr val="tx1"/>
                </a:solidFill>
              </a:endParaRPr>
            </a:p>
            <a:p>
              <a:pPr marL="342900" indent="-342900">
                <a:buAutoNum type="arabicPeriod" startAt="3"/>
              </a:pPr>
              <a:r>
                <a:rPr lang="en-US" sz="1600">
                  <a:solidFill>
                    <a:schemeClr val="tx1"/>
                  </a:solidFill>
                </a:rPr>
                <a:t>thought</a:t>
              </a:r>
              <a:r>
                <a:rPr lang="en-US" sz="1600">
                  <a:solidFill>
                    <a:schemeClr val="tx1"/>
                  </a:solidFill>
                  <a:sym typeface="Symbol" panose="05050102010706020507" pitchFamily="18" charset="2"/>
                </a:rPr>
                <a:t> (l</a:t>
              </a:r>
              <a:r>
                <a:rPr lang="en-US" sz="1600">
                  <a:solidFill>
                    <a:schemeClr val="tx1"/>
                  </a:solidFill>
                </a:rPr>
                <a:t>ikenesses of </a:t>
              </a:r>
            </a:p>
            <a:p>
              <a:r>
                <a:rPr lang="en-US" sz="1600">
                  <a:solidFill>
                    <a:schemeClr val="tx1"/>
                  </a:solidFill>
                </a:rPr>
                <a:t>      real existing things and </a:t>
              </a:r>
            </a:p>
            <a:p>
              <a:r>
                <a:rPr lang="en-US" sz="1600">
                  <a:solidFill>
                    <a:schemeClr val="tx1"/>
                  </a:solidFill>
                </a:rPr>
                <a:t>      phenomena</a:t>
              </a:r>
              <a:r>
                <a:rPr lang="pl-PL" sz="1600">
                  <a:solidFill>
                    <a:schemeClr val="tx1"/>
                  </a:solidFill>
                </a:rPr>
                <a:t>)</a:t>
              </a:r>
              <a:r>
                <a:rPr lang="en-US" sz="1600">
                  <a:solidFill>
                    <a:schemeClr val="tx1"/>
                  </a:solidFill>
                </a:rPr>
                <a:t> </a:t>
              </a:r>
            </a:p>
            <a:p>
              <a:r>
                <a:rPr lang="en-US" sz="1600">
                  <a:solidFill>
                    <a:schemeClr val="tx1"/>
                  </a:solidFill>
                  <a:sym typeface="Symbol" panose="05050102010706020507" pitchFamily="18" charset="2"/>
                </a:rPr>
                <a:t>         </a:t>
              </a:r>
              <a:r>
                <a:rPr lang="en-US" sz="1600">
                  <a:solidFill>
                    <a:schemeClr val="tx1"/>
                  </a:solidFill>
                </a:rPr>
                <a:t>m</a:t>
              </a:r>
              <a:r>
                <a:rPr lang="en-US" sz="1600" noProof="0" err="1">
                  <a:solidFill>
                    <a:schemeClr val="tx1"/>
                  </a:solidFill>
                </a:rPr>
                <a:t>odel</a:t>
              </a:r>
              <a:r>
                <a:rPr lang="en-US" sz="1600" noProof="0">
                  <a:solidFill>
                    <a:schemeClr val="tx1"/>
                  </a:solidFill>
                </a:rPr>
                <a:t> (of concept)</a:t>
              </a:r>
            </a:p>
            <a:p>
              <a:pPr marL="342900" indent="-342900">
                <a:buAutoNum type="arabicPeriod" startAt="4"/>
              </a:pPr>
              <a:r>
                <a:rPr lang="en-US" sz="1600" noProof="0">
                  <a:solidFill>
                    <a:schemeClr val="tx1"/>
                  </a:solidFill>
                </a:rPr>
                <a:t>symbol </a:t>
              </a:r>
            </a:p>
            <a:p>
              <a:r>
                <a:rPr lang="en-US" sz="1600">
                  <a:solidFill>
                    <a:schemeClr val="tx1"/>
                  </a:solidFill>
                  <a:sym typeface="Symbol" panose="05050102010706020507" pitchFamily="18" charset="2"/>
                </a:rPr>
                <a:t>         </a:t>
              </a:r>
              <a:r>
                <a:rPr lang="en-US" sz="1600" noProof="0">
                  <a:solidFill>
                    <a:schemeClr val="tx1"/>
                  </a:solidFill>
                </a:rPr>
                <a:t>name, word (syntax)</a:t>
              </a:r>
            </a:p>
          </p:txBody>
        </p:sp>
        <p:sp>
          <p:nvSpPr>
            <p:cNvPr id="15" name="Dymek mowy: prostokąt z zaokrąglonymi rogami 14">
              <a:extLst>
                <a:ext uri="{FF2B5EF4-FFF2-40B4-BE49-F238E27FC236}">
                  <a16:creationId xmlns="" xmlns:a16="http://schemas.microsoft.com/office/drawing/2014/main" id="{FAF51CE9-CD9F-943C-10D3-C175EEDE9E53}"/>
                </a:ext>
              </a:extLst>
            </p:cNvPr>
            <p:cNvSpPr/>
            <p:nvPr/>
          </p:nvSpPr>
          <p:spPr>
            <a:xfrm>
              <a:off x="5797125" y="1795390"/>
              <a:ext cx="2231775" cy="2547864"/>
            </a:xfrm>
            <a:prstGeom prst="wedgeRoundRectCallout">
              <a:avLst>
                <a:gd name="adj1" fmla="val -74542"/>
                <a:gd name="adj2" fmla="val -17394"/>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600" dirty="0" err="1">
                  <a:solidFill>
                    <a:schemeClr val="tx1"/>
                  </a:solidFill>
                </a:rPr>
                <a:t>Meaning</a:t>
              </a:r>
              <a:r>
                <a:rPr lang="en-US" sz="1600" noProof="0" dirty="0">
                  <a:solidFill>
                    <a:schemeClr val="tx1"/>
                  </a:solidFill>
                </a:rPr>
                <a:t> of words is not a static label, but a dynamic process emerging from action in open world</a:t>
              </a:r>
              <a:r>
                <a:rPr lang="en-US" sz="1600" dirty="0">
                  <a:solidFill>
                    <a:schemeClr val="tx1"/>
                  </a:solidFill>
                </a:rPr>
                <a:t>;</a:t>
              </a:r>
              <a:r>
                <a:rPr lang="en-US" sz="1600" noProof="0" dirty="0">
                  <a:solidFill>
                    <a:schemeClr val="tx1"/>
                  </a:solidFill>
                </a:rPr>
                <a:t> </a:t>
              </a:r>
              <a:r>
                <a:rPr lang="en-US" sz="1600" dirty="0">
                  <a:solidFill>
                    <a:schemeClr val="tx1"/>
                  </a:solidFill>
                </a:rPr>
                <a:t>emerging </a:t>
              </a:r>
              <a:r>
                <a:rPr lang="en-US" sz="1600" noProof="0" dirty="0">
                  <a:solidFill>
                    <a:schemeClr val="tx1"/>
                  </a:solidFill>
                </a:rPr>
                <a:t>from</a:t>
              </a:r>
              <a:r>
                <a:rPr lang="en-US" sz="1600" dirty="0">
                  <a:solidFill>
                    <a:schemeClr val="tx1"/>
                  </a:solidFill>
                </a:rPr>
                <a:t> their use within specific social activities and contexts</a:t>
              </a:r>
              <a:r>
                <a:rPr lang="en-US" sz="1800" dirty="0">
                  <a:solidFill>
                    <a:schemeClr val="tx1"/>
                  </a:solidFill>
                </a:rPr>
                <a:t>. </a:t>
              </a:r>
              <a:endParaRPr lang="en-US" sz="1800" noProof="0" dirty="0">
                <a:solidFill>
                  <a:schemeClr val="tx1"/>
                </a:solidFill>
              </a:endParaRPr>
            </a:p>
          </p:txBody>
        </p:sp>
      </p:grpSp>
      <p:sp>
        <p:nvSpPr>
          <p:cNvPr id="5" name="pole tekstowe 4"/>
          <p:cNvSpPr txBox="1"/>
          <p:nvPr/>
        </p:nvSpPr>
        <p:spPr>
          <a:xfrm>
            <a:off x="128245" y="4945345"/>
            <a:ext cx="8863825" cy="1938992"/>
          </a:xfrm>
          <a:prstGeom prst="rect">
            <a:avLst/>
          </a:prstGeom>
          <a:noFill/>
        </p:spPr>
        <p:txBody>
          <a:bodyPr wrap="square" rtlCol="0">
            <a:spAutoFit/>
          </a:bodyPr>
          <a:lstStyle/>
          <a:p>
            <a:pPr algn="just"/>
            <a:r>
              <a:rPr lang="en-US" sz="2000">
                <a:solidFill>
                  <a:srgbClr val="0000CC"/>
                </a:solidFill>
              </a:rPr>
              <a:t>Language is much more than a static relationship between the observer, the object, the imagination, and the name. Language is primarily a tool for interacting with other abstract and physical objects </a:t>
            </a:r>
            <a:r>
              <a:rPr lang="pl-PL" sz="2000">
                <a:solidFill>
                  <a:srgbClr val="0000CC"/>
                </a:solidFill>
              </a:rPr>
              <a:t>(</a:t>
            </a:r>
            <a:r>
              <a:rPr lang="en-US" sz="2000">
                <a:solidFill>
                  <a:srgbClr val="0000CC"/>
                </a:solidFill>
              </a:rPr>
              <a:t>people agents, units, granules</a:t>
            </a:r>
            <a:r>
              <a:rPr lang="pl-PL" sz="2000">
                <a:solidFill>
                  <a:srgbClr val="0000CC"/>
                </a:solidFill>
              </a:rPr>
              <a:t>) </a:t>
            </a:r>
            <a:r>
              <a:rPr lang="en-US" sz="2000">
                <a:solidFill>
                  <a:srgbClr val="0000CC"/>
                </a:solidFill>
              </a:rPr>
              <a:t>in order to achieve goals. Therefore, the meaning of a word is simply the rules of its use in a specific social context, that is, within the framework of a </a:t>
            </a:r>
            <a:r>
              <a:rPr lang="en-US" sz="2000" i="1">
                <a:solidFill>
                  <a:srgbClr val="0000CC"/>
                </a:solidFill>
              </a:rPr>
              <a:t>language game</a:t>
            </a:r>
            <a:r>
              <a:rPr lang="pl-PL" sz="2000">
                <a:solidFill>
                  <a:srgbClr val="0000CC"/>
                </a:solidFill>
              </a:rPr>
              <a:t>.</a:t>
            </a:r>
            <a:endParaRPr lang="en-US"/>
          </a:p>
        </p:txBody>
      </p:sp>
    </p:spTree>
    <p:extLst>
      <p:ext uri="{BB962C8B-B14F-4D97-AF65-F5344CB8AC3E}">
        <p14:creationId xmlns:p14="http://schemas.microsoft.com/office/powerpoint/2010/main" val="1142809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59C4DD4-324A-2F5C-6F85-3985F538854D}"/>
            </a:ext>
          </a:extLst>
        </p:cNvPr>
        <p:cNvGrpSpPr/>
        <p:nvPr/>
      </p:nvGrpSpPr>
      <p:grpSpPr>
        <a:xfrm>
          <a:off x="0" y="0"/>
          <a:ext cx="0" cy="0"/>
          <a:chOff x="0" y="0"/>
          <a:chExt cx="0" cy="0"/>
        </a:xfrm>
      </p:grpSpPr>
      <p:sp>
        <p:nvSpPr>
          <p:cNvPr id="4" name="Rectangle 2">
            <a:extLst>
              <a:ext uri="{FF2B5EF4-FFF2-40B4-BE49-F238E27FC236}">
                <a16:creationId xmlns="" xmlns:a16="http://schemas.microsoft.com/office/drawing/2014/main" id="{67812792-A5E6-29EB-454D-44D85D5D77F0}"/>
              </a:ext>
            </a:extLst>
          </p:cNvPr>
          <p:cNvSpPr txBox="1">
            <a:spLocks noChangeArrowheads="1"/>
          </p:cNvSpPr>
          <p:nvPr/>
        </p:nvSpPr>
        <p:spPr bwMode="auto">
          <a:xfrm>
            <a:off x="-108520" y="1700808"/>
            <a:ext cx="9144000" cy="2840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a:latin typeface="+mn-lt"/>
              </a:rPr>
              <a:t>CONTROL OF C-GRANULE </a:t>
            </a:r>
            <a:r>
              <a:rPr lang="pl-PL" sz="2800" b="1" i="1">
                <a:latin typeface="+mn-lt"/>
              </a:rPr>
              <a:t>g</a:t>
            </a:r>
            <a:r>
              <a:rPr lang="pl-PL" sz="2800" b="1">
                <a:latin typeface="+mn-lt"/>
              </a:rPr>
              <a:t> </a:t>
            </a:r>
          </a:p>
          <a:p>
            <a:pPr eaLnBrk="1" hangingPunct="1">
              <a:defRPr/>
            </a:pPr>
            <a:r>
              <a:rPr lang="pl-PL" sz="2800" b="1">
                <a:latin typeface="+mn-lt"/>
              </a:rPr>
              <a:t>(a </a:t>
            </a:r>
            <a:r>
              <a:rPr lang="pl-PL" sz="2800" b="1" err="1">
                <a:latin typeface="+mn-lt"/>
              </a:rPr>
              <a:t>sub</a:t>
            </a:r>
            <a:r>
              <a:rPr lang="pl-PL" sz="2800" b="1">
                <a:latin typeface="+mn-lt"/>
              </a:rPr>
              <a:t>-granule of </a:t>
            </a:r>
            <a:r>
              <a:rPr lang="pl-PL" sz="2800" b="1" i="1">
                <a:latin typeface="+mn-lt"/>
              </a:rPr>
              <a:t>g</a:t>
            </a:r>
            <a:r>
              <a:rPr lang="pl-PL" sz="2800" b="1">
                <a:latin typeface="+mn-lt"/>
              </a:rPr>
              <a:t>) </a:t>
            </a:r>
          </a:p>
          <a:p>
            <a:pPr eaLnBrk="1" hangingPunct="1">
              <a:defRPr/>
            </a:pPr>
            <a:r>
              <a:rPr lang="pl-PL" sz="2800" b="1">
                <a:latin typeface="+mn-lt"/>
              </a:rPr>
              <a:t>IS AIMING TO STEER GENERATED GRANULAR COMPUTATIONS IN ORDER TO ENSURE THE ACHIEVEMENT OF ITS GOALS (NEEDS) TO A SATISFACTORY DEGREE</a:t>
            </a:r>
            <a:endParaRPr lang="en-US" sz="2400" b="1">
              <a:latin typeface="+mn-lt"/>
            </a:endParaRPr>
          </a:p>
        </p:txBody>
      </p:sp>
      <p:sp>
        <p:nvSpPr>
          <p:cNvPr id="2" name="Symbol zastępczy numeru slajdu 1">
            <a:extLst>
              <a:ext uri="{FF2B5EF4-FFF2-40B4-BE49-F238E27FC236}">
                <a16:creationId xmlns="" xmlns:a16="http://schemas.microsoft.com/office/drawing/2014/main" id="{59D7D31C-585E-6396-50C5-D5DF6820387A}"/>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18</a:t>
            </a:fld>
            <a:endParaRPr lang="pl-PL"/>
          </a:p>
        </p:txBody>
      </p:sp>
    </p:spTree>
    <p:extLst>
      <p:ext uri="{BB962C8B-B14F-4D97-AF65-F5344CB8AC3E}">
        <p14:creationId xmlns:p14="http://schemas.microsoft.com/office/powerpoint/2010/main" val="2674172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1176" y="50899"/>
            <a:ext cx="8579296" cy="641797"/>
          </a:xfrm>
        </p:spPr>
        <p:txBody>
          <a:bodyPr/>
          <a:lstStyle/>
          <a:p>
            <a:r>
              <a:rPr lang="pl-PL" sz="3600" b="1"/>
              <a:t>JUDGMENT IN </a:t>
            </a:r>
            <a:r>
              <a:rPr lang="pl-PL" sz="3600" b="1" err="1"/>
              <a:t>IS’s</a:t>
            </a:r>
            <a:r>
              <a:rPr lang="pl-PL" sz="3600" b="1"/>
              <a:t> BASED ON </a:t>
            </a:r>
            <a:r>
              <a:rPr lang="pl-PL" sz="3600" b="1" err="1"/>
              <a:t>IGrC</a:t>
            </a:r>
            <a:endParaRPr lang="en-US" sz="3600" b="1"/>
          </a:p>
        </p:txBody>
      </p:sp>
      <p:sp>
        <p:nvSpPr>
          <p:cNvPr id="4" name="pole tekstowe 3"/>
          <p:cNvSpPr txBox="1"/>
          <p:nvPr/>
        </p:nvSpPr>
        <p:spPr>
          <a:xfrm>
            <a:off x="143508" y="1700808"/>
            <a:ext cx="8856984" cy="3046988"/>
          </a:xfrm>
          <a:prstGeom prst="rect">
            <a:avLst/>
          </a:prstGeom>
          <a:noFill/>
        </p:spPr>
        <p:txBody>
          <a:bodyPr wrap="square" rtlCol="0">
            <a:spAutoFit/>
          </a:bodyPr>
          <a:lstStyle/>
          <a:p>
            <a:pPr algn="ctr"/>
            <a:r>
              <a:rPr lang="pl-PL" sz="3200" b="1" dirty="0">
                <a:solidFill>
                  <a:srgbClr val="0000FF"/>
                </a:solidFill>
              </a:rPr>
              <a:t>CHALLENGE FOR CONTROL OF </a:t>
            </a:r>
            <a:r>
              <a:rPr lang="pl-PL" sz="3200" b="1" dirty="0" err="1">
                <a:solidFill>
                  <a:srgbClr val="0000FF"/>
                </a:solidFill>
              </a:rPr>
              <a:t>IS’s</a:t>
            </a:r>
            <a:r>
              <a:rPr lang="pl-PL" sz="3200" b="1" dirty="0">
                <a:solidFill>
                  <a:srgbClr val="0000FF"/>
                </a:solidFill>
              </a:rPr>
              <a:t>:</a:t>
            </a:r>
            <a:r>
              <a:rPr lang="pl-PL" sz="2400" b="1" dirty="0">
                <a:solidFill>
                  <a:srgbClr val="0000FF"/>
                </a:solidFill>
              </a:rPr>
              <a:t> </a:t>
            </a:r>
          </a:p>
          <a:p>
            <a:pPr algn="ctr"/>
            <a:r>
              <a:rPr lang="pl-PL" sz="2400" b="1" dirty="0">
                <a:solidFill>
                  <a:srgbClr val="0000FF"/>
                </a:solidFill>
              </a:rPr>
              <a:t>DEVELOPMENT OF REASONING METHODS SUPPORTING GENERATION &amp; COORDINATION OF DIFFERENT KINDS OF INTERACTIONS AND REASONING ABOUT THEIR RESULTS FOR MAKING THE RIGHT DECISIONS </a:t>
            </a:r>
          </a:p>
          <a:p>
            <a:pPr algn="ctr"/>
            <a:r>
              <a:rPr lang="pl-PL" sz="2400" b="1" dirty="0">
                <a:solidFill>
                  <a:srgbClr val="0000FF"/>
                </a:solidFill>
              </a:rPr>
              <a:t>(I.E. FOR JUDGMENT)</a:t>
            </a:r>
          </a:p>
          <a:p>
            <a:pPr algn="ctr"/>
            <a:endParaRPr lang="pl-PL" sz="2400" b="1" dirty="0">
              <a:solidFill>
                <a:srgbClr val="0000FF"/>
              </a:solidFill>
            </a:endParaRPr>
          </a:p>
          <a:p>
            <a:endParaRPr lang="pl-PL" sz="1600" i="1" dirty="0"/>
          </a:p>
        </p:txBody>
      </p:sp>
    </p:spTree>
    <p:extLst>
      <p:ext uri="{BB962C8B-B14F-4D97-AF65-F5344CB8AC3E}">
        <p14:creationId xmlns:p14="http://schemas.microsoft.com/office/powerpoint/2010/main" val="2417278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a:extLst>
              <a:ext uri="{FF2B5EF4-FFF2-40B4-BE49-F238E27FC236}">
                <a16:creationId xmlns="" xmlns:a16="http://schemas.microsoft.com/office/drawing/2014/main" id="{E61E222C-32A8-3C32-ED33-B85CAF117458}"/>
              </a:ext>
            </a:extLst>
          </p:cNvPr>
          <p:cNvSpPr>
            <a:spLocks noGrp="1"/>
          </p:cNvSpPr>
          <p:nvPr>
            <p:ph type="sldNum" sz="quarter" idx="12"/>
          </p:nvPr>
        </p:nvSpPr>
        <p:spPr/>
        <p:txBody>
          <a:bodyPr/>
          <a:lstStyle/>
          <a:p>
            <a:pPr>
              <a:defRPr/>
            </a:pPr>
            <a:fld id="{D02E777F-298D-4C96-825C-3DC57E52C55E}" type="slidenum">
              <a:rPr lang="pl-PL" smtClean="0"/>
              <a:pPr>
                <a:defRPr/>
              </a:pPr>
              <a:t>2</a:t>
            </a:fld>
            <a:endParaRPr lang="pl-PL"/>
          </a:p>
        </p:txBody>
      </p:sp>
      <p:sp>
        <p:nvSpPr>
          <p:cNvPr id="4" name="pole tekstowe 3">
            <a:extLst>
              <a:ext uri="{FF2B5EF4-FFF2-40B4-BE49-F238E27FC236}">
                <a16:creationId xmlns="" xmlns:a16="http://schemas.microsoft.com/office/drawing/2014/main" id="{4818FD12-4C99-F038-7F81-E1EEF725890F}"/>
              </a:ext>
            </a:extLst>
          </p:cNvPr>
          <p:cNvSpPr txBox="1"/>
          <p:nvPr/>
        </p:nvSpPr>
        <p:spPr>
          <a:xfrm>
            <a:off x="287524" y="474345"/>
            <a:ext cx="8568952" cy="6063198"/>
          </a:xfrm>
          <a:prstGeom prst="rect">
            <a:avLst/>
          </a:prstGeom>
          <a:noFill/>
        </p:spPr>
        <p:txBody>
          <a:bodyPr wrap="square" rtlCol="0">
            <a:spAutoFit/>
          </a:bodyPr>
          <a:lstStyle/>
          <a:p>
            <a:pPr lvl="0"/>
            <a:r>
              <a:rPr lang="pl-PL" sz="1800" b="1" dirty="0"/>
              <a:t>Czasopisma</a:t>
            </a:r>
          </a:p>
          <a:p>
            <a:pPr lvl="0"/>
            <a:endParaRPr lang="pl-PL" sz="1800" dirty="0"/>
          </a:p>
          <a:p>
            <a:pPr marL="285750" indent="-285750" algn="just">
              <a:buFont typeface="Arial" panose="020B0604020202020204" pitchFamily="34" charset="0"/>
              <a:buChar char="•"/>
            </a:pPr>
            <a:r>
              <a:rPr lang="en-US" sz="1600" dirty="0" smtClean="0"/>
              <a:t>Marek </a:t>
            </a:r>
            <a:r>
              <a:rPr lang="en-US" sz="1600" dirty="0" err="1" smtClean="0"/>
              <a:t>Grzegorowski</a:t>
            </a:r>
            <a:r>
              <a:rPr lang="en-US" sz="1600" dirty="0" smtClean="0"/>
              <a:t>, Andrzej </a:t>
            </a:r>
            <a:r>
              <a:rPr lang="en-US" sz="1600" dirty="0" err="1" smtClean="0"/>
              <a:t>Janusz</a:t>
            </a:r>
            <a:r>
              <a:rPr lang="en-US" sz="1600" dirty="0" smtClean="0"/>
              <a:t>, </a:t>
            </a:r>
            <a:r>
              <a:rPr lang="en-US" sz="1600" dirty="0" err="1" smtClean="0"/>
              <a:t>Grzegorz</a:t>
            </a:r>
            <a:r>
              <a:rPr lang="en-US" sz="1600" dirty="0" smtClean="0"/>
              <a:t> </a:t>
            </a:r>
            <a:r>
              <a:rPr lang="en-US" sz="1600" dirty="0" err="1" smtClean="0"/>
              <a:t>Śliwa</a:t>
            </a:r>
            <a:r>
              <a:rPr lang="en-US" sz="1600" dirty="0" smtClean="0"/>
              <a:t>, </a:t>
            </a:r>
            <a:r>
              <a:rPr lang="en-US" sz="1600" dirty="0" err="1" smtClean="0"/>
              <a:t>Łukasz</a:t>
            </a:r>
            <a:r>
              <a:rPr lang="en-US" sz="1600" dirty="0" smtClean="0"/>
              <a:t> </a:t>
            </a:r>
            <a:r>
              <a:rPr lang="en-US" sz="1600" dirty="0" err="1" smtClean="0"/>
              <a:t>Marcinowski</a:t>
            </a:r>
            <a:r>
              <a:rPr lang="en-US" sz="1600" dirty="0" smtClean="0"/>
              <a:t> and Andrzej Skowron: “Towards ML </a:t>
            </a:r>
            <a:r>
              <a:rPr lang="en-US" sz="1600" dirty="0" err="1" smtClean="0"/>
              <a:t>explainability</a:t>
            </a:r>
            <a:r>
              <a:rPr lang="en-US" sz="1600" dirty="0" smtClean="0"/>
              <a:t> with rough sets, clustering, and dimensionality reduction”. [</a:t>
            </a:r>
            <a:r>
              <a:rPr lang="en-US" sz="1600" dirty="0" err="1" smtClean="0"/>
              <a:t>Praca</a:t>
            </a:r>
            <a:r>
              <a:rPr lang="en-US" sz="1600" dirty="0" smtClean="0"/>
              <a:t> </a:t>
            </a:r>
            <a:r>
              <a:rPr lang="en-US" sz="1600" dirty="0" err="1" smtClean="0"/>
              <a:t>zgłoszona</a:t>
            </a:r>
            <a:r>
              <a:rPr lang="en-US" sz="1600" dirty="0" smtClean="0"/>
              <a:t> w 2024 </a:t>
            </a:r>
            <a:r>
              <a:rPr lang="en-US" sz="1600" dirty="0" err="1" smtClean="0"/>
              <a:t>jako</a:t>
            </a:r>
            <a:r>
              <a:rPr lang="en-US" sz="1600" dirty="0" smtClean="0"/>
              <a:t> </a:t>
            </a:r>
            <a:r>
              <a:rPr lang="en-US" sz="1600" dirty="0" err="1" smtClean="0"/>
              <a:t>przyjęta</a:t>
            </a:r>
            <a:r>
              <a:rPr lang="en-US" sz="1600" dirty="0" smtClean="0"/>
              <a:t> do </a:t>
            </a:r>
            <a:r>
              <a:rPr lang="en-US" sz="1600" dirty="0" err="1" smtClean="0"/>
              <a:t>druku</a:t>
            </a:r>
            <a:r>
              <a:rPr lang="en-US" sz="1600" dirty="0" smtClean="0"/>
              <a:t> w 2024] </a:t>
            </a:r>
            <a:r>
              <a:rPr lang="en-US" sz="1600" i="1" dirty="0" smtClean="0"/>
              <a:t>International Journal of Applied Mathematics &amp; Computer Science </a:t>
            </a:r>
            <a:r>
              <a:rPr lang="en-US" sz="1600" dirty="0" smtClean="0"/>
              <a:t>35(1): 19-31 (2025) </a:t>
            </a:r>
            <a:r>
              <a:rPr lang="en-US" sz="1600" dirty="0" err="1" smtClean="0"/>
              <a:t>DOI</a:t>
            </a:r>
            <a:r>
              <a:rPr lang="en-US" sz="1600" dirty="0" smtClean="0"/>
              <a:t>: 10.61822/amcs-2025-0002</a:t>
            </a:r>
            <a:r>
              <a:rPr lang="pl-PL" sz="1600" dirty="0" smtClean="0"/>
              <a:t>  [</a:t>
            </a:r>
            <a:r>
              <a:rPr lang="en-US" sz="1600" dirty="0" smtClean="0"/>
              <a:t>100 p</a:t>
            </a:r>
            <a:r>
              <a:rPr lang="pl-PL" sz="1600" dirty="0" err="1" smtClean="0"/>
              <a:t>unktów</a:t>
            </a:r>
            <a:r>
              <a:rPr lang="pl-PL" sz="1600" dirty="0" smtClean="0"/>
              <a:t>]</a:t>
            </a:r>
            <a:r>
              <a:rPr lang="en-US" sz="1600" dirty="0" smtClean="0"/>
              <a:t>.</a:t>
            </a:r>
            <a:r>
              <a:rPr lang="pl-PL" sz="1600" dirty="0" smtClean="0"/>
              <a:t> </a:t>
            </a:r>
          </a:p>
          <a:p>
            <a:pPr algn="just"/>
            <a:endParaRPr lang="pl-PL" sz="1600" i="1" dirty="0" smtClean="0"/>
          </a:p>
          <a:p>
            <a:pPr algn="just"/>
            <a:r>
              <a:rPr lang="pl-PL" sz="1600" i="1" dirty="0" smtClean="0"/>
              <a:t>Przedstawiono nowe podejście do optymalizacji zarządzania dostawami do sieci automatów sprzedających żywność poprzez wykorzystanie zbiorów przybliżonych, klasteryzacji opartej na odległości i technik redukcji wymiarowości.</a:t>
            </a:r>
            <a:endParaRPr lang="en-US" sz="1600" dirty="0" smtClean="0"/>
          </a:p>
          <a:p>
            <a:endParaRPr lang="pl-PL" sz="1600" dirty="0" smtClean="0"/>
          </a:p>
          <a:p>
            <a:pPr marL="285750" indent="-285750" algn="just">
              <a:buFont typeface="Arial" panose="020B0604020202020204" pitchFamily="34" charset="0"/>
              <a:buChar char="•"/>
            </a:pPr>
            <a:r>
              <a:rPr lang="en-US" sz="1600" dirty="0" smtClean="0"/>
              <a:t>Andrzej Skowron</a:t>
            </a:r>
            <a:r>
              <a:rPr lang="en-US" sz="1600" i="1" dirty="0" smtClean="0"/>
              <a:t>, </a:t>
            </a:r>
            <a:r>
              <a:rPr lang="en-US" sz="1600" dirty="0" err="1" smtClean="0"/>
              <a:t>Jaroslaw</a:t>
            </a:r>
            <a:r>
              <a:rPr lang="en-US" sz="1600" dirty="0" smtClean="0"/>
              <a:t> </a:t>
            </a:r>
            <a:r>
              <a:rPr lang="en-US" sz="1600" dirty="0" err="1" smtClean="0"/>
              <a:t>Stepaniuk</a:t>
            </a:r>
            <a:r>
              <a:rPr lang="en-US" sz="1600" i="1" dirty="0" smtClean="0"/>
              <a:t>:</a:t>
            </a:r>
            <a:r>
              <a:rPr lang="en-US" sz="1600" dirty="0" smtClean="0"/>
              <a:t>“Toward rough set based insightful reasoning in intelligent systems”.</a:t>
            </a:r>
            <a:r>
              <a:rPr lang="en-US" sz="1600" i="1" dirty="0" smtClean="0"/>
              <a:t> Information Sciences </a:t>
            </a:r>
            <a:r>
              <a:rPr lang="en-US" sz="1600" dirty="0" smtClean="0"/>
              <a:t>709: 122078 (2025)</a:t>
            </a:r>
            <a:endParaRPr lang="pl-PL" sz="1600" dirty="0" smtClean="0"/>
          </a:p>
          <a:p>
            <a:pPr algn="just"/>
            <a:r>
              <a:rPr lang="pl-PL" sz="1600" dirty="0" smtClean="0"/>
              <a:t>     </a:t>
            </a:r>
            <a:r>
              <a:rPr lang="en-US" sz="1600" dirty="0" smtClean="0"/>
              <a:t>DOI:10.1016/j.ins.2025.122078</a:t>
            </a:r>
            <a:r>
              <a:rPr lang="pl-PL" sz="1600" dirty="0" smtClean="0"/>
              <a:t> [</a:t>
            </a:r>
            <a:r>
              <a:rPr lang="en-US" sz="1600" dirty="0" smtClean="0"/>
              <a:t>200 p</a:t>
            </a:r>
            <a:r>
              <a:rPr lang="pl-PL" sz="1600" dirty="0" err="1" smtClean="0"/>
              <a:t>unktów</a:t>
            </a:r>
            <a:r>
              <a:rPr lang="pl-PL" sz="1600" dirty="0" smtClean="0"/>
              <a:t>] </a:t>
            </a:r>
          </a:p>
          <a:p>
            <a:pPr marL="285750" indent="-285750" algn="just">
              <a:buFont typeface="Arial" panose="020B0604020202020204" pitchFamily="34" charset="0"/>
              <a:buChar char="•"/>
            </a:pPr>
            <a:endParaRPr lang="pl-PL" sz="1600" dirty="0" smtClean="0"/>
          </a:p>
          <a:p>
            <a:pPr algn="just"/>
            <a:r>
              <a:rPr lang="pl-PL" sz="1600" i="1" dirty="0" smtClean="0"/>
              <a:t>Praca zmierza do pogłębionego zrozumienia pojęcia granuli jako obliczeniowego bloku konstrukcji w celu poznania sytuacji w świecie rzeczywistym zapewniającego możliwość podjęcia właściwych decyzji (wg. </a:t>
            </a:r>
            <a:r>
              <a:rPr lang="pl-PL" sz="1600" i="1" dirty="0" err="1" smtClean="0"/>
              <a:t>Leslie</a:t>
            </a:r>
            <a:r>
              <a:rPr lang="pl-PL" sz="1600" i="1" dirty="0" smtClean="0"/>
              <a:t> </a:t>
            </a:r>
            <a:r>
              <a:rPr lang="pl-PL" sz="1600" i="1" dirty="0" err="1" smtClean="0"/>
              <a:t>Valianta</a:t>
            </a:r>
            <a:r>
              <a:rPr lang="pl-PL" sz="1600" i="1" dirty="0" smtClean="0"/>
              <a:t>: </a:t>
            </a:r>
            <a:r>
              <a:rPr lang="pl-PL" sz="1600" i="1" dirty="0" err="1" smtClean="0"/>
              <a:t>computational</a:t>
            </a:r>
            <a:r>
              <a:rPr lang="pl-PL" sz="1600" i="1" dirty="0" smtClean="0"/>
              <a:t> </a:t>
            </a:r>
            <a:r>
              <a:rPr lang="pl-PL" sz="1600" i="1" dirty="0" err="1" smtClean="0"/>
              <a:t>building</a:t>
            </a:r>
            <a:r>
              <a:rPr lang="pl-PL" sz="1600" i="1" dirty="0" smtClean="0"/>
              <a:t> </a:t>
            </a:r>
            <a:r>
              <a:rPr lang="pl-PL" sz="1600" i="1" dirty="0" err="1" smtClean="0"/>
              <a:t>blocks</a:t>
            </a:r>
            <a:r>
              <a:rPr lang="pl-PL" sz="1600" i="1" dirty="0" smtClean="0"/>
              <a:t> for </a:t>
            </a:r>
            <a:r>
              <a:rPr lang="pl-PL" sz="1600" i="1" dirty="0" err="1" smtClean="0"/>
              <a:t>cognition</a:t>
            </a:r>
            <a:r>
              <a:rPr lang="pl-PL" sz="1600" i="1" dirty="0" smtClean="0"/>
              <a:t>). W szczególności, praca zawiera dyskusję ewolucji pojęcia przestrzeni aproksymacyjnej w teorii zbiorów przybliżonych od pierwotnego modelu wprowadzonego przez Profesora Zdzisława Pawlaka aż do modeli dynamicznych bazujących na </a:t>
            </a:r>
            <a:r>
              <a:rPr lang="pl-PL" sz="1600" i="1" dirty="0" err="1" smtClean="0"/>
              <a:t>granularnych</a:t>
            </a:r>
            <a:r>
              <a:rPr lang="pl-PL" sz="1600" i="1" dirty="0" smtClean="0"/>
              <a:t> sieciach złożonych granul (c-granul) pozwalających na aproksymację pojęć nieostrych dotyczących złożonych zjawisk w świecie rzeczywistym.</a:t>
            </a:r>
            <a:endParaRPr lang="en-US" sz="1600" dirty="0" smtClean="0"/>
          </a:p>
        </p:txBody>
      </p:sp>
    </p:spTree>
    <p:extLst>
      <p:ext uri="{BB962C8B-B14F-4D97-AF65-F5344CB8AC3E}">
        <p14:creationId xmlns:p14="http://schemas.microsoft.com/office/powerpoint/2010/main" val="2630809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zaokrąglony 5"/>
          <p:cNvSpPr/>
          <p:nvPr/>
        </p:nvSpPr>
        <p:spPr>
          <a:xfrm>
            <a:off x="160658" y="53154"/>
            <a:ext cx="8928992" cy="6741368"/>
          </a:xfrm>
          <a:prstGeom prst="roundRect">
            <a:avLst/>
          </a:prstGeom>
          <a:solidFill>
            <a:srgbClr val="00FFFF"/>
          </a:solid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Elipsa 1"/>
          <p:cNvSpPr/>
          <p:nvPr/>
        </p:nvSpPr>
        <p:spPr>
          <a:xfrm>
            <a:off x="2699792" y="2593724"/>
            <a:ext cx="3258801" cy="18722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000" b="1">
                <a:solidFill>
                  <a:schemeClr val="tx1"/>
                </a:solidFill>
              </a:rPr>
              <a:t>RM</a:t>
            </a:r>
          </a:p>
        </p:txBody>
      </p:sp>
      <p:sp>
        <p:nvSpPr>
          <p:cNvPr id="4" name="Prostokąt zaokrąglony 3"/>
          <p:cNvSpPr/>
          <p:nvPr/>
        </p:nvSpPr>
        <p:spPr>
          <a:xfrm>
            <a:off x="2195736" y="951335"/>
            <a:ext cx="2039184"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DECOMPO-SITION</a:t>
            </a:r>
          </a:p>
        </p:txBody>
      </p:sp>
      <p:sp>
        <p:nvSpPr>
          <p:cNvPr id="28" name="Prostokąt zaokrąglony 27"/>
          <p:cNvSpPr/>
          <p:nvPr/>
        </p:nvSpPr>
        <p:spPr>
          <a:xfrm>
            <a:off x="6498515" y="3460488"/>
            <a:ext cx="2519819" cy="1774667"/>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INTERACTION WITH THE PHYSICAL  WORLD</a:t>
            </a:r>
          </a:p>
        </p:txBody>
      </p:sp>
      <p:sp>
        <p:nvSpPr>
          <p:cNvPr id="29" name="Prostokąt zaokrąglony 28"/>
          <p:cNvSpPr/>
          <p:nvPr/>
        </p:nvSpPr>
        <p:spPr>
          <a:xfrm>
            <a:off x="435855" y="5235156"/>
            <a:ext cx="2592288"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OPTIMIZATION</a:t>
            </a:r>
          </a:p>
        </p:txBody>
      </p:sp>
      <p:sp>
        <p:nvSpPr>
          <p:cNvPr id="30" name="Prostokąt zaokrąglony 29"/>
          <p:cNvSpPr/>
          <p:nvPr/>
        </p:nvSpPr>
        <p:spPr>
          <a:xfrm>
            <a:off x="251520" y="2492896"/>
            <a:ext cx="2250250"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AGGREGATION</a:t>
            </a:r>
          </a:p>
        </p:txBody>
      </p:sp>
      <p:sp>
        <p:nvSpPr>
          <p:cNvPr id="13" name="Prostokąt 12"/>
          <p:cNvSpPr/>
          <p:nvPr/>
        </p:nvSpPr>
        <p:spPr>
          <a:xfrm>
            <a:off x="179512" y="34653"/>
            <a:ext cx="8879700" cy="89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a:solidFill>
                  <a:schemeClr val="tx1"/>
                </a:solidFill>
              </a:rPr>
              <a:t>INTERRELATED SUB-GRANULES OF REASONING MODULE (RM) SUPPORTING BEHAVIOR OF CONTROL </a:t>
            </a:r>
          </a:p>
        </p:txBody>
      </p:sp>
      <p:sp>
        <p:nvSpPr>
          <p:cNvPr id="14" name="Strzałka w górę i w dół 13"/>
          <p:cNvSpPr/>
          <p:nvPr/>
        </p:nvSpPr>
        <p:spPr>
          <a:xfrm>
            <a:off x="3371734" y="2180482"/>
            <a:ext cx="358990" cy="50289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Strzałka w górę i w dół 32"/>
          <p:cNvSpPr/>
          <p:nvPr/>
        </p:nvSpPr>
        <p:spPr>
          <a:xfrm rot="2676143">
            <a:off x="3075079" y="4227976"/>
            <a:ext cx="345503" cy="113775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Strzałka w lewo i prawo 19"/>
          <p:cNvSpPr/>
          <p:nvPr/>
        </p:nvSpPr>
        <p:spPr>
          <a:xfrm rot="1647477">
            <a:off x="2483574" y="2859200"/>
            <a:ext cx="438484" cy="29073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Strzałka w lewo i prawo 37"/>
          <p:cNvSpPr/>
          <p:nvPr/>
        </p:nvSpPr>
        <p:spPr>
          <a:xfrm rot="1806342">
            <a:off x="5723932" y="3997257"/>
            <a:ext cx="793588" cy="3676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Prostokąt zaokrąglony 38"/>
          <p:cNvSpPr/>
          <p:nvPr/>
        </p:nvSpPr>
        <p:spPr>
          <a:xfrm>
            <a:off x="251520" y="3861048"/>
            <a:ext cx="2250250"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ADAPTATION</a:t>
            </a:r>
          </a:p>
        </p:txBody>
      </p:sp>
      <p:sp>
        <p:nvSpPr>
          <p:cNvPr id="40" name="Strzałka w lewo i prawo 39"/>
          <p:cNvSpPr/>
          <p:nvPr/>
        </p:nvSpPr>
        <p:spPr>
          <a:xfrm rot="20206305">
            <a:off x="2485791" y="4221773"/>
            <a:ext cx="797759" cy="31125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zaokrąglony 40"/>
          <p:cNvSpPr/>
          <p:nvPr/>
        </p:nvSpPr>
        <p:spPr>
          <a:xfrm>
            <a:off x="6498515" y="2180481"/>
            <a:ext cx="2376264"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APPROXIMATON AND LEARNING</a:t>
            </a:r>
          </a:p>
        </p:txBody>
      </p:sp>
      <p:sp>
        <p:nvSpPr>
          <p:cNvPr id="42" name="Strzałka w lewo i prawo 41"/>
          <p:cNvSpPr/>
          <p:nvPr/>
        </p:nvSpPr>
        <p:spPr>
          <a:xfrm rot="20032971">
            <a:off x="5735355" y="2737311"/>
            <a:ext cx="775803" cy="3201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3" name="Prostokąt zaokrąglony 42"/>
          <p:cNvSpPr/>
          <p:nvPr/>
        </p:nvSpPr>
        <p:spPr>
          <a:xfrm>
            <a:off x="6012160" y="5327409"/>
            <a:ext cx="2088232"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TESTING</a:t>
            </a:r>
          </a:p>
        </p:txBody>
      </p:sp>
      <p:sp>
        <p:nvSpPr>
          <p:cNvPr id="44" name="Strzałka w górę i w dół 43"/>
          <p:cNvSpPr/>
          <p:nvPr/>
        </p:nvSpPr>
        <p:spPr>
          <a:xfrm rot="19379273">
            <a:off x="5600434" y="4123973"/>
            <a:ext cx="358133" cy="132076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trzałka w lewo i prawo 18"/>
          <p:cNvSpPr/>
          <p:nvPr/>
        </p:nvSpPr>
        <p:spPr>
          <a:xfrm rot="18189259">
            <a:off x="4877176" y="2301993"/>
            <a:ext cx="677078" cy="24086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p:cNvSpPr txBox="1"/>
          <p:nvPr/>
        </p:nvSpPr>
        <p:spPr>
          <a:xfrm>
            <a:off x="4858573" y="4664763"/>
            <a:ext cx="539922" cy="507831"/>
          </a:xfrm>
          <a:prstGeom prst="rect">
            <a:avLst/>
          </a:prstGeom>
          <a:noFill/>
        </p:spPr>
        <p:txBody>
          <a:bodyPr wrap="square" rtlCol="0">
            <a:spAutoFit/>
          </a:bodyPr>
          <a:lstStyle/>
          <a:p>
            <a:r>
              <a:rPr lang="pl-PL" b="1"/>
              <a:t>…</a:t>
            </a:r>
            <a:endParaRPr lang="en-US" b="1"/>
          </a:p>
        </p:txBody>
      </p:sp>
      <p:sp>
        <p:nvSpPr>
          <p:cNvPr id="21" name="Prostokąt zaokrąglony 20"/>
          <p:cNvSpPr/>
          <p:nvPr/>
        </p:nvSpPr>
        <p:spPr>
          <a:xfrm>
            <a:off x="3155730" y="5284024"/>
            <a:ext cx="2592288"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MANAGEMENT OF GOALS (NEEDS)</a:t>
            </a:r>
          </a:p>
        </p:txBody>
      </p:sp>
      <p:sp>
        <p:nvSpPr>
          <p:cNvPr id="22" name="Strzałka w lewo i prawo 21"/>
          <p:cNvSpPr/>
          <p:nvPr/>
        </p:nvSpPr>
        <p:spPr>
          <a:xfrm rot="5400000">
            <a:off x="4002788" y="4714812"/>
            <a:ext cx="818092" cy="3203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Prostokąt zaokrąglony 22"/>
          <p:cNvSpPr/>
          <p:nvPr/>
        </p:nvSpPr>
        <p:spPr>
          <a:xfrm>
            <a:off x="146180" y="1062900"/>
            <a:ext cx="2173429"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RISK MANAGEMENT</a:t>
            </a:r>
          </a:p>
        </p:txBody>
      </p:sp>
      <p:sp>
        <p:nvSpPr>
          <p:cNvPr id="24" name="Strzałka w lewo i prawo 23"/>
          <p:cNvSpPr/>
          <p:nvPr/>
        </p:nvSpPr>
        <p:spPr>
          <a:xfrm rot="1751127">
            <a:off x="2325965" y="2432773"/>
            <a:ext cx="1006192" cy="2744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rostokąt zaokrąglony 24"/>
          <p:cNvSpPr/>
          <p:nvPr/>
        </p:nvSpPr>
        <p:spPr>
          <a:xfrm>
            <a:off x="6390503" y="899186"/>
            <a:ext cx="2592288"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MANAGEMENT OF CONSTRAINTS</a:t>
            </a:r>
          </a:p>
        </p:txBody>
      </p:sp>
      <p:sp>
        <p:nvSpPr>
          <p:cNvPr id="27" name="Prostokąt zaokrąglony 26"/>
          <p:cNvSpPr/>
          <p:nvPr/>
        </p:nvSpPr>
        <p:spPr>
          <a:xfrm>
            <a:off x="4139952" y="908720"/>
            <a:ext cx="2251650"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FOR CONFLICTING INFORMATION</a:t>
            </a:r>
          </a:p>
        </p:txBody>
      </p:sp>
      <p:sp>
        <p:nvSpPr>
          <p:cNvPr id="26" name="Strzałka w lewo i prawo 25"/>
          <p:cNvSpPr/>
          <p:nvPr/>
        </p:nvSpPr>
        <p:spPr>
          <a:xfrm rot="19220045">
            <a:off x="5314360" y="2258589"/>
            <a:ext cx="1418691" cy="2621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Strzałka w lewo i prawo 30"/>
          <p:cNvSpPr/>
          <p:nvPr/>
        </p:nvSpPr>
        <p:spPr>
          <a:xfrm rot="4300467">
            <a:off x="4745061" y="4523712"/>
            <a:ext cx="499578" cy="25253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728580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43C4635-63FB-840F-395D-C6D5043752B9}"/>
            </a:ext>
          </a:extLst>
        </p:cNvPr>
        <p:cNvGrpSpPr/>
        <p:nvPr/>
      </p:nvGrpSpPr>
      <p:grpSpPr>
        <a:xfrm>
          <a:off x="0" y="0"/>
          <a:ext cx="0" cy="0"/>
          <a:chOff x="0" y="0"/>
          <a:chExt cx="0" cy="0"/>
        </a:xfrm>
      </p:grpSpPr>
      <p:sp>
        <p:nvSpPr>
          <p:cNvPr id="31" name="Prostokąt 30">
            <a:extLst>
              <a:ext uri="{FF2B5EF4-FFF2-40B4-BE49-F238E27FC236}">
                <a16:creationId xmlns="" xmlns:a16="http://schemas.microsoft.com/office/drawing/2014/main" id="{A3D4FDC0-BC91-1000-3ED6-8AF70D91645A}"/>
              </a:ext>
            </a:extLst>
          </p:cNvPr>
          <p:cNvSpPr/>
          <p:nvPr/>
        </p:nvSpPr>
        <p:spPr>
          <a:xfrm rot="2119440">
            <a:off x="2657903" y="3908221"/>
            <a:ext cx="835226" cy="129614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ytuł 1">
            <a:extLst>
              <a:ext uri="{FF2B5EF4-FFF2-40B4-BE49-F238E27FC236}">
                <a16:creationId xmlns="" xmlns:a16="http://schemas.microsoft.com/office/drawing/2014/main" id="{BAEA6C11-D2C1-C237-76BB-2FF0DFB0172A}"/>
              </a:ext>
            </a:extLst>
          </p:cNvPr>
          <p:cNvSpPr txBox="1">
            <a:spLocks/>
          </p:cNvSpPr>
          <p:nvPr/>
        </p:nvSpPr>
        <p:spPr>
          <a:xfrm>
            <a:off x="0" y="0"/>
            <a:ext cx="9144000" cy="1019976"/>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200" b="1" dirty="0"/>
              <a:t>HOW C-GRANULES ARE GENERATED</a:t>
            </a:r>
            <a:r>
              <a:rPr lang="en-US" sz="3200" b="1" dirty="0">
                <a:solidFill>
                  <a:srgbClr val="0000FF"/>
                </a:solidFill>
              </a:rPr>
              <a:t>, </a:t>
            </a:r>
            <a:r>
              <a:rPr lang="en-US" sz="3200" b="1" dirty="0"/>
              <a:t>MODIFIED AND  MANAGED?</a:t>
            </a:r>
            <a:endParaRPr lang="pl-PL" sz="3200" b="1" dirty="0"/>
          </a:p>
          <a:p>
            <a:endParaRPr lang="en-US" sz="3200" b="1" dirty="0"/>
          </a:p>
        </p:txBody>
      </p:sp>
      <p:sp>
        <p:nvSpPr>
          <p:cNvPr id="3" name="Symbol zastępczy numeru slajdu 2">
            <a:extLst>
              <a:ext uri="{FF2B5EF4-FFF2-40B4-BE49-F238E27FC236}">
                <a16:creationId xmlns="" xmlns:a16="http://schemas.microsoft.com/office/drawing/2014/main" id="{BBEFC565-B58D-876C-CE19-C7D354069661}"/>
              </a:ext>
            </a:extLst>
          </p:cNvPr>
          <p:cNvSpPr>
            <a:spLocks noGrp="1"/>
          </p:cNvSpPr>
          <p:nvPr>
            <p:ph type="sldNum" sz="quarter" idx="12"/>
          </p:nvPr>
        </p:nvSpPr>
        <p:spPr/>
        <p:txBody>
          <a:bodyPr/>
          <a:lstStyle/>
          <a:p>
            <a:pPr>
              <a:defRPr/>
            </a:pPr>
            <a:fld id="{D02E777F-298D-4C96-825C-3DC57E52C55E}" type="slidenum">
              <a:rPr lang="pl-PL" smtClean="0"/>
              <a:pPr>
                <a:defRPr/>
              </a:pPr>
              <a:t>21</a:t>
            </a:fld>
            <a:endParaRPr lang="pl-PL"/>
          </a:p>
        </p:txBody>
      </p:sp>
      <p:sp>
        <p:nvSpPr>
          <p:cNvPr id="2" name="pole tekstowe 1">
            <a:extLst>
              <a:ext uri="{FF2B5EF4-FFF2-40B4-BE49-F238E27FC236}">
                <a16:creationId xmlns="" xmlns:a16="http://schemas.microsoft.com/office/drawing/2014/main" id="{AFF237B6-ABDC-EA69-F24F-962709FBC593}"/>
              </a:ext>
            </a:extLst>
          </p:cNvPr>
          <p:cNvSpPr txBox="1"/>
          <p:nvPr/>
        </p:nvSpPr>
        <p:spPr>
          <a:xfrm>
            <a:off x="1331640" y="3348281"/>
            <a:ext cx="864096" cy="584775"/>
          </a:xfrm>
          <a:prstGeom prst="rect">
            <a:avLst/>
          </a:prstGeom>
          <a:noFill/>
        </p:spPr>
        <p:txBody>
          <a:bodyPr wrap="square" rtlCol="0">
            <a:spAutoFit/>
          </a:bodyPr>
          <a:lstStyle/>
          <a:p>
            <a:r>
              <a:rPr lang="pl-PL" sz="3200" b="1"/>
              <a:t>…</a:t>
            </a:r>
            <a:endParaRPr lang="en-US" sz="3200" b="1"/>
          </a:p>
        </p:txBody>
      </p:sp>
      <p:sp>
        <p:nvSpPr>
          <p:cNvPr id="24" name="pole tekstowe 23">
            <a:extLst>
              <a:ext uri="{FF2B5EF4-FFF2-40B4-BE49-F238E27FC236}">
                <a16:creationId xmlns="" xmlns:a16="http://schemas.microsoft.com/office/drawing/2014/main" id="{B270D78F-C3C3-18F6-3CA7-5B9EAA36F369}"/>
              </a:ext>
            </a:extLst>
          </p:cNvPr>
          <p:cNvSpPr txBox="1"/>
          <p:nvPr/>
        </p:nvSpPr>
        <p:spPr>
          <a:xfrm>
            <a:off x="6984268" y="3784684"/>
            <a:ext cx="864096" cy="584775"/>
          </a:xfrm>
          <a:prstGeom prst="rect">
            <a:avLst/>
          </a:prstGeom>
          <a:noFill/>
        </p:spPr>
        <p:txBody>
          <a:bodyPr wrap="square" rtlCol="0">
            <a:spAutoFit/>
          </a:bodyPr>
          <a:lstStyle/>
          <a:p>
            <a:r>
              <a:rPr lang="pl-PL" sz="3200" b="1"/>
              <a:t>…</a:t>
            </a:r>
            <a:endParaRPr lang="en-US" sz="3200" b="1"/>
          </a:p>
        </p:txBody>
      </p:sp>
      <p:sp>
        <p:nvSpPr>
          <p:cNvPr id="25" name="pole tekstowe 24">
            <a:extLst>
              <a:ext uri="{FF2B5EF4-FFF2-40B4-BE49-F238E27FC236}">
                <a16:creationId xmlns="" xmlns:a16="http://schemas.microsoft.com/office/drawing/2014/main" id="{F955534D-D3A0-BD71-CE02-E7838091D0B0}"/>
              </a:ext>
            </a:extLst>
          </p:cNvPr>
          <p:cNvSpPr txBox="1"/>
          <p:nvPr/>
        </p:nvSpPr>
        <p:spPr>
          <a:xfrm>
            <a:off x="4139952" y="1108632"/>
            <a:ext cx="864096" cy="584775"/>
          </a:xfrm>
          <a:prstGeom prst="rect">
            <a:avLst/>
          </a:prstGeom>
          <a:noFill/>
        </p:spPr>
        <p:txBody>
          <a:bodyPr wrap="square" rtlCol="0">
            <a:spAutoFit/>
          </a:bodyPr>
          <a:lstStyle/>
          <a:p>
            <a:r>
              <a:rPr lang="pl-PL" sz="3200" b="1"/>
              <a:t>…</a:t>
            </a:r>
            <a:endParaRPr lang="en-US" sz="3200" b="1"/>
          </a:p>
        </p:txBody>
      </p:sp>
      <p:sp>
        <p:nvSpPr>
          <p:cNvPr id="26" name="pole tekstowe 25">
            <a:extLst>
              <a:ext uri="{FF2B5EF4-FFF2-40B4-BE49-F238E27FC236}">
                <a16:creationId xmlns="" xmlns:a16="http://schemas.microsoft.com/office/drawing/2014/main" id="{C4F005EA-C688-8F7A-4816-A00A20F6BD96}"/>
              </a:ext>
            </a:extLst>
          </p:cNvPr>
          <p:cNvSpPr txBox="1"/>
          <p:nvPr/>
        </p:nvSpPr>
        <p:spPr>
          <a:xfrm>
            <a:off x="6384349" y="2700209"/>
            <a:ext cx="864096" cy="584775"/>
          </a:xfrm>
          <a:prstGeom prst="rect">
            <a:avLst/>
          </a:prstGeom>
          <a:noFill/>
        </p:spPr>
        <p:txBody>
          <a:bodyPr wrap="square" rtlCol="0">
            <a:spAutoFit/>
          </a:bodyPr>
          <a:lstStyle/>
          <a:p>
            <a:r>
              <a:rPr lang="pl-PL" sz="3200" b="1"/>
              <a:t>…</a:t>
            </a:r>
            <a:endParaRPr lang="en-US" sz="3200" b="1"/>
          </a:p>
        </p:txBody>
      </p:sp>
      <p:sp>
        <p:nvSpPr>
          <p:cNvPr id="35" name="Objaśnienie prostokątne zaokrąglone 16">
            <a:extLst>
              <a:ext uri="{FF2B5EF4-FFF2-40B4-BE49-F238E27FC236}">
                <a16:creationId xmlns="" xmlns:a16="http://schemas.microsoft.com/office/drawing/2014/main" id="{D81F4E25-6C44-5B6F-8D68-3C68B5EB3CF2}"/>
              </a:ext>
            </a:extLst>
          </p:cNvPr>
          <p:cNvSpPr/>
          <p:nvPr/>
        </p:nvSpPr>
        <p:spPr>
          <a:xfrm>
            <a:off x="6238528" y="1140008"/>
            <a:ext cx="2448272" cy="1728192"/>
          </a:xfrm>
          <a:prstGeom prst="wedgeRoundRectCallout">
            <a:avLst>
              <a:gd name="adj1" fmla="val -85446"/>
              <a:gd name="adj2" fmla="val 2900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How to generate the relevant configurations of physical objects</a:t>
            </a:r>
            <a:r>
              <a:rPr lang="pl-PL" sz="1800">
                <a:solidFill>
                  <a:schemeClr val="tx1"/>
                </a:solidFill>
              </a:rPr>
              <a:t> and </a:t>
            </a:r>
            <a:r>
              <a:rPr lang="en-GB" sz="1800">
                <a:solidFill>
                  <a:schemeClr val="tx1"/>
                </a:solidFill>
              </a:rPr>
              <a:t>modify interactions between them?</a:t>
            </a:r>
          </a:p>
        </p:txBody>
      </p:sp>
      <p:sp>
        <p:nvSpPr>
          <p:cNvPr id="38" name="pole tekstowe 37">
            <a:extLst>
              <a:ext uri="{FF2B5EF4-FFF2-40B4-BE49-F238E27FC236}">
                <a16:creationId xmlns="" xmlns:a16="http://schemas.microsoft.com/office/drawing/2014/main" id="{EB573BA2-E977-1836-8F15-6183C4B90291}"/>
              </a:ext>
            </a:extLst>
          </p:cNvPr>
          <p:cNvSpPr txBox="1"/>
          <p:nvPr/>
        </p:nvSpPr>
        <p:spPr>
          <a:xfrm>
            <a:off x="3251496" y="3011238"/>
            <a:ext cx="1583247" cy="1323439"/>
          </a:xfrm>
          <a:prstGeom prst="rect">
            <a:avLst/>
          </a:prstGeom>
          <a:noFill/>
        </p:spPr>
        <p:txBody>
          <a:bodyPr wrap="square" rtlCol="0">
            <a:spAutoFit/>
          </a:bodyPr>
          <a:lstStyle/>
          <a:p>
            <a:pPr algn="ctr"/>
            <a:r>
              <a:rPr lang="en-US" sz="1600" b="1"/>
              <a:t>physical objects</a:t>
            </a:r>
          </a:p>
          <a:p>
            <a:pPr algn="ctr"/>
            <a:r>
              <a:rPr lang="en-US" sz="1600" b="1"/>
              <a:t>outside of the informational layer</a:t>
            </a:r>
          </a:p>
        </p:txBody>
      </p:sp>
      <p:sp>
        <p:nvSpPr>
          <p:cNvPr id="39" name="Strzałka w górę i w dół 20">
            <a:extLst>
              <a:ext uri="{FF2B5EF4-FFF2-40B4-BE49-F238E27FC236}">
                <a16:creationId xmlns="" xmlns:a16="http://schemas.microsoft.com/office/drawing/2014/main" id="{6D6EFAD4-EFD6-BA36-F136-FA4B16B1733A}"/>
              </a:ext>
            </a:extLst>
          </p:cNvPr>
          <p:cNvSpPr/>
          <p:nvPr/>
        </p:nvSpPr>
        <p:spPr>
          <a:xfrm rot="12004349">
            <a:off x="4135555" y="1578970"/>
            <a:ext cx="432048" cy="640391"/>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Strzałka w górę i w dół 21">
            <a:extLst>
              <a:ext uri="{FF2B5EF4-FFF2-40B4-BE49-F238E27FC236}">
                <a16:creationId xmlns="" xmlns:a16="http://schemas.microsoft.com/office/drawing/2014/main" id="{2C238570-CD7A-994C-C827-85C71C69DE07}"/>
              </a:ext>
            </a:extLst>
          </p:cNvPr>
          <p:cNvSpPr/>
          <p:nvPr/>
        </p:nvSpPr>
        <p:spPr>
          <a:xfrm rot="4206663">
            <a:off x="5672034" y="2742106"/>
            <a:ext cx="432048" cy="936104"/>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trzałka w górę i w dół 22">
            <a:extLst>
              <a:ext uri="{FF2B5EF4-FFF2-40B4-BE49-F238E27FC236}">
                <a16:creationId xmlns="" xmlns:a16="http://schemas.microsoft.com/office/drawing/2014/main" id="{993D724B-B6F3-4561-F017-EFE266EB1701}"/>
              </a:ext>
            </a:extLst>
          </p:cNvPr>
          <p:cNvSpPr/>
          <p:nvPr/>
        </p:nvSpPr>
        <p:spPr>
          <a:xfrm rot="5400000">
            <a:off x="5950496" y="3426182"/>
            <a:ext cx="648072" cy="1368152"/>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Strzałka w górę i w dół 23">
            <a:extLst>
              <a:ext uri="{FF2B5EF4-FFF2-40B4-BE49-F238E27FC236}">
                <a16:creationId xmlns="" xmlns:a16="http://schemas.microsoft.com/office/drawing/2014/main" id="{CE50FAE6-5B97-A5C3-377D-9DB207467800}"/>
              </a:ext>
            </a:extLst>
          </p:cNvPr>
          <p:cNvSpPr/>
          <p:nvPr/>
        </p:nvSpPr>
        <p:spPr>
          <a:xfrm rot="1545956">
            <a:off x="3684206" y="4890980"/>
            <a:ext cx="432048" cy="936104"/>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Strzałka w górę i w dół 24">
            <a:extLst>
              <a:ext uri="{FF2B5EF4-FFF2-40B4-BE49-F238E27FC236}">
                <a16:creationId xmlns="" xmlns:a16="http://schemas.microsoft.com/office/drawing/2014/main" id="{65AAE6A4-5C81-6671-39D1-8EED65170688}"/>
              </a:ext>
            </a:extLst>
          </p:cNvPr>
          <p:cNvSpPr/>
          <p:nvPr/>
        </p:nvSpPr>
        <p:spPr>
          <a:xfrm rot="5400000">
            <a:off x="2170076" y="3318170"/>
            <a:ext cx="432048" cy="936104"/>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pole tekstowe 43">
            <a:extLst>
              <a:ext uri="{FF2B5EF4-FFF2-40B4-BE49-F238E27FC236}">
                <a16:creationId xmlns="" xmlns:a16="http://schemas.microsoft.com/office/drawing/2014/main" id="{D05C6C3E-F8DC-2A5C-C4E5-EB9643F81A45}"/>
              </a:ext>
            </a:extLst>
          </p:cNvPr>
          <p:cNvSpPr txBox="1"/>
          <p:nvPr/>
        </p:nvSpPr>
        <p:spPr>
          <a:xfrm>
            <a:off x="6984268" y="3797874"/>
            <a:ext cx="864096" cy="584775"/>
          </a:xfrm>
          <a:prstGeom prst="rect">
            <a:avLst/>
          </a:prstGeom>
          <a:noFill/>
        </p:spPr>
        <p:txBody>
          <a:bodyPr wrap="square" rtlCol="0">
            <a:spAutoFit/>
          </a:bodyPr>
          <a:lstStyle/>
          <a:p>
            <a:r>
              <a:rPr lang="pl-PL" sz="3200" b="1"/>
              <a:t>…</a:t>
            </a:r>
            <a:endParaRPr lang="en-US" sz="3200" b="1"/>
          </a:p>
        </p:txBody>
      </p:sp>
      <p:sp>
        <p:nvSpPr>
          <p:cNvPr id="45" name="pole tekstowe 44">
            <a:extLst>
              <a:ext uri="{FF2B5EF4-FFF2-40B4-BE49-F238E27FC236}">
                <a16:creationId xmlns="" xmlns:a16="http://schemas.microsoft.com/office/drawing/2014/main" id="{71809850-262F-B403-E260-7CF0B9F0132C}"/>
              </a:ext>
            </a:extLst>
          </p:cNvPr>
          <p:cNvSpPr txBox="1"/>
          <p:nvPr/>
        </p:nvSpPr>
        <p:spPr>
          <a:xfrm>
            <a:off x="4139952" y="1121822"/>
            <a:ext cx="864096" cy="584775"/>
          </a:xfrm>
          <a:prstGeom prst="rect">
            <a:avLst/>
          </a:prstGeom>
          <a:noFill/>
        </p:spPr>
        <p:txBody>
          <a:bodyPr wrap="square" rtlCol="0">
            <a:spAutoFit/>
          </a:bodyPr>
          <a:lstStyle/>
          <a:p>
            <a:r>
              <a:rPr lang="pl-PL" sz="3200" b="1"/>
              <a:t>…</a:t>
            </a:r>
            <a:endParaRPr lang="en-US" sz="3200" b="1"/>
          </a:p>
        </p:txBody>
      </p:sp>
      <p:sp>
        <p:nvSpPr>
          <p:cNvPr id="16" name="Prostokąt 15">
            <a:extLst>
              <a:ext uri="{FF2B5EF4-FFF2-40B4-BE49-F238E27FC236}">
                <a16:creationId xmlns="" xmlns:a16="http://schemas.microsoft.com/office/drawing/2014/main" id="{4BE3C46D-2C4E-1544-2A17-FD42E711BADB}"/>
              </a:ext>
            </a:extLst>
          </p:cNvPr>
          <p:cNvSpPr/>
          <p:nvPr/>
        </p:nvSpPr>
        <p:spPr>
          <a:xfrm rot="156128">
            <a:off x="2929590" y="2789331"/>
            <a:ext cx="216024" cy="129614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Prostokąt 16">
            <a:extLst>
              <a:ext uri="{FF2B5EF4-FFF2-40B4-BE49-F238E27FC236}">
                <a16:creationId xmlns="" xmlns:a16="http://schemas.microsoft.com/office/drawing/2014/main" id="{EC4C2BAB-3401-FFAE-4B43-A440AF242061}"/>
              </a:ext>
            </a:extLst>
          </p:cNvPr>
          <p:cNvSpPr/>
          <p:nvPr/>
        </p:nvSpPr>
        <p:spPr>
          <a:xfrm rot="1617239">
            <a:off x="3084776" y="2442100"/>
            <a:ext cx="504056" cy="72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Prostokąt 18">
            <a:extLst>
              <a:ext uri="{FF2B5EF4-FFF2-40B4-BE49-F238E27FC236}">
                <a16:creationId xmlns="" xmlns:a16="http://schemas.microsoft.com/office/drawing/2014/main" id="{2220ECB9-605F-A816-0E6B-8F4617F77D99}"/>
              </a:ext>
            </a:extLst>
          </p:cNvPr>
          <p:cNvSpPr/>
          <p:nvPr/>
        </p:nvSpPr>
        <p:spPr>
          <a:xfrm rot="6193187">
            <a:off x="4062233" y="1687477"/>
            <a:ext cx="713720" cy="190676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Prostokąt 19">
            <a:extLst>
              <a:ext uri="{FF2B5EF4-FFF2-40B4-BE49-F238E27FC236}">
                <a16:creationId xmlns="" xmlns:a16="http://schemas.microsoft.com/office/drawing/2014/main" id="{5F2190CE-7451-8C6B-1A4A-D1C314B0694A}"/>
              </a:ext>
            </a:extLst>
          </p:cNvPr>
          <p:cNvSpPr/>
          <p:nvPr/>
        </p:nvSpPr>
        <p:spPr>
          <a:xfrm rot="10065214">
            <a:off x="4838937" y="2836389"/>
            <a:ext cx="713720" cy="190676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bjaśnienie prostokątne zaokrąglone 16">
            <a:extLst>
              <a:ext uri="{FF2B5EF4-FFF2-40B4-BE49-F238E27FC236}">
                <a16:creationId xmlns="" xmlns:a16="http://schemas.microsoft.com/office/drawing/2014/main" id="{DA480C73-5F92-88C5-F923-376F8A62E911}"/>
              </a:ext>
            </a:extLst>
          </p:cNvPr>
          <p:cNvSpPr/>
          <p:nvPr/>
        </p:nvSpPr>
        <p:spPr>
          <a:xfrm>
            <a:off x="6238528" y="1142826"/>
            <a:ext cx="2448272" cy="1728192"/>
          </a:xfrm>
          <a:prstGeom prst="wedgeRoundRectCallout">
            <a:avLst>
              <a:gd name="adj1" fmla="val -85446"/>
              <a:gd name="adj2" fmla="val 2900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How to generate the relevant configurations of physical objects</a:t>
            </a:r>
            <a:r>
              <a:rPr lang="pl-PL" sz="1800">
                <a:solidFill>
                  <a:schemeClr val="tx1"/>
                </a:solidFill>
              </a:rPr>
              <a:t> and </a:t>
            </a:r>
            <a:r>
              <a:rPr lang="en-GB" sz="1800">
                <a:solidFill>
                  <a:schemeClr val="tx1"/>
                </a:solidFill>
              </a:rPr>
              <a:t>modify interactions between them?</a:t>
            </a:r>
          </a:p>
        </p:txBody>
      </p:sp>
      <p:sp>
        <p:nvSpPr>
          <p:cNvPr id="8" name="Objaśnienie prostokątne zaokrąglone 17">
            <a:extLst>
              <a:ext uri="{FF2B5EF4-FFF2-40B4-BE49-F238E27FC236}">
                <a16:creationId xmlns="" xmlns:a16="http://schemas.microsoft.com/office/drawing/2014/main" id="{C6D19AC6-0D17-B1CF-9AF0-ECA9A45EF362}"/>
              </a:ext>
            </a:extLst>
          </p:cNvPr>
          <p:cNvSpPr/>
          <p:nvPr/>
        </p:nvSpPr>
        <p:spPr>
          <a:xfrm>
            <a:off x="191644" y="1124744"/>
            <a:ext cx="2562804" cy="1822690"/>
          </a:xfrm>
          <a:prstGeom prst="wedgeRoundRectCallout">
            <a:avLst>
              <a:gd name="adj1" fmla="val 64946"/>
              <a:gd name="adj2" fmla="val 3731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solidFill>
            </a:endParaRPr>
          </a:p>
          <a:p>
            <a:pPr algn="ctr"/>
            <a:endParaRPr lang="pl-PL" dirty="0">
              <a:solidFill>
                <a:schemeClr val="tx1"/>
              </a:solidFill>
            </a:endParaRPr>
          </a:p>
          <a:p>
            <a:pPr algn="ctr"/>
            <a:endParaRPr lang="pl-PL" sz="3200" b="1" dirty="0">
              <a:solidFill>
                <a:srgbClr val="0070C0"/>
              </a:solidFill>
              <a:latin typeface="Arial" charset="0"/>
              <a:ea typeface="+mj-ea"/>
              <a:cs typeface="+mj-cs"/>
            </a:endParaRPr>
          </a:p>
          <a:p>
            <a:pPr algn="ctr"/>
            <a:r>
              <a:rPr lang="en-US" sz="1800" dirty="0">
                <a:solidFill>
                  <a:schemeClr val="tx1"/>
                </a:solidFill>
              </a:rPr>
              <a:t>How to perceive properties of these objects and their interactions ?</a:t>
            </a:r>
            <a:endParaRPr lang="pl-PL" sz="1800" dirty="0">
              <a:solidFill>
                <a:schemeClr val="tx1"/>
              </a:solidFill>
            </a:endParaRPr>
          </a:p>
          <a:p>
            <a:pPr algn="ctr"/>
            <a:r>
              <a:rPr lang="en-US" sz="1800" i="1" noProof="0" dirty="0">
                <a:solidFill>
                  <a:schemeClr val="tx1"/>
                </a:solidFill>
              </a:rPr>
              <a:t>What</a:t>
            </a:r>
            <a:r>
              <a:rPr lang="pl-PL" sz="1800" i="1" dirty="0">
                <a:solidFill>
                  <a:schemeClr val="tx1"/>
                </a:solidFill>
              </a:rPr>
              <a:t>? </a:t>
            </a:r>
            <a:r>
              <a:rPr lang="en-GB" sz="1800" i="1" dirty="0">
                <a:solidFill>
                  <a:schemeClr val="tx1"/>
                </a:solidFill>
              </a:rPr>
              <a:t>Where</a:t>
            </a:r>
            <a:r>
              <a:rPr lang="en-GB" sz="1800" dirty="0">
                <a:solidFill>
                  <a:schemeClr val="tx1"/>
                </a:solidFill>
              </a:rPr>
              <a:t>? </a:t>
            </a:r>
            <a:r>
              <a:rPr lang="en-GB" sz="1800" i="1" dirty="0">
                <a:solidFill>
                  <a:schemeClr val="tx1"/>
                </a:solidFill>
              </a:rPr>
              <a:t>How</a:t>
            </a:r>
            <a:r>
              <a:rPr lang="en-GB" sz="1800" dirty="0">
                <a:solidFill>
                  <a:schemeClr val="tx1"/>
                </a:solidFill>
              </a:rPr>
              <a:t>? </a:t>
            </a:r>
            <a:r>
              <a:rPr lang="en-GB" sz="1800" i="1" dirty="0">
                <a:solidFill>
                  <a:schemeClr val="tx1"/>
                </a:solidFill>
              </a:rPr>
              <a:t>When</a:t>
            </a:r>
            <a:r>
              <a:rPr lang="pl-PL" sz="1800" dirty="0">
                <a:solidFill>
                  <a:schemeClr val="tx1"/>
                </a:solidFill>
              </a:rPr>
              <a:t>? </a:t>
            </a:r>
            <a:r>
              <a:rPr lang="en-US" sz="1800" noProof="0" dirty="0">
                <a:solidFill>
                  <a:schemeClr val="tx1"/>
                </a:solidFill>
              </a:rPr>
              <a:t>Why</a:t>
            </a:r>
            <a:r>
              <a:rPr lang="pl-PL" sz="1800" dirty="0">
                <a:solidFill>
                  <a:schemeClr val="tx1"/>
                </a:solidFill>
              </a:rPr>
              <a:t>?...</a:t>
            </a:r>
            <a:endParaRPr lang="en-US" sz="1800" dirty="0">
              <a:solidFill>
                <a:schemeClr val="tx1"/>
              </a:solidFill>
            </a:endParaRPr>
          </a:p>
          <a:p>
            <a:pPr algn="ctr"/>
            <a:endParaRPr lang="pl-PL" dirty="0">
              <a:solidFill>
                <a:schemeClr val="tx1"/>
              </a:solidFill>
            </a:endParaRPr>
          </a:p>
          <a:p>
            <a:pPr algn="ctr"/>
            <a:endParaRPr lang="pl-PL" dirty="0">
              <a:solidFill>
                <a:schemeClr val="tx1"/>
              </a:solidFill>
            </a:endParaRPr>
          </a:p>
          <a:p>
            <a:pPr algn="ctr"/>
            <a:endParaRPr lang="en-US" dirty="0">
              <a:solidFill>
                <a:schemeClr val="tx1"/>
              </a:solidFill>
            </a:endParaRPr>
          </a:p>
        </p:txBody>
      </p:sp>
      <p:sp>
        <p:nvSpPr>
          <p:cNvPr id="9" name="Objaśnienie prostokątne zaokrąglone 18">
            <a:extLst>
              <a:ext uri="{FF2B5EF4-FFF2-40B4-BE49-F238E27FC236}">
                <a16:creationId xmlns="" xmlns:a16="http://schemas.microsoft.com/office/drawing/2014/main" id="{8E883657-9019-35D7-158E-E51B60F10150}"/>
              </a:ext>
            </a:extLst>
          </p:cNvPr>
          <p:cNvSpPr/>
          <p:nvPr/>
        </p:nvSpPr>
        <p:spPr>
          <a:xfrm>
            <a:off x="5590456" y="4645170"/>
            <a:ext cx="3374032" cy="2096198"/>
          </a:xfrm>
          <a:prstGeom prst="wedgeRoundRectCallout">
            <a:avLst>
              <a:gd name="adj1" fmla="val -99875"/>
              <a:gd name="adj2" fmla="val -20856"/>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Perceived properties should be robust </a:t>
            </a:r>
          </a:p>
          <a:p>
            <a:pPr algn="ctr"/>
            <a:r>
              <a:rPr lang="en-US" sz="1800">
                <a:solidFill>
                  <a:schemeClr val="tx1"/>
                </a:solidFill>
              </a:rPr>
              <a:t>(to a high degree) </a:t>
            </a:r>
          </a:p>
          <a:p>
            <a:pPr algn="ctr"/>
            <a:r>
              <a:rPr lang="en-US" sz="1800">
                <a:solidFill>
                  <a:schemeClr val="tx1"/>
                </a:solidFill>
              </a:rPr>
              <a:t>with respect to unpredictable </a:t>
            </a:r>
            <a:r>
              <a:rPr lang="en-US" sz="1800">
                <a:solidFill>
                  <a:srgbClr val="C00000"/>
                </a:solidFill>
              </a:rPr>
              <a:t>interactions from the environment</a:t>
            </a:r>
            <a:r>
              <a:rPr lang="pl-PL" sz="1800">
                <a:solidFill>
                  <a:srgbClr val="C00000"/>
                </a:solidFill>
              </a:rPr>
              <a:t> (</a:t>
            </a:r>
            <a:r>
              <a:rPr lang="en-US" sz="1800" noProof="0">
                <a:solidFill>
                  <a:srgbClr val="C00000"/>
                </a:solidFill>
              </a:rPr>
              <a:t>see boundaries in the book by Holland</a:t>
            </a:r>
            <a:r>
              <a:rPr lang="pl-PL" sz="1800">
                <a:solidFill>
                  <a:srgbClr val="C00000"/>
                </a:solidFill>
              </a:rPr>
              <a:t>)</a:t>
            </a:r>
            <a:endParaRPr lang="en-US" sz="1800">
              <a:solidFill>
                <a:srgbClr val="C00000"/>
              </a:solidFill>
            </a:endParaRPr>
          </a:p>
        </p:txBody>
      </p:sp>
      <p:sp>
        <p:nvSpPr>
          <p:cNvPr id="11" name="Strzałka w górę i w dół 20">
            <a:extLst>
              <a:ext uri="{FF2B5EF4-FFF2-40B4-BE49-F238E27FC236}">
                <a16:creationId xmlns="" xmlns:a16="http://schemas.microsoft.com/office/drawing/2014/main" id="{8FC2452E-818E-2FD1-55EC-0F5DC3EEAA15}"/>
              </a:ext>
            </a:extLst>
          </p:cNvPr>
          <p:cNvSpPr/>
          <p:nvPr/>
        </p:nvSpPr>
        <p:spPr>
          <a:xfrm rot="12004349">
            <a:off x="4135555" y="1581788"/>
            <a:ext cx="432048" cy="640391"/>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rzałka w górę i w dół 21">
            <a:extLst>
              <a:ext uri="{FF2B5EF4-FFF2-40B4-BE49-F238E27FC236}">
                <a16:creationId xmlns="" xmlns:a16="http://schemas.microsoft.com/office/drawing/2014/main" id="{9C0BD16A-515C-3A41-B630-0D6BCCD6B54A}"/>
              </a:ext>
            </a:extLst>
          </p:cNvPr>
          <p:cNvSpPr/>
          <p:nvPr/>
        </p:nvSpPr>
        <p:spPr>
          <a:xfrm rot="4206663">
            <a:off x="5672034" y="2744924"/>
            <a:ext cx="432048" cy="936104"/>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trzałka w górę i w dół 22">
            <a:extLst>
              <a:ext uri="{FF2B5EF4-FFF2-40B4-BE49-F238E27FC236}">
                <a16:creationId xmlns="" xmlns:a16="http://schemas.microsoft.com/office/drawing/2014/main" id="{439F5380-55B4-37FA-C3DE-181E4CA90297}"/>
              </a:ext>
            </a:extLst>
          </p:cNvPr>
          <p:cNvSpPr/>
          <p:nvPr/>
        </p:nvSpPr>
        <p:spPr>
          <a:xfrm rot="5400000">
            <a:off x="5950496" y="3429000"/>
            <a:ext cx="648072" cy="1368152"/>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trzałka w górę i w dół 23">
            <a:extLst>
              <a:ext uri="{FF2B5EF4-FFF2-40B4-BE49-F238E27FC236}">
                <a16:creationId xmlns="" xmlns:a16="http://schemas.microsoft.com/office/drawing/2014/main" id="{91E16DB1-8B4D-B506-9CF2-469E4AD539DF}"/>
              </a:ext>
            </a:extLst>
          </p:cNvPr>
          <p:cNvSpPr/>
          <p:nvPr/>
        </p:nvSpPr>
        <p:spPr>
          <a:xfrm rot="1545956">
            <a:off x="3684206" y="4893798"/>
            <a:ext cx="432048" cy="936104"/>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trzałka w górę i w dół 24">
            <a:extLst>
              <a:ext uri="{FF2B5EF4-FFF2-40B4-BE49-F238E27FC236}">
                <a16:creationId xmlns="" xmlns:a16="http://schemas.microsoft.com/office/drawing/2014/main" id="{7CE27596-F7FC-712C-1AE8-EC7D0009E792}"/>
              </a:ext>
            </a:extLst>
          </p:cNvPr>
          <p:cNvSpPr/>
          <p:nvPr/>
        </p:nvSpPr>
        <p:spPr>
          <a:xfrm rot="5400000">
            <a:off x="2170076" y="3320988"/>
            <a:ext cx="432048" cy="936104"/>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rostokąt 28">
            <a:extLst>
              <a:ext uri="{FF2B5EF4-FFF2-40B4-BE49-F238E27FC236}">
                <a16:creationId xmlns="" xmlns:a16="http://schemas.microsoft.com/office/drawing/2014/main" id="{F3312256-5A76-F362-1BE7-FBA73D4F1DE3}"/>
              </a:ext>
            </a:extLst>
          </p:cNvPr>
          <p:cNvSpPr/>
          <p:nvPr/>
        </p:nvSpPr>
        <p:spPr>
          <a:xfrm rot="156128">
            <a:off x="2929590" y="2802521"/>
            <a:ext cx="216024" cy="129614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rostokąt 29">
            <a:extLst>
              <a:ext uri="{FF2B5EF4-FFF2-40B4-BE49-F238E27FC236}">
                <a16:creationId xmlns="" xmlns:a16="http://schemas.microsoft.com/office/drawing/2014/main" id="{41892C17-00A2-F17F-65CB-1B4499EA706B}"/>
              </a:ext>
            </a:extLst>
          </p:cNvPr>
          <p:cNvSpPr/>
          <p:nvPr/>
        </p:nvSpPr>
        <p:spPr>
          <a:xfrm rot="1617239">
            <a:off x="3084776" y="2455290"/>
            <a:ext cx="504056" cy="72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Prostokąt 31">
            <a:extLst>
              <a:ext uri="{FF2B5EF4-FFF2-40B4-BE49-F238E27FC236}">
                <a16:creationId xmlns="" xmlns:a16="http://schemas.microsoft.com/office/drawing/2014/main" id="{2914A9DB-7B2D-1D90-8C36-19FA0F518D8B}"/>
              </a:ext>
            </a:extLst>
          </p:cNvPr>
          <p:cNvSpPr/>
          <p:nvPr/>
        </p:nvSpPr>
        <p:spPr>
          <a:xfrm rot="6193187">
            <a:off x="4062233" y="1700667"/>
            <a:ext cx="713720" cy="190676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Prostokąt 32">
            <a:extLst>
              <a:ext uri="{FF2B5EF4-FFF2-40B4-BE49-F238E27FC236}">
                <a16:creationId xmlns="" xmlns:a16="http://schemas.microsoft.com/office/drawing/2014/main" id="{344BA027-691B-33D9-633B-919B5070117C}"/>
              </a:ext>
            </a:extLst>
          </p:cNvPr>
          <p:cNvSpPr/>
          <p:nvPr/>
        </p:nvSpPr>
        <p:spPr>
          <a:xfrm rot="10065214">
            <a:off x="4838937" y="2849579"/>
            <a:ext cx="713720" cy="190676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Prostokąt 33">
            <a:extLst>
              <a:ext uri="{FF2B5EF4-FFF2-40B4-BE49-F238E27FC236}">
                <a16:creationId xmlns="" xmlns:a16="http://schemas.microsoft.com/office/drawing/2014/main" id="{AFA89D5E-4438-49B2-A684-7B3761C212DE}"/>
              </a:ext>
            </a:extLst>
          </p:cNvPr>
          <p:cNvSpPr/>
          <p:nvPr/>
        </p:nvSpPr>
        <p:spPr>
          <a:xfrm rot="6193187">
            <a:off x="3870950" y="3625574"/>
            <a:ext cx="417951" cy="230063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bjaśnienie prostokątne zaokrąglone 17">
            <a:extLst>
              <a:ext uri="{FF2B5EF4-FFF2-40B4-BE49-F238E27FC236}">
                <a16:creationId xmlns="" xmlns:a16="http://schemas.microsoft.com/office/drawing/2014/main" id="{98DE93AE-7F8E-C7D3-A4D8-A08E745B853F}"/>
              </a:ext>
            </a:extLst>
          </p:cNvPr>
          <p:cNvSpPr/>
          <p:nvPr/>
        </p:nvSpPr>
        <p:spPr>
          <a:xfrm>
            <a:off x="299355" y="4492612"/>
            <a:ext cx="2434400" cy="2051155"/>
          </a:xfrm>
          <a:prstGeom prst="wedgeRoundRectCallout">
            <a:avLst>
              <a:gd name="adj1" fmla="val 65704"/>
              <a:gd name="adj2" fmla="val -4141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a:p>
            <a:pPr algn="ctr"/>
            <a:endParaRPr lang="pl-PL">
              <a:solidFill>
                <a:schemeClr val="tx1"/>
              </a:solidFill>
            </a:endParaRPr>
          </a:p>
          <a:p>
            <a:pPr algn="ctr"/>
            <a:endParaRPr lang="en-US">
              <a:solidFill>
                <a:schemeClr val="tx1"/>
              </a:solidFill>
            </a:endParaRPr>
          </a:p>
          <a:p>
            <a:pPr algn="ctr"/>
            <a:r>
              <a:rPr lang="en-US" sz="1800">
                <a:solidFill>
                  <a:schemeClr val="tx1"/>
                </a:solidFill>
              </a:rPr>
              <a:t>How to establish communication, cooperation or competition with other granules perceiving the </a:t>
            </a:r>
            <a:r>
              <a:rPr lang="en-US" sz="1800" noProof="0">
                <a:solidFill>
                  <a:schemeClr val="tx1"/>
                </a:solidFill>
              </a:rPr>
              <a:t>physical </a:t>
            </a:r>
            <a:r>
              <a:rPr lang="en-US" sz="1800">
                <a:solidFill>
                  <a:schemeClr val="tx1"/>
                </a:solidFill>
              </a:rPr>
              <a:t>objects?</a:t>
            </a:r>
          </a:p>
          <a:p>
            <a:pPr algn="ctr"/>
            <a:endParaRPr lang="pl-PL">
              <a:solidFill>
                <a:schemeClr val="tx1"/>
              </a:solidFill>
            </a:endParaRPr>
          </a:p>
          <a:p>
            <a:pPr algn="ctr"/>
            <a:endParaRPr lang="pl-PL">
              <a:solidFill>
                <a:schemeClr val="tx1"/>
              </a:solidFill>
            </a:endParaRPr>
          </a:p>
          <a:p>
            <a:pPr algn="ctr"/>
            <a:endParaRPr lang="en-US">
              <a:solidFill>
                <a:schemeClr val="tx1"/>
              </a:solidFill>
            </a:endParaRPr>
          </a:p>
        </p:txBody>
      </p:sp>
    </p:spTree>
    <p:extLst>
      <p:ext uri="{BB962C8B-B14F-4D97-AF65-F5344CB8AC3E}">
        <p14:creationId xmlns:p14="http://schemas.microsoft.com/office/powerpoint/2010/main" val="1130652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A1D78CC-5756-01C8-FC25-1A25E39AB2E2}"/>
            </a:ext>
          </a:extLst>
        </p:cNvPr>
        <p:cNvGrpSpPr/>
        <p:nvPr/>
      </p:nvGrpSpPr>
      <p:grpSpPr>
        <a:xfrm>
          <a:off x="0" y="0"/>
          <a:ext cx="0" cy="0"/>
          <a:chOff x="0" y="0"/>
          <a:chExt cx="0" cy="0"/>
        </a:xfrm>
      </p:grpSpPr>
      <p:sp>
        <p:nvSpPr>
          <p:cNvPr id="33" name="Tytuł 1">
            <a:extLst>
              <a:ext uri="{FF2B5EF4-FFF2-40B4-BE49-F238E27FC236}">
                <a16:creationId xmlns="" xmlns:a16="http://schemas.microsoft.com/office/drawing/2014/main" id="{72D00714-7AB4-E290-82E3-D339B898A8BC}"/>
              </a:ext>
            </a:extLst>
          </p:cNvPr>
          <p:cNvSpPr txBox="1">
            <a:spLocks/>
          </p:cNvSpPr>
          <p:nvPr/>
        </p:nvSpPr>
        <p:spPr>
          <a:xfrm>
            <a:off x="-47439" y="-23027"/>
            <a:ext cx="9036496" cy="517970"/>
          </a:xfrm>
          <a:prstGeom prst="rect">
            <a:avLst/>
          </a:prstGeom>
        </p:spPr>
        <p:txBody>
          <a:bodyPr/>
          <a:lstStyle/>
          <a:p>
            <a:pPr lvl="0" algn="ctr" eaLnBrk="0" hangingPunct="0">
              <a:defRPr/>
            </a:pPr>
            <a:r>
              <a:rPr lang="en-US" sz="3200" b="1" dirty="0">
                <a:solidFill>
                  <a:srgbClr val="0070C0"/>
                </a:solidFill>
                <a:ea typeface="+mj-ea"/>
                <a:cs typeface="+mj-cs"/>
              </a:rPr>
              <a:t>FROM </a:t>
            </a:r>
            <a:r>
              <a:rPr lang="en-US" sz="3200" b="1" dirty="0" err="1">
                <a:solidFill>
                  <a:srgbClr val="0070C0"/>
                </a:solidFill>
                <a:ea typeface="+mj-ea"/>
                <a:cs typeface="+mj-cs"/>
              </a:rPr>
              <a:t>LMM</a:t>
            </a:r>
            <a:r>
              <a:rPr lang="en-US" sz="3200" b="1" dirty="0">
                <a:solidFill>
                  <a:srgbClr val="0070C0"/>
                </a:solidFill>
                <a:ea typeface="+mj-ea"/>
                <a:cs typeface="+mj-cs"/>
              </a:rPr>
              <a:t> TO REASONING MODELS</a:t>
            </a:r>
            <a:endParaRPr kumimoji="0" lang="en-US" sz="3200" b="1" i="0" u="none" strike="noStrike" kern="1200" cap="none" spc="0" normalizeH="0" baseline="0" dirty="0">
              <a:ln>
                <a:noFill/>
              </a:ln>
              <a:solidFill>
                <a:srgbClr val="0070C0"/>
              </a:solidFill>
              <a:effectLst/>
              <a:uLnTx/>
              <a:uFillTx/>
              <a:ea typeface="+mj-ea"/>
              <a:cs typeface="+mj-cs"/>
            </a:endParaRPr>
          </a:p>
        </p:txBody>
      </p:sp>
      <p:sp>
        <p:nvSpPr>
          <p:cNvPr id="2" name="Symbol zastępczy numeru slajdu 1">
            <a:extLst>
              <a:ext uri="{FF2B5EF4-FFF2-40B4-BE49-F238E27FC236}">
                <a16:creationId xmlns="" xmlns:a16="http://schemas.microsoft.com/office/drawing/2014/main" id="{A2D87EE2-85C6-7925-8A4B-B691F586CFA6}"/>
              </a:ext>
            </a:extLst>
          </p:cNvPr>
          <p:cNvSpPr>
            <a:spLocks noGrp="1"/>
          </p:cNvSpPr>
          <p:nvPr>
            <p:ph type="sldNum" sz="quarter" idx="12"/>
          </p:nvPr>
        </p:nvSpPr>
        <p:spPr>
          <a:xfrm>
            <a:off x="8628530" y="6528121"/>
            <a:ext cx="515470" cy="329879"/>
          </a:xfrm>
        </p:spPr>
        <p:txBody>
          <a:bodyPr/>
          <a:lstStyle/>
          <a:p>
            <a:pPr>
              <a:defRPr/>
            </a:pPr>
            <a:fld id="{D02E777F-298D-4C96-825C-3DC57E52C55E}" type="slidenum">
              <a:rPr lang="pl-PL" smtClean="0"/>
              <a:pPr>
                <a:defRPr/>
              </a:pPr>
              <a:t>22</a:t>
            </a:fld>
            <a:endParaRPr lang="pl-PL"/>
          </a:p>
        </p:txBody>
      </p:sp>
      <p:sp>
        <p:nvSpPr>
          <p:cNvPr id="4" name="pole tekstowe 3"/>
          <p:cNvSpPr txBox="1"/>
          <p:nvPr/>
        </p:nvSpPr>
        <p:spPr>
          <a:xfrm>
            <a:off x="107504" y="1946931"/>
            <a:ext cx="2490901" cy="4401205"/>
          </a:xfrm>
          <a:prstGeom prst="rect">
            <a:avLst/>
          </a:prstGeom>
          <a:noFill/>
        </p:spPr>
        <p:txBody>
          <a:bodyPr wrap="square" rtlCol="0">
            <a:spAutoFit/>
          </a:bodyPr>
          <a:lstStyle/>
          <a:p>
            <a:pPr algn="ctr"/>
            <a:r>
              <a:rPr lang="pl-PL" sz="1400" dirty="0">
                <a:solidFill>
                  <a:srgbClr val="0000CC"/>
                </a:solidFill>
              </a:rPr>
              <a:t>[…] </a:t>
            </a:r>
            <a:r>
              <a:rPr lang="en-US" sz="1400" dirty="0" err="1">
                <a:solidFill>
                  <a:srgbClr val="0000CC"/>
                </a:solidFill>
              </a:rPr>
              <a:t>LLMs</a:t>
            </a:r>
            <a:r>
              <a:rPr lang="en-US" sz="1400" dirty="0">
                <a:solidFill>
                  <a:srgbClr val="0000CC"/>
                </a:solidFill>
              </a:rPr>
              <a:t> have transformed how we process and generate text, but their success has been largely driven by statistical pattern recognition. However, new advances in reasoning methodologies now enable LLMs to tackle more complex tasks, such as solving logical puzzles and advanced math problems involving multi-step arithmetic. Moreover</a:t>
            </a:r>
            <a:r>
              <a:rPr lang="pl-PL" sz="1400" dirty="0">
                <a:solidFill>
                  <a:srgbClr val="0000CC"/>
                </a:solidFill>
              </a:rPr>
              <a:t>,</a:t>
            </a:r>
            <a:r>
              <a:rPr lang="en-US" sz="1400" dirty="0">
                <a:solidFill>
                  <a:srgbClr val="0000CC"/>
                </a:solidFill>
              </a:rPr>
              <a:t> </a:t>
            </a:r>
            <a:r>
              <a:rPr lang="en-US" sz="1400" b="1" dirty="0">
                <a:solidFill>
                  <a:srgbClr val="0000CC"/>
                </a:solidFill>
              </a:rPr>
              <a:t>REASONING IS AN ESSENTIAL TECHNIQUE FOR MAKING "AGENTIC" AI PRACTICAL</a:t>
            </a:r>
            <a:r>
              <a:rPr lang="en-US" sz="1400" dirty="0">
                <a:solidFill>
                  <a:srgbClr val="0000CC"/>
                </a:solidFill>
              </a:rPr>
              <a:t>. </a:t>
            </a:r>
            <a:endParaRPr lang="pl-PL" sz="1400" dirty="0">
              <a:solidFill>
                <a:srgbClr val="0000CC"/>
              </a:solidFill>
            </a:endParaRPr>
          </a:p>
          <a:p>
            <a:pPr algn="r"/>
            <a:r>
              <a:rPr lang="en-US" sz="1400" i="1" dirty="0">
                <a:solidFill>
                  <a:srgbClr val="0000CC"/>
                </a:solidFill>
              </a:rPr>
              <a:t>S. </a:t>
            </a:r>
            <a:r>
              <a:rPr lang="en-US" sz="1400" i="1" dirty="0" err="1">
                <a:solidFill>
                  <a:srgbClr val="0000CC"/>
                </a:solidFill>
              </a:rPr>
              <a:t>Raschka</a:t>
            </a:r>
            <a:r>
              <a:rPr lang="en-US" sz="1400" i="1" dirty="0">
                <a:solidFill>
                  <a:srgbClr val="0000CC"/>
                </a:solidFill>
              </a:rPr>
              <a:t>: Build a Reasoning Model (From Scratch). Manning 2025.</a:t>
            </a:r>
          </a:p>
        </p:txBody>
      </p:sp>
      <p:sp>
        <p:nvSpPr>
          <p:cNvPr id="5" name="pole tekstowe 4"/>
          <p:cNvSpPr txBox="1"/>
          <p:nvPr/>
        </p:nvSpPr>
        <p:spPr>
          <a:xfrm>
            <a:off x="182227" y="469603"/>
            <a:ext cx="8783720" cy="1477328"/>
          </a:xfrm>
          <a:prstGeom prst="rect">
            <a:avLst/>
          </a:prstGeom>
          <a:noFill/>
        </p:spPr>
        <p:txBody>
          <a:bodyPr wrap="square" rtlCol="0">
            <a:spAutoFit/>
          </a:bodyPr>
          <a:lstStyle/>
          <a:p>
            <a:pPr algn="just"/>
            <a:r>
              <a:rPr lang="pl-PL" sz="1600" dirty="0">
                <a:solidFill>
                  <a:srgbClr val="0000CC"/>
                </a:solidFill>
              </a:rPr>
              <a:t>[…] </a:t>
            </a:r>
            <a:r>
              <a:rPr lang="en-US" sz="1600" b="1" dirty="0">
                <a:solidFill>
                  <a:srgbClr val="0000CC"/>
                </a:solidFill>
              </a:rPr>
              <a:t>Standard AI models might be good at describing the scene (listing objects), but reasoning models act like that detective. They delve deeper, performing logical deductions, solving complex problems, and planning multi-step actions.</a:t>
            </a:r>
          </a:p>
          <a:p>
            <a:pPr algn="r"/>
            <a:r>
              <a:rPr lang="en-US" sz="1400" i="1" dirty="0">
                <a:solidFill>
                  <a:srgbClr val="0000CC"/>
                </a:solidFill>
              </a:rPr>
              <a:t>R</a:t>
            </a:r>
            <a:r>
              <a:rPr lang="pl-PL" sz="1400" i="1" dirty="0">
                <a:solidFill>
                  <a:srgbClr val="0000CC"/>
                </a:solidFill>
              </a:rPr>
              <a:t>.</a:t>
            </a:r>
            <a:r>
              <a:rPr lang="en-US" sz="1400" i="1" dirty="0">
                <a:solidFill>
                  <a:srgbClr val="0000CC"/>
                </a:solidFill>
              </a:rPr>
              <a:t> Hightower: Chapter 9: Leveraging Advanced Reasoning Models. In: Programming the </a:t>
            </a:r>
            <a:r>
              <a:rPr lang="en-US" sz="1400" i="1" dirty="0" err="1">
                <a:solidFill>
                  <a:srgbClr val="0000CC"/>
                </a:solidFill>
              </a:rPr>
              <a:t>OpenAI</a:t>
            </a:r>
            <a:r>
              <a:rPr lang="en-US" sz="1400" i="1" dirty="0">
                <a:solidFill>
                  <a:srgbClr val="0000CC"/>
                </a:solidFill>
              </a:rPr>
              <a:t> APIs with Python: A Comprehensive Guide to Building AI Applications. </a:t>
            </a:r>
            <a:r>
              <a:rPr lang="en-US" sz="1400" i="1" dirty="0">
                <a:solidFill>
                  <a:srgbClr val="0000CC"/>
                </a:solidFill>
                <a:hlinkClick r:id="rId2"/>
              </a:rPr>
              <a:t>https://rick-hightower.notion.site/Chapter-9-Leveraging-Advanced-Reasoning-Models-1e0d6bbdbbea808190d0e3fa0f26192c?pvs=21</a:t>
            </a:r>
            <a:endParaRPr lang="en-US" sz="1400" i="1" dirty="0">
              <a:solidFill>
                <a:srgbClr val="0000CC"/>
              </a:solidFill>
            </a:endParaRPr>
          </a:p>
        </p:txBody>
      </p:sp>
      <p:sp>
        <p:nvSpPr>
          <p:cNvPr id="3" name="pole tekstowe 2"/>
          <p:cNvSpPr txBox="1"/>
          <p:nvPr/>
        </p:nvSpPr>
        <p:spPr>
          <a:xfrm>
            <a:off x="2597435" y="5229200"/>
            <a:ext cx="6120680" cy="1600438"/>
          </a:xfrm>
          <a:prstGeom prst="rect">
            <a:avLst/>
          </a:prstGeom>
          <a:noFill/>
        </p:spPr>
        <p:txBody>
          <a:bodyPr wrap="square" rtlCol="0">
            <a:spAutoFit/>
          </a:bodyPr>
          <a:lstStyle/>
          <a:p>
            <a:pPr algn="just"/>
            <a:r>
              <a:rPr lang="pl-PL" sz="1400" dirty="0">
                <a:solidFill>
                  <a:srgbClr val="0000CC"/>
                </a:solidFill>
              </a:rPr>
              <a:t>[…] </a:t>
            </a:r>
            <a:r>
              <a:rPr lang="en-US" sz="1400" u="sng" dirty="0">
                <a:solidFill>
                  <a:srgbClr val="0000CC"/>
                </a:solidFill>
              </a:rPr>
              <a:t>Inside Reasoning Models </a:t>
            </a:r>
            <a:r>
              <a:rPr lang="en-US" sz="1400" u="sng" dirty="0" err="1">
                <a:solidFill>
                  <a:srgbClr val="0000CC"/>
                </a:solidFill>
              </a:rPr>
              <a:t>OpenAI</a:t>
            </a:r>
            <a:r>
              <a:rPr lang="en-US" sz="1400" u="sng" dirty="0">
                <a:solidFill>
                  <a:srgbClr val="0000CC"/>
                </a:solidFill>
              </a:rPr>
              <a:t> o3 </a:t>
            </a:r>
            <a:r>
              <a:rPr lang="pl-PL" sz="1400" u="sng" dirty="0">
                <a:solidFill>
                  <a:srgbClr val="0000CC"/>
                </a:solidFill>
              </a:rPr>
              <a:t>A</a:t>
            </a:r>
            <a:r>
              <a:rPr lang="en-US" sz="1400" u="sng" dirty="0" err="1">
                <a:solidFill>
                  <a:srgbClr val="0000CC"/>
                </a:solidFill>
              </a:rPr>
              <a:t>nd</a:t>
            </a:r>
            <a:r>
              <a:rPr lang="en-US" sz="1400" u="sng" dirty="0">
                <a:solidFill>
                  <a:srgbClr val="0000CC"/>
                </a:solidFill>
              </a:rPr>
              <a:t> </a:t>
            </a:r>
            <a:r>
              <a:rPr lang="en-US" sz="1400" u="sng" dirty="0" err="1">
                <a:solidFill>
                  <a:srgbClr val="0000CC"/>
                </a:solidFill>
              </a:rPr>
              <a:t>DeepSeek</a:t>
            </a:r>
            <a:r>
              <a:rPr lang="en-US" sz="1400" u="sng" dirty="0">
                <a:solidFill>
                  <a:srgbClr val="0000CC"/>
                </a:solidFill>
              </a:rPr>
              <a:t> R1</a:t>
            </a:r>
            <a:r>
              <a:rPr lang="pl-PL" sz="1400" dirty="0">
                <a:solidFill>
                  <a:srgbClr val="0000CC"/>
                </a:solidFill>
              </a:rPr>
              <a:t>: </a:t>
            </a:r>
            <a:r>
              <a:rPr lang="en-US" sz="1400" dirty="0" err="1">
                <a:solidFill>
                  <a:srgbClr val="0000CC"/>
                </a:solidFill>
              </a:rPr>
              <a:t>OpenAI’s</a:t>
            </a:r>
            <a:r>
              <a:rPr lang="en-US" sz="1400" dirty="0">
                <a:solidFill>
                  <a:srgbClr val="0000CC"/>
                </a:solidFill>
              </a:rPr>
              <a:t> o3 and </a:t>
            </a:r>
            <a:r>
              <a:rPr lang="en-US" sz="1400" dirty="0" err="1">
                <a:solidFill>
                  <a:srgbClr val="0000CC"/>
                </a:solidFill>
              </a:rPr>
              <a:t>DeepSeek’s</a:t>
            </a:r>
            <a:r>
              <a:rPr lang="en-US" sz="1400" dirty="0">
                <a:solidFill>
                  <a:srgbClr val="0000CC"/>
                </a:solidFill>
              </a:rPr>
              <a:t> already-released </a:t>
            </a:r>
            <a:r>
              <a:rPr lang="en-US" sz="1400" dirty="0" err="1">
                <a:solidFill>
                  <a:srgbClr val="0000CC"/>
                </a:solidFill>
              </a:rPr>
              <a:t>DeepSeek</a:t>
            </a:r>
            <a:r>
              <a:rPr lang="en-US" sz="1400" dirty="0">
                <a:solidFill>
                  <a:srgbClr val="0000CC"/>
                </a:solidFill>
              </a:rPr>
              <a:t> R1 are set to redefine AI reasoning. o3 leverages innovative test-time search to achieve high-performance reasoning, while </a:t>
            </a:r>
            <a:r>
              <a:rPr lang="en-US" sz="1400" dirty="0" err="1">
                <a:solidFill>
                  <a:srgbClr val="0000CC"/>
                </a:solidFill>
              </a:rPr>
              <a:t>DeepSeek</a:t>
            </a:r>
            <a:r>
              <a:rPr lang="en-US" sz="1400" dirty="0">
                <a:solidFill>
                  <a:srgbClr val="0000CC"/>
                </a:solidFill>
              </a:rPr>
              <a:t> R1 has captured attention for its cost‐efficient design, transparent “aha moment,” and ability to tackle math, coding, and logic challenges at a fraction of traditional costs.</a:t>
            </a:r>
          </a:p>
          <a:p>
            <a:pPr algn="r"/>
            <a:r>
              <a:rPr lang="en-US" sz="1400" i="1" dirty="0">
                <a:solidFill>
                  <a:srgbClr val="0000CC"/>
                </a:solidFill>
              </a:rPr>
              <a:t>Adaline Labs</a:t>
            </a:r>
            <a:r>
              <a:rPr lang="pl-PL" sz="1400" i="1" dirty="0">
                <a:solidFill>
                  <a:srgbClr val="0000CC"/>
                </a:solidFill>
              </a:rPr>
              <a:t>: </a:t>
            </a:r>
            <a:r>
              <a:rPr lang="en-US" sz="1400" i="1" dirty="0">
                <a:solidFill>
                  <a:srgbClr val="0000CC"/>
                </a:solidFill>
                <a:hlinkClick r:id="rId3"/>
              </a:rPr>
              <a:t>https://labs.adaline.ai/p/inside-reasoning-models-openai-o3</a:t>
            </a:r>
            <a:endParaRPr lang="en-US" sz="1400" i="1" dirty="0">
              <a:solidFill>
                <a:srgbClr val="0000CC"/>
              </a:solidFill>
            </a:endParaRPr>
          </a:p>
        </p:txBody>
      </p:sp>
      <p:pic>
        <p:nvPicPr>
          <p:cNvPr id="6" name="Obraz 5"/>
          <p:cNvPicPr>
            <a:picLocks noChangeAspect="1"/>
          </p:cNvPicPr>
          <p:nvPr/>
        </p:nvPicPr>
        <p:blipFill>
          <a:blip r:embed="rId4"/>
          <a:stretch>
            <a:fillRect/>
          </a:stretch>
        </p:blipFill>
        <p:spPr>
          <a:xfrm>
            <a:off x="3192208" y="1946931"/>
            <a:ext cx="5308566" cy="3282269"/>
          </a:xfrm>
          <a:prstGeom prst="rect">
            <a:avLst/>
          </a:prstGeom>
        </p:spPr>
      </p:pic>
    </p:spTree>
    <p:extLst>
      <p:ext uri="{BB962C8B-B14F-4D97-AF65-F5344CB8AC3E}">
        <p14:creationId xmlns:p14="http://schemas.microsoft.com/office/powerpoint/2010/main" val="4074318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6848BE6-DD2A-060C-2660-75FAA1F26E5E}"/>
            </a:ext>
          </a:extLst>
        </p:cNvPr>
        <p:cNvGrpSpPr/>
        <p:nvPr/>
      </p:nvGrpSpPr>
      <p:grpSpPr>
        <a:xfrm>
          <a:off x="0" y="0"/>
          <a:ext cx="0" cy="0"/>
          <a:chOff x="0" y="0"/>
          <a:chExt cx="0" cy="0"/>
        </a:xfrm>
      </p:grpSpPr>
      <p:sp>
        <p:nvSpPr>
          <p:cNvPr id="4" name="Tytuł 1">
            <a:extLst>
              <a:ext uri="{FF2B5EF4-FFF2-40B4-BE49-F238E27FC236}">
                <a16:creationId xmlns="" xmlns:a16="http://schemas.microsoft.com/office/drawing/2014/main" id="{55B1689C-EE5F-E78B-E701-09EF898F7A35}"/>
              </a:ext>
            </a:extLst>
          </p:cNvPr>
          <p:cNvSpPr>
            <a:spLocks noGrp="1"/>
          </p:cNvSpPr>
          <p:nvPr>
            <p:ph type="title"/>
          </p:nvPr>
        </p:nvSpPr>
        <p:spPr>
          <a:xfrm>
            <a:off x="179512" y="-59937"/>
            <a:ext cx="8784976" cy="1304597"/>
          </a:xfrm>
        </p:spPr>
        <p:txBody>
          <a:bodyPr/>
          <a:lstStyle/>
          <a:p>
            <a:r>
              <a:rPr lang="pl-PL" sz="2800" b="1" dirty="0"/>
              <a:t>PANEL: </a:t>
            </a:r>
            <a:r>
              <a:rPr lang="en-US" sz="2800" b="1" dirty="0"/>
              <a:t>BEYOND BENCHMARKS: RETHINKING REASONING IN LANGUAGE MODELS </a:t>
            </a:r>
            <a:br>
              <a:rPr lang="en-US" sz="2800" b="1" dirty="0"/>
            </a:br>
            <a:r>
              <a:rPr lang="pl-PL" sz="2000" b="1" dirty="0"/>
              <a:t>(NIPS 2025 https://neurips.cc/virtual/2025/loc/san-diego/128665)</a:t>
            </a:r>
            <a:endParaRPr lang="en-US" sz="2000" b="1" dirty="0"/>
          </a:p>
        </p:txBody>
      </p:sp>
      <p:sp>
        <p:nvSpPr>
          <p:cNvPr id="5" name="Symbol zastępczy numeru slajdu 4">
            <a:extLst>
              <a:ext uri="{FF2B5EF4-FFF2-40B4-BE49-F238E27FC236}">
                <a16:creationId xmlns="" xmlns:a16="http://schemas.microsoft.com/office/drawing/2014/main" id="{DF74B135-662F-B065-81C4-DCB1349970EC}"/>
              </a:ext>
            </a:extLst>
          </p:cNvPr>
          <p:cNvSpPr>
            <a:spLocks noGrp="1"/>
          </p:cNvSpPr>
          <p:nvPr>
            <p:ph type="sldNum" sz="quarter" idx="12"/>
          </p:nvPr>
        </p:nvSpPr>
        <p:spPr/>
        <p:txBody>
          <a:bodyPr/>
          <a:lstStyle/>
          <a:p>
            <a:pPr>
              <a:defRPr/>
            </a:pPr>
            <a:fld id="{D02E777F-298D-4C96-825C-3DC57E52C55E}" type="slidenum">
              <a:rPr lang="pl-PL" smtClean="0"/>
              <a:pPr>
                <a:defRPr/>
              </a:pPr>
              <a:t>23</a:t>
            </a:fld>
            <a:endParaRPr lang="pl-PL"/>
          </a:p>
        </p:txBody>
      </p:sp>
      <p:sp>
        <p:nvSpPr>
          <p:cNvPr id="3" name="pole tekstowe 2">
            <a:extLst>
              <a:ext uri="{FF2B5EF4-FFF2-40B4-BE49-F238E27FC236}">
                <a16:creationId xmlns="" xmlns:a16="http://schemas.microsoft.com/office/drawing/2014/main" id="{2DD6679A-8578-208A-AF0F-9825220199D2}"/>
              </a:ext>
            </a:extLst>
          </p:cNvPr>
          <p:cNvSpPr txBox="1"/>
          <p:nvPr/>
        </p:nvSpPr>
        <p:spPr>
          <a:xfrm>
            <a:off x="107504" y="1720910"/>
            <a:ext cx="8928992" cy="4524315"/>
          </a:xfrm>
          <a:prstGeom prst="rect">
            <a:avLst/>
          </a:prstGeom>
          <a:noFill/>
        </p:spPr>
        <p:txBody>
          <a:bodyPr wrap="square" rtlCol="0">
            <a:spAutoFit/>
          </a:bodyPr>
          <a:lstStyle/>
          <a:p>
            <a:pPr algn="just"/>
            <a:r>
              <a:rPr lang="en-US" sz="2400" dirty="0">
                <a:solidFill>
                  <a:srgbClr val="0000CC"/>
                </a:solidFill>
              </a:rPr>
              <a:t>Large Reasoning Models (LRMs), which generate explicit chains of thought, raise new optimism but also expose clear limits: they often underperform standard models on simple tasks, improve briefly at medium complexity, and then collapse on harder ones despite having unused compute. </a:t>
            </a:r>
            <a:r>
              <a:rPr lang="en-US" sz="2400" b="1" dirty="0">
                <a:solidFill>
                  <a:srgbClr val="0000CC"/>
                </a:solidFill>
              </a:rPr>
              <a:t>Crucially, reasoning is not the same as knowledge recall, tool use, or agent-like behavior. True reasoning involves solving novel problems, decomposing them into steps,</a:t>
            </a:r>
            <a:r>
              <a:rPr lang="pl-PL" sz="2400" b="1" dirty="0">
                <a:solidFill>
                  <a:srgbClr val="0000CC"/>
                </a:solidFill>
              </a:rPr>
              <a:t> </a:t>
            </a:r>
            <a:r>
              <a:rPr lang="en-US" sz="2400" b="1" dirty="0">
                <a:solidFill>
                  <a:srgbClr val="0000CC"/>
                </a:solidFill>
              </a:rPr>
              <a:t>generalizing to new contexts, </a:t>
            </a:r>
            <a:endParaRPr lang="pl-PL" sz="2400" b="1" dirty="0">
              <a:solidFill>
                <a:srgbClr val="0000CC"/>
              </a:solidFill>
            </a:endParaRPr>
          </a:p>
          <a:p>
            <a:pPr algn="just"/>
            <a:r>
              <a:rPr lang="en-US" sz="2400" b="1" dirty="0">
                <a:solidFill>
                  <a:srgbClr val="0000CC"/>
                </a:solidFill>
              </a:rPr>
              <a:t>recombining partial results, and finally generating novel </a:t>
            </a:r>
            <a:r>
              <a:rPr lang="en-US" sz="2400" b="1" dirty="0" err="1">
                <a:solidFill>
                  <a:srgbClr val="0000CC"/>
                </a:solidFill>
              </a:rPr>
              <a:t>hypothese</a:t>
            </a:r>
            <a:r>
              <a:rPr lang="pl-PL" sz="2400" b="1" dirty="0">
                <a:solidFill>
                  <a:srgbClr val="0000CC"/>
                </a:solidFill>
              </a:rPr>
              <a:t> - </a:t>
            </a:r>
            <a:r>
              <a:rPr lang="en-US" sz="2400" b="1" dirty="0">
                <a:solidFill>
                  <a:srgbClr val="0000CC"/>
                </a:solidFill>
              </a:rPr>
              <a:t>capabilities current systems largely lack. </a:t>
            </a:r>
            <a:r>
              <a:rPr lang="en-US" sz="2400" dirty="0">
                <a:solidFill>
                  <a:srgbClr val="0000CC"/>
                </a:solidFill>
              </a:rPr>
              <a:t>Today’s evaluations, focused on final answers and contaminated benchmarks, risk giving a misleading sense of </a:t>
            </a:r>
            <a:r>
              <a:rPr lang="en-US" sz="2400" noProof="0" dirty="0">
                <a:solidFill>
                  <a:srgbClr val="0000CC"/>
                </a:solidFill>
              </a:rPr>
              <a:t>progress.</a:t>
            </a:r>
            <a:endParaRPr lang="en-US" sz="2400" dirty="0">
              <a:solidFill>
                <a:srgbClr val="0000CC"/>
              </a:solidFill>
            </a:endParaRPr>
          </a:p>
        </p:txBody>
      </p:sp>
    </p:spTree>
    <p:extLst>
      <p:ext uri="{BB962C8B-B14F-4D97-AF65-F5344CB8AC3E}">
        <p14:creationId xmlns:p14="http://schemas.microsoft.com/office/powerpoint/2010/main" val="3842503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7883858-340F-4AE4-F547-7D96C7F81C44}"/>
            </a:ext>
          </a:extLst>
        </p:cNvPr>
        <p:cNvGrpSpPr/>
        <p:nvPr/>
      </p:nvGrpSpPr>
      <p:grpSpPr>
        <a:xfrm>
          <a:off x="0" y="0"/>
          <a:ext cx="0" cy="0"/>
          <a:chOff x="0" y="0"/>
          <a:chExt cx="0" cy="0"/>
        </a:xfrm>
      </p:grpSpPr>
      <p:sp>
        <p:nvSpPr>
          <p:cNvPr id="5" name="Symbol zastępczy numeru slajdu 4">
            <a:extLst>
              <a:ext uri="{FF2B5EF4-FFF2-40B4-BE49-F238E27FC236}">
                <a16:creationId xmlns="" xmlns:a16="http://schemas.microsoft.com/office/drawing/2014/main" id="{0F65DAF4-6AF3-01CE-82E2-B3B7EC750653}"/>
              </a:ext>
            </a:extLst>
          </p:cNvPr>
          <p:cNvSpPr>
            <a:spLocks noGrp="1"/>
          </p:cNvSpPr>
          <p:nvPr>
            <p:ph type="sldNum" sz="quarter" idx="12"/>
          </p:nvPr>
        </p:nvSpPr>
        <p:spPr>
          <a:xfrm>
            <a:off x="8316416" y="6309320"/>
            <a:ext cx="504056" cy="360040"/>
          </a:xfrm>
        </p:spPr>
        <p:txBody>
          <a:bodyPr/>
          <a:lstStyle/>
          <a:p>
            <a:pPr>
              <a:defRPr/>
            </a:pPr>
            <a:fld id="{D02E777F-298D-4C96-825C-3DC57E52C55E}" type="slidenum">
              <a:rPr lang="pl-PL" smtClean="0"/>
              <a:pPr>
                <a:defRPr/>
              </a:pPr>
              <a:t>24</a:t>
            </a:fld>
            <a:endParaRPr lang="pl-PL"/>
          </a:p>
        </p:txBody>
      </p:sp>
      <p:sp>
        <p:nvSpPr>
          <p:cNvPr id="2" name="pole tekstowe 1">
            <a:extLst>
              <a:ext uri="{FF2B5EF4-FFF2-40B4-BE49-F238E27FC236}">
                <a16:creationId xmlns="" xmlns:a16="http://schemas.microsoft.com/office/drawing/2014/main" id="{E5AA3C97-D3C3-22DB-52E4-287EF7CC06E6}"/>
              </a:ext>
            </a:extLst>
          </p:cNvPr>
          <p:cNvSpPr txBox="1"/>
          <p:nvPr/>
        </p:nvSpPr>
        <p:spPr>
          <a:xfrm>
            <a:off x="251520" y="47411"/>
            <a:ext cx="8640960" cy="1077218"/>
          </a:xfrm>
          <a:prstGeom prst="rect">
            <a:avLst/>
          </a:prstGeom>
          <a:noFill/>
        </p:spPr>
        <p:txBody>
          <a:bodyPr wrap="square" rtlCol="0">
            <a:spAutoFit/>
          </a:bodyPr>
          <a:lstStyle/>
          <a:p>
            <a:pPr algn="ctr"/>
            <a:r>
              <a:rPr lang="en-US" sz="2800" b="1" dirty="0">
                <a:solidFill>
                  <a:srgbClr val="0070C0"/>
                </a:solidFill>
                <a:ea typeface="+mj-ea"/>
                <a:cs typeface="+mj-cs"/>
              </a:rPr>
              <a:t>HINTS FROM COMPUTING IN NATURE</a:t>
            </a:r>
            <a:r>
              <a:rPr lang="pl-PL" sz="2800" b="1" dirty="0">
                <a:solidFill>
                  <a:srgbClr val="0070C0"/>
                </a:solidFill>
                <a:ea typeface="+mj-ea"/>
                <a:cs typeface="+mj-cs"/>
              </a:rPr>
              <a:t> </a:t>
            </a:r>
          </a:p>
          <a:p>
            <a:pPr algn="ctr"/>
            <a:r>
              <a:rPr lang="en-US" sz="1800" i="1" dirty="0">
                <a:solidFill>
                  <a:srgbClr val="0000CC"/>
                </a:solidFill>
                <a:ea typeface="+mj-ea"/>
                <a:cs typeface="+mj-cs"/>
              </a:rPr>
              <a:t>G. Rozenberg, T. Back, J.N. Kok (eds.):Handbook</a:t>
            </a:r>
            <a:r>
              <a:rPr lang="pl-PL" sz="1800" i="1" dirty="0">
                <a:solidFill>
                  <a:srgbClr val="0000CC"/>
                </a:solidFill>
                <a:ea typeface="+mj-ea"/>
                <a:cs typeface="+mj-cs"/>
              </a:rPr>
              <a:t> </a:t>
            </a:r>
            <a:r>
              <a:rPr lang="en-US" sz="1800" i="1" dirty="0">
                <a:solidFill>
                  <a:srgbClr val="0000CC"/>
                </a:solidFill>
                <a:ea typeface="+mj-ea"/>
                <a:cs typeface="+mj-cs"/>
              </a:rPr>
              <a:t>of Natural Computing. Springer Berlin</a:t>
            </a:r>
            <a:r>
              <a:rPr lang="pl-PL" sz="1800" i="1" dirty="0">
                <a:solidFill>
                  <a:srgbClr val="0000CC"/>
                </a:solidFill>
                <a:ea typeface="+mj-ea"/>
                <a:cs typeface="+mj-cs"/>
              </a:rPr>
              <a:t>,</a:t>
            </a:r>
            <a:r>
              <a:rPr lang="en-US" sz="1800" i="1" dirty="0">
                <a:solidFill>
                  <a:srgbClr val="0000CC"/>
                </a:solidFill>
                <a:ea typeface="+mj-ea"/>
                <a:cs typeface="+mj-cs"/>
              </a:rPr>
              <a:t> Heidelberg (2012). doi:10.1007/978-3-540-92910-9_57</a:t>
            </a:r>
          </a:p>
        </p:txBody>
      </p:sp>
      <p:sp>
        <p:nvSpPr>
          <p:cNvPr id="3" name="pole tekstowe 2">
            <a:extLst>
              <a:ext uri="{FF2B5EF4-FFF2-40B4-BE49-F238E27FC236}">
                <a16:creationId xmlns="" xmlns:a16="http://schemas.microsoft.com/office/drawing/2014/main" id="{D97AEB21-9650-1122-A1C6-ADA90BEB0FC8}"/>
              </a:ext>
            </a:extLst>
          </p:cNvPr>
          <p:cNvSpPr txBox="1"/>
          <p:nvPr/>
        </p:nvSpPr>
        <p:spPr>
          <a:xfrm>
            <a:off x="219972" y="1073150"/>
            <a:ext cx="8640960" cy="5201424"/>
          </a:xfrm>
          <a:prstGeom prst="rect">
            <a:avLst/>
          </a:prstGeom>
          <a:noFill/>
        </p:spPr>
        <p:txBody>
          <a:bodyPr wrap="square" rtlCol="0">
            <a:spAutoFit/>
          </a:bodyPr>
          <a:lstStyle/>
          <a:p>
            <a:pPr algn="just"/>
            <a:r>
              <a:rPr lang="en-US" sz="2400" dirty="0">
                <a:solidFill>
                  <a:srgbClr val="0000CC"/>
                </a:solidFill>
              </a:rPr>
              <a:t>Now,</a:t>
            </a:r>
            <a:r>
              <a:rPr lang="pl-PL" sz="2400" dirty="0">
                <a:solidFill>
                  <a:srgbClr val="0000CC"/>
                </a:solidFill>
              </a:rPr>
              <a:t> </a:t>
            </a:r>
            <a:r>
              <a:rPr lang="en-US" sz="2400" b="1" dirty="0">
                <a:solidFill>
                  <a:srgbClr val="0000CC"/>
                </a:solidFill>
              </a:rPr>
              <a:t>AI</a:t>
            </a:r>
            <a:r>
              <a:rPr lang="pl-PL" sz="2400" b="1" dirty="0">
                <a:solidFill>
                  <a:srgbClr val="0000CC"/>
                </a:solidFill>
              </a:rPr>
              <a:t> </a:t>
            </a:r>
            <a:r>
              <a:rPr lang="en-US" sz="2400" b="1" dirty="0">
                <a:solidFill>
                  <a:srgbClr val="0000CC"/>
                </a:solidFill>
              </a:rPr>
              <a:t>is</a:t>
            </a:r>
            <a:r>
              <a:rPr lang="pl-PL" sz="2400" b="1" dirty="0">
                <a:solidFill>
                  <a:srgbClr val="0000CC"/>
                </a:solidFill>
              </a:rPr>
              <a:t> </a:t>
            </a:r>
            <a:r>
              <a:rPr lang="en-US" sz="2400" b="1" dirty="0">
                <a:solidFill>
                  <a:srgbClr val="0000CC"/>
                </a:solidFill>
              </a:rPr>
              <a:t>transitioning</a:t>
            </a:r>
            <a:r>
              <a:rPr lang="pl-PL" sz="2400" b="1" dirty="0">
                <a:solidFill>
                  <a:srgbClr val="0000CC"/>
                </a:solidFill>
              </a:rPr>
              <a:t> </a:t>
            </a:r>
            <a:r>
              <a:rPr lang="en-US" sz="2400" b="1" dirty="0">
                <a:solidFill>
                  <a:srgbClr val="0000CC"/>
                </a:solidFill>
              </a:rPr>
              <a:t>from</a:t>
            </a:r>
            <a:r>
              <a:rPr lang="pl-PL" sz="2400" b="1" dirty="0">
                <a:solidFill>
                  <a:srgbClr val="0000CC"/>
                </a:solidFill>
              </a:rPr>
              <a:t> </a:t>
            </a:r>
            <a:r>
              <a:rPr lang="en-US" sz="2400" b="1" dirty="0">
                <a:solidFill>
                  <a:srgbClr val="0000CC"/>
                </a:solidFill>
              </a:rPr>
              <a:t>a</a:t>
            </a:r>
            <a:r>
              <a:rPr lang="pl-PL" sz="2400" b="1" dirty="0">
                <a:solidFill>
                  <a:srgbClr val="0000CC"/>
                </a:solidFill>
              </a:rPr>
              <a:t> </a:t>
            </a:r>
            <a:r>
              <a:rPr lang="en-US" sz="2400" b="1" dirty="0">
                <a:solidFill>
                  <a:srgbClr val="0000CC"/>
                </a:solidFill>
              </a:rPr>
              <a:t>powerful</a:t>
            </a:r>
            <a:r>
              <a:rPr lang="pl-PL" sz="2400" b="1" dirty="0">
                <a:solidFill>
                  <a:srgbClr val="0000CC"/>
                </a:solidFill>
              </a:rPr>
              <a:t> </a:t>
            </a:r>
            <a:r>
              <a:rPr lang="en-US" sz="2400" b="1" dirty="0">
                <a:solidFill>
                  <a:srgbClr val="0000CC"/>
                </a:solidFill>
              </a:rPr>
              <a:t>analytical</a:t>
            </a:r>
            <a:r>
              <a:rPr lang="pl-PL" sz="2400" b="1" dirty="0">
                <a:solidFill>
                  <a:srgbClr val="0000CC"/>
                </a:solidFill>
              </a:rPr>
              <a:t> </a:t>
            </a:r>
            <a:r>
              <a:rPr lang="en-US" sz="2400" b="1" dirty="0">
                <a:solidFill>
                  <a:srgbClr val="0000CC"/>
                </a:solidFill>
              </a:rPr>
              <a:t>tool</a:t>
            </a:r>
            <a:r>
              <a:rPr lang="pl-PL" sz="2400" b="1" dirty="0">
                <a:solidFill>
                  <a:srgbClr val="0000CC"/>
                </a:solidFill>
              </a:rPr>
              <a:t> </a:t>
            </a:r>
            <a:r>
              <a:rPr lang="en-US" sz="2400" b="1" dirty="0">
                <a:solidFill>
                  <a:srgbClr val="0000CC"/>
                </a:solidFill>
              </a:rPr>
              <a:t>to</a:t>
            </a:r>
            <a:r>
              <a:rPr lang="pl-PL" sz="2400" b="1" dirty="0">
                <a:solidFill>
                  <a:srgbClr val="0000CC"/>
                </a:solidFill>
              </a:rPr>
              <a:t> </a:t>
            </a:r>
            <a:r>
              <a:rPr lang="en-US" sz="2400" b="1" dirty="0">
                <a:solidFill>
                  <a:srgbClr val="0000CC"/>
                </a:solidFill>
              </a:rPr>
              <a:t>an</a:t>
            </a:r>
            <a:r>
              <a:rPr lang="pl-PL" sz="2400" b="1" dirty="0">
                <a:solidFill>
                  <a:srgbClr val="0000CC"/>
                </a:solidFill>
              </a:rPr>
              <a:t> </a:t>
            </a:r>
            <a:r>
              <a:rPr lang="en-US" sz="2400" b="1" dirty="0">
                <a:solidFill>
                  <a:srgbClr val="0000CC"/>
                </a:solidFill>
              </a:rPr>
              <a:t>interactive</a:t>
            </a:r>
            <a:r>
              <a:rPr lang="pl-PL" sz="2400" b="1" dirty="0">
                <a:solidFill>
                  <a:srgbClr val="0000CC"/>
                </a:solidFill>
              </a:rPr>
              <a:t> </a:t>
            </a:r>
            <a:r>
              <a:rPr lang="en-US" sz="2400" b="1" dirty="0">
                <a:solidFill>
                  <a:srgbClr val="0000CC"/>
                </a:solidFill>
              </a:rPr>
              <a:t>intelligence,</a:t>
            </a:r>
            <a:r>
              <a:rPr lang="pl-PL" sz="2400" b="1" dirty="0">
                <a:solidFill>
                  <a:srgbClr val="0000CC"/>
                </a:solidFill>
              </a:rPr>
              <a:t> </a:t>
            </a:r>
            <a:r>
              <a:rPr lang="en-US" sz="2400" b="1" dirty="0">
                <a:solidFill>
                  <a:srgbClr val="0000CC"/>
                </a:solidFill>
              </a:rPr>
              <a:t>driving</a:t>
            </a:r>
            <a:r>
              <a:rPr lang="pl-PL" sz="2400" b="1" dirty="0">
                <a:solidFill>
                  <a:srgbClr val="0000CC"/>
                </a:solidFill>
              </a:rPr>
              <a:t> </a:t>
            </a:r>
            <a:r>
              <a:rPr lang="en-US" sz="2400" dirty="0">
                <a:solidFill>
                  <a:srgbClr val="0000CC"/>
                </a:solidFill>
              </a:rPr>
              <a:t>innovation</a:t>
            </a:r>
            <a:r>
              <a:rPr lang="pl-PL" sz="2400" dirty="0">
                <a:solidFill>
                  <a:srgbClr val="0000CC"/>
                </a:solidFill>
              </a:rPr>
              <a:t> i</a:t>
            </a:r>
            <a:r>
              <a:rPr lang="en-US" sz="2400" dirty="0">
                <a:solidFill>
                  <a:srgbClr val="0000CC"/>
                </a:solidFill>
              </a:rPr>
              <a:t>n</a:t>
            </a:r>
            <a:r>
              <a:rPr lang="pl-PL" sz="2400" dirty="0">
                <a:solidFill>
                  <a:srgbClr val="0000CC"/>
                </a:solidFill>
              </a:rPr>
              <a:t> </a:t>
            </a:r>
            <a:r>
              <a:rPr lang="en-US" sz="2400" dirty="0">
                <a:solidFill>
                  <a:srgbClr val="0000CC"/>
                </a:solidFill>
              </a:rPr>
              <a:t>four</a:t>
            </a:r>
            <a:r>
              <a:rPr lang="pl-PL" sz="2400" dirty="0">
                <a:solidFill>
                  <a:srgbClr val="0000CC"/>
                </a:solidFill>
              </a:rPr>
              <a:t> </a:t>
            </a:r>
            <a:r>
              <a:rPr lang="en-US" sz="2400" dirty="0">
                <a:solidFill>
                  <a:srgbClr val="0000CC"/>
                </a:solidFill>
              </a:rPr>
              <a:t>key</a:t>
            </a:r>
            <a:r>
              <a:rPr lang="pl-PL" sz="2400" dirty="0">
                <a:solidFill>
                  <a:srgbClr val="0000CC"/>
                </a:solidFill>
              </a:rPr>
              <a:t> </a:t>
            </a:r>
            <a:r>
              <a:rPr lang="en-US" sz="2400" dirty="0">
                <a:solidFill>
                  <a:srgbClr val="0000CC"/>
                </a:solidFill>
              </a:rPr>
              <a:t>areas.</a:t>
            </a:r>
            <a:r>
              <a:rPr lang="pl-PL" sz="2400" dirty="0">
                <a:solidFill>
                  <a:srgbClr val="0000CC"/>
                </a:solidFill>
              </a:rPr>
              <a:t> </a:t>
            </a:r>
            <a:r>
              <a:rPr lang="en-US" sz="2000" b="1" dirty="0">
                <a:solidFill>
                  <a:srgbClr val="0000CC"/>
                </a:solidFill>
              </a:rPr>
              <a:t>Brain</a:t>
            </a:r>
            <a:r>
              <a:rPr lang="pl-PL" sz="2000" b="1" dirty="0">
                <a:solidFill>
                  <a:srgbClr val="0000CC"/>
                </a:solidFill>
              </a:rPr>
              <a:t> </a:t>
            </a:r>
            <a:r>
              <a:rPr lang="en-US" sz="2000" b="1" dirty="0">
                <a:solidFill>
                  <a:srgbClr val="0000CC"/>
                </a:solidFill>
              </a:rPr>
              <a:t>computer</a:t>
            </a:r>
            <a:r>
              <a:rPr lang="pl-PL" sz="2000" b="1" dirty="0">
                <a:solidFill>
                  <a:srgbClr val="0000CC"/>
                </a:solidFill>
              </a:rPr>
              <a:t> </a:t>
            </a:r>
            <a:r>
              <a:rPr lang="en-US" sz="2000" b="1" dirty="0">
                <a:solidFill>
                  <a:srgbClr val="0000CC"/>
                </a:solidFill>
              </a:rPr>
              <a:t>interfaces</a:t>
            </a:r>
            <a:r>
              <a:rPr lang="pl-PL" sz="2000" b="1" dirty="0">
                <a:solidFill>
                  <a:srgbClr val="0000CC"/>
                </a:solidFill>
              </a:rPr>
              <a:t> </a:t>
            </a:r>
            <a:r>
              <a:rPr lang="en-US" sz="2000" dirty="0">
                <a:solidFill>
                  <a:srgbClr val="0000CC"/>
                </a:solidFill>
              </a:rPr>
              <a:t>(BCI)</a:t>
            </a:r>
            <a:r>
              <a:rPr lang="pl-PL" sz="2000" dirty="0">
                <a:solidFill>
                  <a:srgbClr val="0000CC"/>
                </a:solidFill>
              </a:rPr>
              <a:t> </a:t>
            </a:r>
            <a:r>
              <a:rPr lang="en-US" sz="2000" dirty="0">
                <a:solidFill>
                  <a:srgbClr val="0000CC"/>
                </a:solidFill>
              </a:rPr>
              <a:t>allow</a:t>
            </a:r>
            <a:r>
              <a:rPr lang="pl-PL" sz="2000" dirty="0">
                <a:solidFill>
                  <a:srgbClr val="0000CC"/>
                </a:solidFill>
              </a:rPr>
              <a:t> </a:t>
            </a:r>
            <a:r>
              <a:rPr lang="en-US" sz="2000" dirty="0">
                <a:solidFill>
                  <a:srgbClr val="0000CC"/>
                </a:solidFill>
              </a:rPr>
              <a:t>paralyzed</a:t>
            </a:r>
            <a:r>
              <a:rPr lang="pl-PL" sz="2000" dirty="0">
                <a:solidFill>
                  <a:srgbClr val="0000CC"/>
                </a:solidFill>
              </a:rPr>
              <a:t> </a:t>
            </a:r>
            <a:r>
              <a:rPr lang="en-US" sz="2000" dirty="0">
                <a:solidFill>
                  <a:srgbClr val="0000CC"/>
                </a:solidFill>
              </a:rPr>
              <a:t>patients</a:t>
            </a:r>
            <a:r>
              <a:rPr lang="pl-PL" sz="2000" dirty="0">
                <a:solidFill>
                  <a:srgbClr val="0000CC"/>
                </a:solidFill>
              </a:rPr>
              <a:t> </a:t>
            </a:r>
            <a:r>
              <a:rPr lang="en-US" sz="2000" dirty="0">
                <a:solidFill>
                  <a:srgbClr val="0000CC"/>
                </a:solidFill>
              </a:rPr>
              <a:t>to</a:t>
            </a:r>
            <a:r>
              <a:rPr lang="pl-PL" sz="2000" dirty="0">
                <a:solidFill>
                  <a:srgbClr val="0000CC"/>
                </a:solidFill>
              </a:rPr>
              <a:t> </a:t>
            </a:r>
            <a:r>
              <a:rPr lang="en-US" sz="2000" dirty="0">
                <a:solidFill>
                  <a:srgbClr val="0000CC"/>
                </a:solidFill>
              </a:rPr>
              <a:t>control</a:t>
            </a:r>
            <a:r>
              <a:rPr lang="pl-PL" sz="2000" dirty="0">
                <a:solidFill>
                  <a:srgbClr val="0000CC"/>
                </a:solidFill>
              </a:rPr>
              <a:t> </a:t>
            </a:r>
            <a:r>
              <a:rPr lang="en-US" sz="2000" dirty="0">
                <a:solidFill>
                  <a:srgbClr val="0000CC"/>
                </a:solidFill>
              </a:rPr>
              <a:t>devices</a:t>
            </a:r>
            <a:r>
              <a:rPr lang="pl-PL" sz="2000" dirty="0">
                <a:solidFill>
                  <a:srgbClr val="0000CC"/>
                </a:solidFill>
              </a:rPr>
              <a:t> </a:t>
            </a:r>
            <a:r>
              <a:rPr lang="en-US" sz="2000" dirty="0">
                <a:solidFill>
                  <a:srgbClr val="0000CC"/>
                </a:solidFill>
              </a:rPr>
              <a:t>with</a:t>
            </a:r>
            <a:r>
              <a:rPr lang="pl-PL" sz="2000" dirty="0">
                <a:solidFill>
                  <a:srgbClr val="0000CC"/>
                </a:solidFill>
              </a:rPr>
              <a:t> </a:t>
            </a:r>
            <a:r>
              <a:rPr lang="pl-PL" sz="2000" dirty="0" err="1">
                <a:solidFill>
                  <a:srgbClr val="0000CC"/>
                </a:solidFill>
              </a:rPr>
              <a:t>their</a:t>
            </a:r>
            <a:r>
              <a:rPr lang="pl-PL" sz="2000" dirty="0">
                <a:solidFill>
                  <a:srgbClr val="0000CC"/>
                </a:solidFill>
              </a:rPr>
              <a:t> </a:t>
            </a:r>
            <a:r>
              <a:rPr lang="en-US" sz="2000" dirty="0">
                <a:solidFill>
                  <a:srgbClr val="0000CC"/>
                </a:solidFill>
              </a:rPr>
              <a:t>thoughts,</a:t>
            </a:r>
            <a:r>
              <a:rPr lang="pl-PL" sz="2000" dirty="0">
                <a:solidFill>
                  <a:srgbClr val="0000CC"/>
                </a:solidFill>
              </a:rPr>
              <a:t> </a:t>
            </a:r>
            <a:r>
              <a:rPr lang="en-US" sz="2000" dirty="0">
                <a:solidFill>
                  <a:srgbClr val="0000CC"/>
                </a:solidFill>
              </a:rPr>
              <a:t>opening</a:t>
            </a:r>
            <a:r>
              <a:rPr lang="pl-PL" sz="2000" dirty="0">
                <a:solidFill>
                  <a:srgbClr val="0000CC"/>
                </a:solidFill>
              </a:rPr>
              <a:t> </a:t>
            </a:r>
            <a:r>
              <a:rPr lang="en-US" sz="2000" dirty="0">
                <a:solidFill>
                  <a:srgbClr val="0000CC"/>
                </a:solidFill>
              </a:rPr>
              <a:t>new</a:t>
            </a:r>
            <a:r>
              <a:rPr lang="pl-PL" sz="2000" dirty="0">
                <a:solidFill>
                  <a:srgbClr val="0000CC"/>
                </a:solidFill>
              </a:rPr>
              <a:t> </a:t>
            </a:r>
            <a:r>
              <a:rPr lang="en-US" sz="2000" dirty="0">
                <a:solidFill>
                  <a:srgbClr val="0000CC"/>
                </a:solidFill>
              </a:rPr>
              <a:t>doors</a:t>
            </a:r>
            <a:r>
              <a:rPr lang="pl-PL" sz="2000" dirty="0">
                <a:solidFill>
                  <a:srgbClr val="0000CC"/>
                </a:solidFill>
              </a:rPr>
              <a:t> </a:t>
            </a:r>
            <a:r>
              <a:rPr lang="en-US" sz="2000" dirty="0">
                <a:solidFill>
                  <a:srgbClr val="0000CC"/>
                </a:solidFill>
              </a:rPr>
              <a:t>for</a:t>
            </a:r>
            <a:r>
              <a:rPr lang="pl-PL" sz="2000" dirty="0">
                <a:solidFill>
                  <a:srgbClr val="0000CC"/>
                </a:solidFill>
              </a:rPr>
              <a:t> </a:t>
            </a:r>
            <a:r>
              <a:rPr lang="en-US" sz="2000" dirty="0">
                <a:solidFill>
                  <a:srgbClr val="0000CC"/>
                </a:solidFill>
              </a:rPr>
              <a:t>neuro</a:t>
            </a:r>
            <a:r>
              <a:rPr lang="pl-PL" sz="2000" dirty="0">
                <a:solidFill>
                  <a:srgbClr val="0000CC"/>
                </a:solidFill>
              </a:rPr>
              <a:t> </a:t>
            </a:r>
            <a:r>
              <a:rPr lang="en-US" sz="2000" dirty="0">
                <a:solidFill>
                  <a:srgbClr val="0000CC"/>
                </a:solidFill>
              </a:rPr>
              <a:t>rehabilitation.</a:t>
            </a:r>
            <a:r>
              <a:rPr lang="pl-PL" sz="2000" dirty="0">
                <a:solidFill>
                  <a:srgbClr val="0000CC"/>
                </a:solidFill>
              </a:rPr>
              <a:t> </a:t>
            </a:r>
            <a:r>
              <a:rPr lang="en-US" sz="2000" b="1" dirty="0">
                <a:solidFill>
                  <a:srgbClr val="0000CC"/>
                </a:solidFill>
              </a:rPr>
              <a:t>Intelligent</a:t>
            </a:r>
            <a:r>
              <a:rPr lang="pl-PL" sz="2000" b="1" dirty="0">
                <a:solidFill>
                  <a:srgbClr val="0000CC"/>
                </a:solidFill>
              </a:rPr>
              <a:t> </a:t>
            </a:r>
            <a:r>
              <a:rPr lang="en-US" sz="2000" b="1" dirty="0">
                <a:solidFill>
                  <a:srgbClr val="0000CC"/>
                </a:solidFill>
              </a:rPr>
              <a:t>robotic</a:t>
            </a:r>
            <a:r>
              <a:rPr lang="pl-PL" sz="2000" b="1" dirty="0">
                <a:solidFill>
                  <a:srgbClr val="0000CC"/>
                </a:solidFill>
              </a:rPr>
              <a:t> </a:t>
            </a:r>
            <a:r>
              <a:rPr lang="en-US" sz="2000" b="1" dirty="0">
                <a:solidFill>
                  <a:srgbClr val="0000CC"/>
                </a:solidFill>
              </a:rPr>
              <a:t>systems</a:t>
            </a:r>
            <a:r>
              <a:rPr lang="pl-PL" sz="2000" dirty="0">
                <a:solidFill>
                  <a:srgbClr val="0000CC"/>
                </a:solidFill>
              </a:rPr>
              <a:t> </a:t>
            </a:r>
            <a:r>
              <a:rPr lang="en-US" sz="2000" dirty="0">
                <a:solidFill>
                  <a:srgbClr val="0000CC"/>
                </a:solidFill>
              </a:rPr>
              <a:t>are</a:t>
            </a:r>
            <a:r>
              <a:rPr lang="pl-PL" sz="2000" dirty="0">
                <a:solidFill>
                  <a:srgbClr val="0000CC"/>
                </a:solidFill>
              </a:rPr>
              <a:t> </a:t>
            </a:r>
            <a:r>
              <a:rPr lang="en-US" sz="2000" dirty="0">
                <a:solidFill>
                  <a:srgbClr val="0000CC"/>
                </a:solidFill>
              </a:rPr>
              <a:t>revolutionizing</a:t>
            </a:r>
            <a:r>
              <a:rPr lang="pl-PL" sz="2000" dirty="0">
                <a:solidFill>
                  <a:srgbClr val="0000CC"/>
                </a:solidFill>
              </a:rPr>
              <a:t> </a:t>
            </a:r>
            <a:r>
              <a:rPr lang="en-US" sz="2000" dirty="0">
                <a:solidFill>
                  <a:srgbClr val="0000CC"/>
                </a:solidFill>
              </a:rPr>
              <a:t>surgery,</a:t>
            </a:r>
            <a:r>
              <a:rPr lang="pl-PL" sz="2000" dirty="0">
                <a:solidFill>
                  <a:srgbClr val="0000CC"/>
                </a:solidFill>
              </a:rPr>
              <a:t> </a:t>
            </a:r>
            <a:r>
              <a:rPr lang="en-US" sz="2000" dirty="0">
                <a:solidFill>
                  <a:srgbClr val="0000CC"/>
                </a:solidFill>
              </a:rPr>
              <a:t>shifting</a:t>
            </a:r>
            <a:r>
              <a:rPr lang="pl-PL" sz="2000" dirty="0">
                <a:solidFill>
                  <a:srgbClr val="0000CC"/>
                </a:solidFill>
              </a:rPr>
              <a:t> </a:t>
            </a:r>
            <a:r>
              <a:rPr lang="en-US" sz="2000" dirty="0">
                <a:solidFill>
                  <a:srgbClr val="0000CC"/>
                </a:solidFill>
              </a:rPr>
              <a:t>from</a:t>
            </a:r>
            <a:r>
              <a:rPr lang="pl-PL" sz="2000" dirty="0">
                <a:solidFill>
                  <a:srgbClr val="0000CC"/>
                </a:solidFill>
              </a:rPr>
              <a:t> </a:t>
            </a:r>
            <a:r>
              <a:rPr lang="en-US" sz="2000" dirty="0">
                <a:solidFill>
                  <a:srgbClr val="0000CC"/>
                </a:solidFill>
              </a:rPr>
              <a:t>passive</a:t>
            </a:r>
            <a:r>
              <a:rPr lang="pl-PL" sz="2000" dirty="0">
                <a:solidFill>
                  <a:srgbClr val="0000CC"/>
                </a:solidFill>
              </a:rPr>
              <a:t> </a:t>
            </a:r>
            <a:r>
              <a:rPr lang="en-US" sz="2000" dirty="0">
                <a:solidFill>
                  <a:srgbClr val="0000CC"/>
                </a:solidFill>
              </a:rPr>
              <a:t>assistance</a:t>
            </a:r>
            <a:r>
              <a:rPr lang="pl-PL" sz="2000" dirty="0">
                <a:solidFill>
                  <a:srgbClr val="0000CC"/>
                </a:solidFill>
              </a:rPr>
              <a:t> </a:t>
            </a:r>
            <a:r>
              <a:rPr lang="en-US" sz="2000" dirty="0">
                <a:solidFill>
                  <a:srgbClr val="0000CC"/>
                </a:solidFill>
              </a:rPr>
              <a:t>to</a:t>
            </a:r>
            <a:r>
              <a:rPr lang="pl-PL" sz="2000" dirty="0">
                <a:solidFill>
                  <a:srgbClr val="0000CC"/>
                </a:solidFill>
              </a:rPr>
              <a:t> </a:t>
            </a:r>
            <a:r>
              <a:rPr lang="en-US" sz="2000" dirty="0">
                <a:solidFill>
                  <a:srgbClr val="0000CC"/>
                </a:solidFill>
              </a:rPr>
              <a:t>autonomous</a:t>
            </a:r>
            <a:r>
              <a:rPr lang="pl-PL" sz="2000" dirty="0">
                <a:solidFill>
                  <a:srgbClr val="0000CC"/>
                </a:solidFill>
              </a:rPr>
              <a:t> </a:t>
            </a:r>
            <a:r>
              <a:rPr lang="en-US" sz="2000" dirty="0">
                <a:solidFill>
                  <a:srgbClr val="0000CC"/>
                </a:solidFill>
              </a:rPr>
              <a:t>decision</a:t>
            </a:r>
            <a:r>
              <a:rPr lang="pl-PL" sz="2000" dirty="0">
                <a:solidFill>
                  <a:srgbClr val="0000CC"/>
                </a:solidFill>
              </a:rPr>
              <a:t> </a:t>
            </a:r>
            <a:r>
              <a:rPr lang="en-US" sz="2000" dirty="0">
                <a:solidFill>
                  <a:srgbClr val="0000CC"/>
                </a:solidFill>
              </a:rPr>
              <a:t>making,</a:t>
            </a:r>
            <a:r>
              <a:rPr lang="pl-PL" sz="2000" dirty="0">
                <a:solidFill>
                  <a:srgbClr val="0000CC"/>
                </a:solidFill>
              </a:rPr>
              <a:t> </a:t>
            </a:r>
            <a:r>
              <a:rPr lang="en-US" sz="2000" dirty="0">
                <a:solidFill>
                  <a:srgbClr val="0000CC"/>
                </a:solidFill>
              </a:rPr>
              <a:t>enhancing</a:t>
            </a:r>
            <a:r>
              <a:rPr lang="pl-PL" sz="2000" dirty="0">
                <a:solidFill>
                  <a:srgbClr val="0000CC"/>
                </a:solidFill>
              </a:rPr>
              <a:t> </a:t>
            </a:r>
            <a:r>
              <a:rPr lang="en-US" sz="2000" dirty="0">
                <a:solidFill>
                  <a:srgbClr val="0000CC"/>
                </a:solidFill>
              </a:rPr>
              <a:t>precision</a:t>
            </a:r>
            <a:r>
              <a:rPr lang="pl-PL" sz="2000" dirty="0">
                <a:solidFill>
                  <a:srgbClr val="0000CC"/>
                </a:solidFill>
              </a:rPr>
              <a:t> </a:t>
            </a:r>
            <a:r>
              <a:rPr lang="en-US" sz="2000" dirty="0">
                <a:solidFill>
                  <a:srgbClr val="0000CC"/>
                </a:solidFill>
              </a:rPr>
              <a:t>and</a:t>
            </a:r>
            <a:r>
              <a:rPr lang="pl-PL" sz="2000" dirty="0">
                <a:solidFill>
                  <a:srgbClr val="0000CC"/>
                </a:solidFill>
              </a:rPr>
              <a:t> </a:t>
            </a:r>
            <a:r>
              <a:rPr lang="en-US" sz="2000" dirty="0">
                <a:solidFill>
                  <a:srgbClr val="0000CC"/>
                </a:solidFill>
              </a:rPr>
              <a:t>safety.</a:t>
            </a:r>
            <a:r>
              <a:rPr lang="pl-PL" sz="2000" dirty="0">
                <a:solidFill>
                  <a:srgbClr val="0000CC"/>
                </a:solidFill>
              </a:rPr>
              <a:t> </a:t>
            </a:r>
            <a:r>
              <a:rPr lang="en-US" sz="2000" b="1" dirty="0">
                <a:solidFill>
                  <a:srgbClr val="0000CC"/>
                </a:solidFill>
              </a:rPr>
              <a:t>AI-powered</a:t>
            </a:r>
            <a:r>
              <a:rPr lang="pl-PL" sz="2000" b="1" dirty="0">
                <a:solidFill>
                  <a:srgbClr val="0000CC"/>
                </a:solidFill>
              </a:rPr>
              <a:t> </a:t>
            </a:r>
            <a:r>
              <a:rPr lang="en-US" sz="2000" b="1" dirty="0">
                <a:solidFill>
                  <a:srgbClr val="0000CC"/>
                </a:solidFill>
              </a:rPr>
              <a:t>reproductive</a:t>
            </a:r>
            <a:r>
              <a:rPr lang="pl-PL" sz="2000" b="1" dirty="0">
                <a:solidFill>
                  <a:srgbClr val="0000CC"/>
                </a:solidFill>
              </a:rPr>
              <a:t> </a:t>
            </a:r>
            <a:r>
              <a:rPr lang="en-US" sz="2000" b="1" dirty="0">
                <a:solidFill>
                  <a:srgbClr val="0000CC"/>
                </a:solidFill>
              </a:rPr>
              <a:t>technology</a:t>
            </a:r>
            <a:r>
              <a:rPr lang="pl-PL" sz="2000" b="1" dirty="0">
                <a:solidFill>
                  <a:srgbClr val="0000CC"/>
                </a:solidFill>
              </a:rPr>
              <a:t> </a:t>
            </a:r>
            <a:r>
              <a:rPr lang="en-US" sz="2000" dirty="0">
                <a:solidFill>
                  <a:srgbClr val="0000CC"/>
                </a:solidFill>
              </a:rPr>
              <a:t>is</a:t>
            </a:r>
            <a:r>
              <a:rPr lang="pl-PL" sz="2000" dirty="0">
                <a:solidFill>
                  <a:srgbClr val="0000CC"/>
                </a:solidFill>
              </a:rPr>
              <a:t> </a:t>
            </a:r>
            <a:r>
              <a:rPr lang="en-US" sz="2000" dirty="0">
                <a:solidFill>
                  <a:srgbClr val="0000CC"/>
                </a:solidFill>
              </a:rPr>
              <a:t>optimizing</a:t>
            </a:r>
            <a:r>
              <a:rPr lang="pl-PL" sz="2000" dirty="0">
                <a:solidFill>
                  <a:srgbClr val="0000CC"/>
                </a:solidFill>
              </a:rPr>
              <a:t> </a:t>
            </a:r>
            <a:r>
              <a:rPr lang="en-US" sz="2000" dirty="0">
                <a:solidFill>
                  <a:srgbClr val="0000CC"/>
                </a:solidFill>
              </a:rPr>
              <a:t>IVF</a:t>
            </a:r>
            <a:r>
              <a:rPr lang="pl-PL" sz="2000" dirty="0">
                <a:solidFill>
                  <a:srgbClr val="0000CC"/>
                </a:solidFill>
              </a:rPr>
              <a:t> </a:t>
            </a:r>
            <a:r>
              <a:rPr lang="en-US" sz="2000" dirty="0">
                <a:solidFill>
                  <a:srgbClr val="0000CC"/>
                </a:solidFill>
              </a:rPr>
              <a:t>success</a:t>
            </a:r>
            <a:r>
              <a:rPr lang="pl-PL" sz="2000" dirty="0">
                <a:solidFill>
                  <a:srgbClr val="0000CC"/>
                </a:solidFill>
              </a:rPr>
              <a:t> </a:t>
            </a:r>
            <a:r>
              <a:rPr lang="en-US" sz="2000" dirty="0">
                <a:solidFill>
                  <a:srgbClr val="0000CC"/>
                </a:solidFill>
              </a:rPr>
              <a:t>rates</a:t>
            </a:r>
            <a:r>
              <a:rPr lang="pl-PL" sz="2000" dirty="0">
                <a:solidFill>
                  <a:srgbClr val="0000CC"/>
                </a:solidFill>
              </a:rPr>
              <a:t> </a:t>
            </a:r>
            <a:r>
              <a:rPr lang="en-US" sz="2000" dirty="0">
                <a:solidFill>
                  <a:srgbClr val="0000CC"/>
                </a:solidFill>
              </a:rPr>
              <a:t>through</a:t>
            </a:r>
            <a:r>
              <a:rPr lang="pl-PL" sz="2000" dirty="0">
                <a:solidFill>
                  <a:srgbClr val="0000CC"/>
                </a:solidFill>
              </a:rPr>
              <a:t> </a:t>
            </a:r>
            <a:r>
              <a:rPr lang="en-US" sz="2000" dirty="0">
                <a:solidFill>
                  <a:srgbClr val="0000CC"/>
                </a:solidFill>
              </a:rPr>
              <a:t>predictive</a:t>
            </a:r>
            <a:r>
              <a:rPr lang="pl-PL" sz="2000" dirty="0">
                <a:solidFill>
                  <a:srgbClr val="0000CC"/>
                </a:solidFill>
              </a:rPr>
              <a:t> </a:t>
            </a:r>
            <a:r>
              <a:rPr lang="en-US" sz="2000" dirty="0">
                <a:solidFill>
                  <a:srgbClr val="0000CC"/>
                </a:solidFill>
              </a:rPr>
              <a:t>modeling,</a:t>
            </a:r>
            <a:r>
              <a:rPr lang="pl-PL" sz="2000" dirty="0">
                <a:solidFill>
                  <a:srgbClr val="0000CC"/>
                </a:solidFill>
              </a:rPr>
              <a:t> </a:t>
            </a:r>
            <a:r>
              <a:rPr lang="en-US" sz="2000" dirty="0">
                <a:solidFill>
                  <a:srgbClr val="0000CC"/>
                </a:solidFill>
              </a:rPr>
              <a:t>addressing</a:t>
            </a:r>
            <a:r>
              <a:rPr lang="pl-PL" sz="2000" dirty="0">
                <a:solidFill>
                  <a:srgbClr val="0000CC"/>
                </a:solidFill>
              </a:rPr>
              <a:t> </a:t>
            </a:r>
            <a:r>
              <a:rPr lang="en-US" sz="2000" dirty="0">
                <a:solidFill>
                  <a:srgbClr val="0000CC"/>
                </a:solidFill>
              </a:rPr>
              <a:t>fertility</a:t>
            </a:r>
            <a:r>
              <a:rPr lang="pl-PL" sz="2000" dirty="0">
                <a:solidFill>
                  <a:srgbClr val="0000CC"/>
                </a:solidFill>
              </a:rPr>
              <a:t> </a:t>
            </a:r>
            <a:r>
              <a:rPr lang="en-US" sz="2000" dirty="0">
                <a:solidFill>
                  <a:srgbClr val="0000CC"/>
                </a:solidFill>
              </a:rPr>
              <a:t>challenges.</a:t>
            </a:r>
            <a:r>
              <a:rPr lang="pl-PL" sz="2000" dirty="0">
                <a:solidFill>
                  <a:srgbClr val="0000CC"/>
                </a:solidFill>
              </a:rPr>
              <a:t> </a:t>
            </a:r>
            <a:r>
              <a:rPr lang="en-US" sz="2000" b="1" dirty="0">
                <a:solidFill>
                  <a:srgbClr val="0000CC"/>
                </a:solidFill>
              </a:rPr>
              <a:t>AI-driven</a:t>
            </a:r>
            <a:r>
              <a:rPr lang="pl-PL" sz="2000" b="1" dirty="0">
                <a:solidFill>
                  <a:srgbClr val="0000CC"/>
                </a:solidFill>
              </a:rPr>
              <a:t> </a:t>
            </a:r>
            <a:r>
              <a:rPr lang="en-US" sz="2000" b="1" dirty="0">
                <a:solidFill>
                  <a:srgbClr val="0000CC"/>
                </a:solidFill>
              </a:rPr>
              <a:t>elderly</a:t>
            </a:r>
            <a:r>
              <a:rPr lang="pl-PL" sz="2000" b="1" dirty="0">
                <a:solidFill>
                  <a:srgbClr val="0000CC"/>
                </a:solidFill>
              </a:rPr>
              <a:t> </a:t>
            </a:r>
            <a:r>
              <a:rPr lang="en-US" sz="2000" b="1" dirty="0">
                <a:solidFill>
                  <a:srgbClr val="0000CC"/>
                </a:solidFill>
              </a:rPr>
              <a:t>care</a:t>
            </a:r>
            <a:r>
              <a:rPr lang="pl-PL" sz="2000" dirty="0">
                <a:solidFill>
                  <a:srgbClr val="0000CC"/>
                </a:solidFill>
              </a:rPr>
              <a:t> </a:t>
            </a:r>
            <a:r>
              <a:rPr lang="en-US" sz="2000" dirty="0">
                <a:solidFill>
                  <a:srgbClr val="0000CC"/>
                </a:solidFill>
              </a:rPr>
              <a:t>integrates</a:t>
            </a:r>
            <a:r>
              <a:rPr lang="pl-PL" sz="2000" dirty="0">
                <a:solidFill>
                  <a:srgbClr val="0000CC"/>
                </a:solidFill>
              </a:rPr>
              <a:t> </a:t>
            </a:r>
            <a:r>
              <a:rPr lang="en-US" sz="2000" dirty="0">
                <a:solidFill>
                  <a:srgbClr val="0000CC"/>
                </a:solidFill>
              </a:rPr>
              <a:t>continuous</a:t>
            </a:r>
            <a:r>
              <a:rPr lang="pl-PL" sz="2000" dirty="0">
                <a:solidFill>
                  <a:srgbClr val="0000CC"/>
                </a:solidFill>
              </a:rPr>
              <a:t> </a:t>
            </a:r>
            <a:r>
              <a:rPr lang="en-US" sz="2000" dirty="0">
                <a:solidFill>
                  <a:srgbClr val="0000CC"/>
                </a:solidFill>
              </a:rPr>
              <a:t>health</a:t>
            </a:r>
            <a:r>
              <a:rPr lang="pl-PL" sz="2000" dirty="0">
                <a:solidFill>
                  <a:srgbClr val="0000CC"/>
                </a:solidFill>
              </a:rPr>
              <a:t> </a:t>
            </a:r>
            <a:r>
              <a:rPr lang="en-US" sz="2000" dirty="0">
                <a:solidFill>
                  <a:srgbClr val="0000CC"/>
                </a:solidFill>
              </a:rPr>
              <a:t>monitoring</a:t>
            </a:r>
            <a:r>
              <a:rPr lang="pl-PL" sz="2000" dirty="0">
                <a:solidFill>
                  <a:srgbClr val="0000CC"/>
                </a:solidFill>
              </a:rPr>
              <a:t> </a:t>
            </a:r>
            <a:r>
              <a:rPr lang="en-US" sz="2000" dirty="0">
                <a:solidFill>
                  <a:srgbClr val="0000CC"/>
                </a:solidFill>
              </a:rPr>
              <a:t>with</a:t>
            </a:r>
            <a:r>
              <a:rPr lang="pl-PL" sz="2000" dirty="0">
                <a:solidFill>
                  <a:srgbClr val="0000CC"/>
                </a:solidFill>
              </a:rPr>
              <a:t> </a:t>
            </a:r>
            <a:r>
              <a:rPr lang="en-US" sz="2000" dirty="0">
                <a:solidFill>
                  <a:srgbClr val="0000CC"/>
                </a:solidFill>
              </a:rPr>
              <a:t>robotic</a:t>
            </a:r>
            <a:r>
              <a:rPr lang="pl-PL" sz="2000" dirty="0">
                <a:solidFill>
                  <a:srgbClr val="0000CC"/>
                </a:solidFill>
              </a:rPr>
              <a:t> </a:t>
            </a:r>
            <a:r>
              <a:rPr lang="en-US" sz="2000" dirty="0">
                <a:solidFill>
                  <a:srgbClr val="0000CC"/>
                </a:solidFill>
              </a:rPr>
              <a:t>assistance,</a:t>
            </a:r>
            <a:r>
              <a:rPr lang="pl-PL" sz="2000" dirty="0">
                <a:solidFill>
                  <a:srgbClr val="0000CC"/>
                </a:solidFill>
              </a:rPr>
              <a:t> </a:t>
            </a:r>
            <a:r>
              <a:rPr lang="en-US" sz="2000" dirty="0">
                <a:solidFill>
                  <a:srgbClr val="0000CC"/>
                </a:solidFill>
              </a:rPr>
              <a:t>providing</a:t>
            </a:r>
            <a:r>
              <a:rPr lang="pl-PL" sz="2000" dirty="0">
                <a:solidFill>
                  <a:srgbClr val="0000CC"/>
                </a:solidFill>
              </a:rPr>
              <a:t> </a:t>
            </a:r>
            <a:r>
              <a:rPr lang="en-US" sz="2000" dirty="0">
                <a:solidFill>
                  <a:srgbClr val="0000CC"/>
                </a:solidFill>
              </a:rPr>
              <a:t>personalized</a:t>
            </a:r>
            <a:r>
              <a:rPr lang="pl-PL" sz="2000" dirty="0">
                <a:solidFill>
                  <a:srgbClr val="0000CC"/>
                </a:solidFill>
              </a:rPr>
              <a:t> </a:t>
            </a:r>
            <a:r>
              <a:rPr lang="en-US" sz="2000" noProof="0" dirty="0">
                <a:solidFill>
                  <a:srgbClr val="0000CC"/>
                </a:solidFill>
              </a:rPr>
              <a:t>supp</a:t>
            </a:r>
            <a:r>
              <a:rPr lang="en-US" sz="2000" dirty="0">
                <a:solidFill>
                  <a:srgbClr val="0000CC"/>
                </a:solidFill>
              </a:rPr>
              <a:t>ort</a:t>
            </a:r>
            <a:r>
              <a:rPr lang="pl-PL" sz="2000" dirty="0">
                <a:solidFill>
                  <a:srgbClr val="0000CC"/>
                </a:solidFill>
              </a:rPr>
              <a:t> </a:t>
            </a:r>
            <a:r>
              <a:rPr lang="en-US" sz="2000" dirty="0">
                <a:solidFill>
                  <a:srgbClr val="0000CC"/>
                </a:solidFill>
              </a:rPr>
              <a:t>for</a:t>
            </a:r>
            <a:r>
              <a:rPr lang="pl-PL" sz="2000" dirty="0">
                <a:solidFill>
                  <a:srgbClr val="0000CC"/>
                </a:solidFill>
              </a:rPr>
              <a:t> </a:t>
            </a:r>
            <a:r>
              <a:rPr lang="en-US" sz="2000" dirty="0">
                <a:solidFill>
                  <a:srgbClr val="0000CC"/>
                </a:solidFill>
              </a:rPr>
              <a:t>aging</a:t>
            </a:r>
            <a:r>
              <a:rPr lang="pl-PL" sz="2000" dirty="0">
                <a:solidFill>
                  <a:srgbClr val="0000CC"/>
                </a:solidFill>
              </a:rPr>
              <a:t> </a:t>
            </a:r>
            <a:r>
              <a:rPr lang="en-US" sz="2000" dirty="0">
                <a:solidFill>
                  <a:srgbClr val="0000CC"/>
                </a:solidFill>
              </a:rPr>
              <a:t>populations.</a:t>
            </a:r>
            <a:r>
              <a:rPr lang="pl-PL" sz="2000" dirty="0">
                <a:solidFill>
                  <a:srgbClr val="0000CC"/>
                </a:solidFill>
              </a:rPr>
              <a:t> </a:t>
            </a:r>
            <a:r>
              <a:rPr lang="en-US" sz="2000" b="1" dirty="0">
                <a:solidFill>
                  <a:srgbClr val="0000CC"/>
                </a:solidFill>
              </a:rPr>
              <a:t>As</a:t>
            </a:r>
            <a:r>
              <a:rPr lang="pl-PL" sz="2000" b="1" dirty="0">
                <a:solidFill>
                  <a:srgbClr val="0000CC"/>
                </a:solidFill>
              </a:rPr>
              <a:t> </a:t>
            </a:r>
            <a:r>
              <a:rPr lang="en-US" sz="2000" b="1" dirty="0">
                <a:solidFill>
                  <a:srgbClr val="0000CC"/>
                </a:solidFill>
              </a:rPr>
              <a:t>AI</a:t>
            </a:r>
            <a:r>
              <a:rPr lang="pl-PL" sz="2000" b="1" dirty="0">
                <a:solidFill>
                  <a:srgbClr val="0000CC"/>
                </a:solidFill>
              </a:rPr>
              <a:t> </a:t>
            </a:r>
            <a:r>
              <a:rPr lang="en-US" sz="2000" b="1" dirty="0">
                <a:solidFill>
                  <a:srgbClr val="0000CC"/>
                </a:solidFill>
              </a:rPr>
              <a:t>moves</a:t>
            </a:r>
            <a:r>
              <a:rPr lang="pl-PL" sz="2000" b="1" dirty="0">
                <a:solidFill>
                  <a:srgbClr val="0000CC"/>
                </a:solidFill>
              </a:rPr>
              <a:t> </a:t>
            </a:r>
            <a:r>
              <a:rPr lang="en-US" sz="2000" b="1" dirty="0">
                <a:solidFill>
                  <a:srgbClr val="0000CC"/>
                </a:solidFill>
              </a:rPr>
              <a:t>from</a:t>
            </a:r>
            <a:r>
              <a:rPr lang="pl-PL" sz="2000" b="1" dirty="0">
                <a:solidFill>
                  <a:srgbClr val="0000CC"/>
                </a:solidFill>
              </a:rPr>
              <a:t> </a:t>
            </a:r>
            <a:r>
              <a:rPr lang="en-US" sz="2000" b="1" dirty="0">
                <a:solidFill>
                  <a:srgbClr val="0000CC"/>
                </a:solidFill>
              </a:rPr>
              <a:t>analyzing</a:t>
            </a:r>
            <a:r>
              <a:rPr lang="pl-PL" sz="2000" b="1" dirty="0">
                <a:solidFill>
                  <a:srgbClr val="0000CC"/>
                </a:solidFill>
              </a:rPr>
              <a:t> </a:t>
            </a:r>
            <a:r>
              <a:rPr lang="en-US" sz="2000" b="1" dirty="0">
                <a:solidFill>
                  <a:srgbClr val="0000CC"/>
                </a:solidFill>
              </a:rPr>
              <a:t>static</a:t>
            </a:r>
            <a:r>
              <a:rPr lang="pl-PL" sz="2000" b="1" dirty="0">
                <a:solidFill>
                  <a:srgbClr val="0000CC"/>
                </a:solidFill>
              </a:rPr>
              <a:t> </a:t>
            </a:r>
            <a:r>
              <a:rPr lang="en-US" sz="2000" b="1" dirty="0">
                <a:solidFill>
                  <a:srgbClr val="0000CC"/>
                </a:solidFill>
              </a:rPr>
              <a:t>data</a:t>
            </a:r>
            <a:r>
              <a:rPr lang="pl-PL" sz="2000" b="1" dirty="0">
                <a:solidFill>
                  <a:srgbClr val="0000CC"/>
                </a:solidFill>
              </a:rPr>
              <a:t> </a:t>
            </a:r>
            <a:r>
              <a:rPr lang="en-US" sz="2000" b="1" dirty="0">
                <a:solidFill>
                  <a:srgbClr val="0000CC"/>
                </a:solidFill>
              </a:rPr>
              <a:t>to</a:t>
            </a:r>
            <a:r>
              <a:rPr lang="pl-PL" sz="2000" b="1" dirty="0">
                <a:solidFill>
                  <a:srgbClr val="0000CC"/>
                </a:solidFill>
              </a:rPr>
              <a:t> </a:t>
            </a:r>
            <a:r>
              <a:rPr lang="en-US" sz="2000" b="1" dirty="0">
                <a:solidFill>
                  <a:srgbClr val="0000CC"/>
                </a:solidFill>
              </a:rPr>
              <a:t>real-time</a:t>
            </a:r>
            <a:r>
              <a:rPr lang="pl-PL" sz="2000" b="1" dirty="0">
                <a:solidFill>
                  <a:srgbClr val="0000CC"/>
                </a:solidFill>
              </a:rPr>
              <a:t> </a:t>
            </a:r>
            <a:r>
              <a:rPr lang="en-US" sz="2000" b="1" dirty="0">
                <a:solidFill>
                  <a:srgbClr val="0000CC"/>
                </a:solidFill>
              </a:rPr>
              <a:t>interaction,</a:t>
            </a:r>
            <a:r>
              <a:rPr lang="pl-PL" sz="2000" b="1" dirty="0">
                <a:solidFill>
                  <a:srgbClr val="0000CC"/>
                </a:solidFill>
              </a:rPr>
              <a:t> </a:t>
            </a:r>
            <a:r>
              <a:rPr lang="en-US" sz="2000" b="1" dirty="0">
                <a:solidFill>
                  <a:srgbClr val="0000CC"/>
                </a:solidFill>
              </a:rPr>
              <a:t>it’s</a:t>
            </a:r>
            <a:r>
              <a:rPr lang="pl-PL" sz="2000" b="1" dirty="0">
                <a:solidFill>
                  <a:srgbClr val="0000CC"/>
                </a:solidFill>
              </a:rPr>
              <a:t> </a:t>
            </a:r>
            <a:r>
              <a:rPr lang="en-US" sz="2000" b="1" dirty="0">
                <a:solidFill>
                  <a:srgbClr val="0000CC"/>
                </a:solidFill>
              </a:rPr>
              <a:t>reshaping</a:t>
            </a:r>
            <a:r>
              <a:rPr lang="pl-PL" sz="2000" b="1" dirty="0">
                <a:solidFill>
                  <a:srgbClr val="0000CC"/>
                </a:solidFill>
              </a:rPr>
              <a:t> </a:t>
            </a:r>
            <a:r>
              <a:rPr lang="en-US" sz="2000" b="1" dirty="0">
                <a:solidFill>
                  <a:srgbClr val="0000CC"/>
                </a:solidFill>
              </a:rPr>
              <a:t>healthcare.</a:t>
            </a:r>
            <a:r>
              <a:rPr lang="pl-PL" sz="2000" b="1" dirty="0">
                <a:solidFill>
                  <a:srgbClr val="0000CC"/>
                </a:solidFill>
              </a:rPr>
              <a:t> </a:t>
            </a:r>
            <a:r>
              <a:rPr lang="en-US" sz="2000" b="1" dirty="0">
                <a:solidFill>
                  <a:srgbClr val="0000CC"/>
                </a:solidFill>
              </a:rPr>
              <a:t>No</a:t>
            </a:r>
            <a:r>
              <a:rPr lang="pl-PL" sz="2000" b="1" dirty="0">
                <a:solidFill>
                  <a:srgbClr val="0000CC"/>
                </a:solidFill>
              </a:rPr>
              <a:t> </a:t>
            </a:r>
            <a:r>
              <a:rPr lang="en-US" sz="2000" b="1" dirty="0">
                <a:solidFill>
                  <a:srgbClr val="0000CC"/>
                </a:solidFill>
              </a:rPr>
              <a:t>longer</a:t>
            </a:r>
            <a:r>
              <a:rPr lang="pl-PL" sz="2000" b="1" dirty="0">
                <a:solidFill>
                  <a:srgbClr val="0000CC"/>
                </a:solidFill>
              </a:rPr>
              <a:t> </a:t>
            </a:r>
            <a:r>
              <a:rPr lang="en-US" sz="2000" b="1" dirty="0">
                <a:solidFill>
                  <a:srgbClr val="0000CC"/>
                </a:solidFill>
              </a:rPr>
              <a:t>just</a:t>
            </a:r>
            <a:r>
              <a:rPr lang="pl-PL" sz="2000" b="1" dirty="0">
                <a:solidFill>
                  <a:srgbClr val="0000CC"/>
                </a:solidFill>
              </a:rPr>
              <a:t> </a:t>
            </a:r>
            <a:r>
              <a:rPr lang="en-US" sz="2000" b="1" dirty="0">
                <a:solidFill>
                  <a:srgbClr val="0000CC"/>
                </a:solidFill>
              </a:rPr>
              <a:t>a</a:t>
            </a:r>
            <a:r>
              <a:rPr lang="pl-PL" sz="2000" b="1" dirty="0">
                <a:solidFill>
                  <a:srgbClr val="0000CC"/>
                </a:solidFill>
              </a:rPr>
              <a:t> </a:t>
            </a:r>
            <a:r>
              <a:rPr lang="en-US" sz="2000" b="1" dirty="0">
                <a:solidFill>
                  <a:srgbClr val="0000CC"/>
                </a:solidFill>
              </a:rPr>
              <a:t>tool</a:t>
            </a:r>
            <a:r>
              <a:rPr lang="pl-PL" sz="2000" b="1" dirty="0">
                <a:solidFill>
                  <a:srgbClr val="0000CC"/>
                </a:solidFill>
              </a:rPr>
              <a:t> </a:t>
            </a:r>
            <a:r>
              <a:rPr lang="en-US" sz="2000" b="1" dirty="0">
                <a:solidFill>
                  <a:srgbClr val="0000CC"/>
                </a:solidFill>
              </a:rPr>
              <a:t>for</a:t>
            </a:r>
            <a:r>
              <a:rPr lang="pl-PL" sz="2000" b="1" dirty="0">
                <a:solidFill>
                  <a:srgbClr val="0000CC"/>
                </a:solidFill>
              </a:rPr>
              <a:t> </a:t>
            </a:r>
            <a:r>
              <a:rPr lang="en-US" sz="2000" b="1" dirty="0">
                <a:solidFill>
                  <a:srgbClr val="0000CC"/>
                </a:solidFill>
              </a:rPr>
              <a:t>pattern</a:t>
            </a:r>
            <a:r>
              <a:rPr lang="pl-PL" sz="2000" b="1" dirty="0">
                <a:solidFill>
                  <a:srgbClr val="0000CC"/>
                </a:solidFill>
              </a:rPr>
              <a:t> </a:t>
            </a:r>
            <a:r>
              <a:rPr lang="en-US" sz="2000" b="1" dirty="0">
                <a:solidFill>
                  <a:srgbClr val="0000CC"/>
                </a:solidFill>
              </a:rPr>
              <a:t>detection,</a:t>
            </a:r>
            <a:r>
              <a:rPr lang="pl-PL" sz="2000" b="1" dirty="0">
                <a:solidFill>
                  <a:srgbClr val="0000CC"/>
                </a:solidFill>
              </a:rPr>
              <a:t> </a:t>
            </a:r>
            <a:r>
              <a:rPr lang="en-US" sz="2000" b="1" dirty="0">
                <a:solidFill>
                  <a:srgbClr val="0000CC"/>
                </a:solidFill>
              </a:rPr>
              <a:t>AI</a:t>
            </a:r>
            <a:r>
              <a:rPr lang="pl-PL" sz="2000" b="1" dirty="0">
                <a:solidFill>
                  <a:srgbClr val="0000CC"/>
                </a:solidFill>
              </a:rPr>
              <a:t> </a:t>
            </a:r>
            <a:r>
              <a:rPr lang="en-US" sz="2000" b="1" dirty="0">
                <a:solidFill>
                  <a:srgbClr val="0000CC"/>
                </a:solidFill>
              </a:rPr>
              <a:t>is</a:t>
            </a:r>
            <a:r>
              <a:rPr lang="pl-PL" sz="2000" b="1" dirty="0">
                <a:solidFill>
                  <a:srgbClr val="0000CC"/>
                </a:solidFill>
              </a:rPr>
              <a:t> </a:t>
            </a:r>
            <a:r>
              <a:rPr lang="en-US" sz="2000" b="1" dirty="0">
                <a:solidFill>
                  <a:srgbClr val="0000CC"/>
                </a:solidFill>
              </a:rPr>
              <a:t>becoming</a:t>
            </a:r>
            <a:r>
              <a:rPr lang="pl-PL" sz="2000" b="1" dirty="0">
                <a:solidFill>
                  <a:srgbClr val="0000CC"/>
                </a:solidFill>
              </a:rPr>
              <a:t> </a:t>
            </a:r>
            <a:r>
              <a:rPr lang="en-US" sz="2000" b="1" dirty="0">
                <a:solidFill>
                  <a:srgbClr val="0000CC"/>
                </a:solidFill>
              </a:rPr>
              <a:t>a</a:t>
            </a:r>
            <a:r>
              <a:rPr lang="pl-PL" sz="2000" b="1" dirty="0">
                <a:solidFill>
                  <a:srgbClr val="0000CC"/>
                </a:solidFill>
              </a:rPr>
              <a:t> </a:t>
            </a:r>
            <a:r>
              <a:rPr lang="en-US" sz="2000" b="1" dirty="0">
                <a:solidFill>
                  <a:srgbClr val="0000CC"/>
                </a:solidFill>
              </a:rPr>
              <a:t>truly</a:t>
            </a:r>
            <a:r>
              <a:rPr lang="pl-PL" sz="2000" b="1" dirty="0">
                <a:solidFill>
                  <a:srgbClr val="0000CC"/>
                </a:solidFill>
              </a:rPr>
              <a:t> inteligent </a:t>
            </a:r>
            <a:r>
              <a:rPr lang="en-US" sz="2000" b="1" dirty="0">
                <a:solidFill>
                  <a:srgbClr val="0000CC"/>
                </a:solidFill>
              </a:rPr>
              <a:t>and</a:t>
            </a:r>
            <a:r>
              <a:rPr lang="pl-PL" sz="2000" b="1" dirty="0">
                <a:solidFill>
                  <a:srgbClr val="0000CC"/>
                </a:solidFill>
              </a:rPr>
              <a:t> </a:t>
            </a:r>
            <a:r>
              <a:rPr lang="en-US" sz="2000" b="1" dirty="0">
                <a:solidFill>
                  <a:srgbClr val="0000CC"/>
                </a:solidFill>
              </a:rPr>
              <a:t>responsive</a:t>
            </a:r>
            <a:r>
              <a:rPr lang="pl-PL" sz="2000" b="1" dirty="0">
                <a:solidFill>
                  <a:srgbClr val="0000CC"/>
                </a:solidFill>
              </a:rPr>
              <a:t> </a:t>
            </a:r>
            <a:r>
              <a:rPr lang="en-US" sz="2000" b="1" dirty="0">
                <a:solidFill>
                  <a:srgbClr val="0000CC"/>
                </a:solidFill>
              </a:rPr>
              <a:t>partner</a:t>
            </a:r>
            <a:r>
              <a:rPr lang="pl-PL" sz="2000" b="1" dirty="0">
                <a:solidFill>
                  <a:srgbClr val="0000CC"/>
                </a:solidFill>
              </a:rPr>
              <a:t> </a:t>
            </a:r>
            <a:r>
              <a:rPr lang="en-US" sz="2000" dirty="0">
                <a:solidFill>
                  <a:srgbClr val="0000CC"/>
                </a:solidFill>
              </a:rPr>
              <a:t>—</a:t>
            </a:r>
            <a:r>
              <a:rPr lang="pl-PL" sz="2000" dirty="0">
                <a:solidFill>
                  <a:srgbClr val="0000CC"/>
                </a:solidFill>
              </a:rPr>
              <a:t> </a:t>
            </a:r>
            <a:r>
              <a:rPr lang="en-US" sz="2000" dirty="0">
                <a:solidFill>
                  <a:srgbClr val="0000CC"/>
                </a:solidFill>
              </a:rPr>
              <a:t>helping</a:t>
            </a:r>
            <a:r>
              <a:rPr lang="pl-PL" sz="2000" dirty="0">
                <a:solidFill>
                  <a:srgbClr val="0000CC"/>
                </a:solidFill>
              </a:rPr>
              <a:t> </a:t>
            </a:r>
            <a:r>
              <a:rPr lang="en-US" sz="2000" dirty="0">
                <a:solidFill>
                  <a:srgbClr val="0000CC"/>
                </a:solidFill>
              </a:rPr>
              <a:t>doctors</a:t>
            </a:r>
            <a:r>
              <a:rPr lang="pl-PL" sz="2000" dirty="0">
                <a:solidFill>
                  <a:srgbClr val="0000CC"/>
                </a:solidFill>
              </a:rPr>
              <a:t> </a:t>
            </a:r>
            <a:r>
              <a:rPr lang="en-US" sz="2000" dirty="0">
                <a:solidFill>
                  <a:srgbClr val="0000CC"/>
                </a:solidFill>
              </a:rPr>
              <a:t>make</a:t>
            </a:r>
            <a:r>
              <a:rPr lang="pl-PL" sz="2000" dirty="0">
                <a:solidFill>
                  <a:srgbClr val="0000CC"/>
                </a:solidFill>
              </a:rPr>
              <a:t> </a:t>
            </a:r>
            <a:r>
              <a:rPr lang="en-US" sz="2000" dirty="0">
                <a:solidFill>
                  <a:srgbClr val="0000CC"/>
                </a:solidFill>
              </a:rPr>
              <a:t>more</a:t>
            </a:r>
            <a:r>
              <a:rPr lang="pl-PL" sz="2000" dirty="0">
                <a:solidFill>
                  <a:srgbClr val="0000CC"/>
                </a:solidFill>
              </a:rPr>
              <a:t> </a:t>
            </a:r>
            <a:r>
              <a:rPr lang="en-US" sz="2000" dirty="0">
                <a:solidFill>
                  <a:srgbClr val="0000CC"/>
                </a:solidFill>
              </a:rPr>
              <a:t>informed</a:t>
            </a:r>
            <a:r>
              <a:rPr lang="pl-PL" sz="2000" dirty="0">
                <a:solidFill>
                  <a:srgbClr val="0000CC"/>
                </a:solidFill>
              </a:rPr>
              <a:t> </a:t>
            </a:r>
            <a:r>
              <a:rPr lang="en-US" sz="2000" dirty="0">
                <a:solidFill>
                  <a:srgbClr val="0000CC"/>
                </a:solidFill>
              </a:rPr>
              <a:t>decisions,</a:t>
            </a:r>
            <a:r>
              <a:rPr lang="pl-PL" sz="2000" dirty="0">
                <a:solidFill>
                  <a:srgbClr val="0000CC"/>
                </a:solidFill>
              </a:rPr>
              <a:t> </a:t>
            </a:r>
            <a:r>
              <a:rPr lang="en-US" sz="2000" dirty="0">
                <a:solidFill>
                  <a:srgbClr val="0000CC"/>
                </a:solidFill>
              </a:rPr>
              <a:t>improving</a:t>
            </a:r>
            <a:r>
              <a:rPr lang="pl-PL" sz="2000" dirty="0">
                <a:solidFill>
                  <a:srgbClr val="0000CC"/>
                </a:solidFill>
              </a:rPr>
              <a:t> </a:t>
            </a:r>
            <a:r>
              <a:rPr lang="en-US" sz="2000" dirty="0">
                <a:solidFill>
                  <a:srgbClr val="0000CC"/>
                </a:solidFill>
              </a:rPr>
              <a:t>patient</a:t>
            </a:r>
            <a:r>
              <a:rPr lang="pl-PL" sz="2000" dirty="0">
                <a:solidFill>
                  <a:srgbClr val="0000CC"/>
                </a:solidFill>
              </a:rPr>
              <a:t> </a:t>
            </a:r>
            <a:r>
              <a:rPr lang="en-US" sz="2000" dirty="0">
                <a:solidFill>
                  <a:srgbClr val="0000CC"/>
                </a:solidFill>
              </a:rPr>
              <a:t>care,</a:t>
            </a:r>
            <a:r>
              <a:rPr lang="pl-PL" sz="2000" dirty="0">
                <a:solidFill>
                  <a:srgbClr val="0000CC"/>
                </a:solidFill>
              </a:rPr>
              <a:t> </a:t>
            </a:r>
            <a:r>
              <a:rPr lang="en-US" sz="2000" dirty="0">
                <a:solidFill>
                  <a:srgbClr val="0000CC"/>
                </a:solidFill>
              </a:rPr>
              <a:t>and</a:t>
            </a:r>
            <a:r>
              <a:rPr lang="pl-PL" sz="2000" dirty="0">
                <a:solidFill>
                  <a:srgbClr val="0000CC"/>
                </a:solidFill>
              </a:rPr>
              <a:t> </a:t>
            </a:r>
            <a:r>
              <a:rPr lang="en-US" sz="2000" dirty="0">
                <a:solidFill>
                  <a:srgbClr val="0000CC"/>
                </a:solidFill>
              </a:rPr>
              <a:t>driving</a:t>
            </a:r>
            <a:r>
              <a:rPr lang="pl-PL" sz="2000" dirty="0">
                <a:solidFill>
                  <a:srgbClr val="0000CC"/>
                </a:solidFill>
              </a:rPr>
              <a:t> </a:t>
            </a:r>
            <a:r>
              <a:rPr lang="en-US" sz="2000" dirty="0">
                <a:solidFill>
                  <a:srgbClr val="0000CC"/>
                </a:solidFill>
              </a:rPr>
              <a:t>a</a:t>
            </a:r>
            <a:r>
              <a:rPr lang="pl-PL" sz="2000" dirty="0">
                <a:solidFill>
                  <a:srgbClr val="0000CC"/>
                </a:solidFill>
              </a:rPr>
              <a:t> </a:t>
            </a:r>
            <a:r>
              <a:rPr lang="en-US" sz="2000" dirty="0">
                <a:solidFill>
                  <a:srgbClr val="0000CC"/>
                </a:solidFill>
              </a:rPr>
              <a:t>future</a:t>
            </a:r>
            <a:r>
              <a:rPr lang="pl-PL" sz="2000" dirty="0">
                <a:solidFill>
                  <a:srgbClr val="0000CC"/>
                </a:solidFill>
              </a:rPr>
              <a:t> </a:t>
            </a:r>
            <a:r>
              <a:rPr lang="pl-PL" sz="2000" dirty="0" err="1">
                <a:solidFill>
                  <a:srgbClr val="0000CC"/>
                </a:solidFill>
              </a:rPr>
              <a:t>where</a:t>
            </a:r>
            <a:r>
              <a:rPr lang="pl-PL" sz="2000" dirty="0">
                <a:solidFill>
                  <a:srgbClr val="0000CC"/>
                </a:solidFill>
              </a:rPr>
              <a:t> </a:t>
            </a:r>
            <a:r>
              <a:rPr lang="en-US" sz="2000" dirty="0">
                <a:solidFill>
                  <a:srgbClr val="0000CC"/>
                </a:solidFill>
              </a:rPr>
              <a:t>medicine</a:t>
            </a:r>
            <a:r>
              <a:rPr lang="pl-PL" sz="2000" dirty="0">
                <a:solidFill>
                  <a:srgbClr val="0000CC"/>
                </a:solidFill>
              </a:rPr>
              <a:t> </a:t>
            </a:r>
            <a:r>
              <a:rPr lang="en-US" sz="2000" dirty="0">
                <a:solidFill>
                  <a:srgbClr val="0000CC"/>
                </a:solidFill>
              </a:rPr>
              <a:t>is</a:t>
            </a:r>
            <a:r>
              <a:rPr lang="pl-PL" sz="2000" dirty="0">
                <a:solidFill>
                  <a:srgbClr val="0000CC"/>
                </a:solidFill>
              </a:rPr>
              <a:t> </a:t>
            </a:r>
            <a:r>
              <a:rPr lang="en-US" sz="2000" dirty="0">
                <a:solidFill>
                  <a:srgbClr val="0000CC"/>
                </a:solidFill>
              </a:rPr>
              <a:t>more</a:t>
            </a:r>
            <a:r>
              <a:rPr lang="pl-PL" sz="2000" dirty="0">
                <a:solidFill>
                  <a:srgbClr val="0000CC"/>
                </a:solidFill>
              </a:rPr>
              <a:t> </a:t>
            </a:r>
            <a:r>
              <a:rPr lang="en-US" sz="2000" dirty="0">
                <a:solidFill>
                  <a:srgbClr val="0000CC"/>
                </a:solidFill>
              </a:rPr>
              <a:t>precise,</a:t>
            </a:r>
            <a:r>
              <a:rPr lang="pl-PL" sz="2000" dirty="0">
                <a:solidFill>
                  <a:srgbClr val="0000CC"/>
                </a:solidFill>
              </a:rPr>
              <a:t> </a:t>
            </a:r>
            <a:r>
              <a:rPr lang="en-US" sz="2000" dirty="0">
                <a:solidFill>
                  <a:srgbClr val="0000CC"/>
                </a:solidFill>
              </a:rPr>
              <a:t>efficient,</a:t>
            </a:r>
            <a:r>
              <a:rPr lang="pl-PL" sz="2000" dirty="0">
                <a:solidFill>
                  <a:srgbClr val="0000CC"/>
                </a:solidFill>
              </a:rPr>
              <a:t> </a:t>
            </a:r>
            <a:r>
              <a:rPr lang="en-US" sz="2000" dirty="0">
                <a:solidFill>
                  <a:srgbClr val="0000CC"/>
                </a:solidFill>
              </a:rPr>
              <a:t>and</a:t>
            </a:r>
            <a:r>
              <a:rPr lang="pl-PL" sz="2000" dirty="0">
                <a:solidFill>
                  <a:srgbClr val="0000CC"/>
                </a:solidFill>
              </a:rPr>
              <a:t> </a:t>
            </a:r>
            <a:r>
              <a:rPr lang="en-US" sz="2000" dirty="0">
                <a:solidFill>
                  <a:srgbClr val="0000CC"/>
                </a:solidFill>
              </a:rPr>
              <a:t>human-centered.</a:t>
            </a:r>
          </a:p>
        </p:txBody>
      </p:sp>
      <p:sp>
        <p:nvSpPr>
          <p:cNvPr id="4" name="pole tekstowe 3">
            <a:extLst>
              <a:ext uri="{FF2B5EF4-FFF2-40B4-BE49-F238E27FC236}">
                <a16:creationId xmlns="" xmlns:a16="http://schemas.microsoft.com/office/drawing/2014/main" id="{C548763D-3D14-1204-8B38-1710810BA9AC}"/>
              </a:ext>
            </a:extLst>
          </p:cNvPr>
          <p:cNvSpPr txBox="1"/>
          <p:nvPr/>
        </p:nvSpPr>
        <p:spPr>
          <a:xfrm>
            <a:off x="323528" y="6166174"/>
            <a:ext cx="8157592" cy="646331"/>
          </a:xfrm>
          <a:prstGeom prst="rect">
            <a:avLst/>
          </a:prstGeom>
          <a:noFill/>
        </p:spPr>
        <p:txBody>
          <a:bodyPr wrap="square" rtlCol="0">
            <a:spAutoFit/>
          </a:bodyPr>
          <a:lstStyle/>
          <a:p>
            <a:r>
              <a:rPr lang="en-US" sz="1800" i="1" dirty="0">
                <a:solidFill>
                  <a:srgbClr val="0000CC"/>
                </a:solidFill>
              </a:rPr>
              <a:t>AI in Medicine: From Data-Driven Insights to Interactive Intelligence. The Innovation</a:t>
            </a:r>
            <a:r>
              <a:rPr lang="pl-PL" sz="1800" i="1" dirty="0">
                <a:solidFill>
                  <a:srgbClr val="0000CC"/>
                </a:solidFill>
              </a:rPr>
              <a:t> </a:t>
            </a:r>
            <a:r>
              <a:rPr lang="en-US" sz="1800" i="1" dirty="0">
                <a:solidFill>
                  <a:srgbClr val="0000CC"/>
                </a:solidFill>
              </a:rPr>
              <a:t>Medicine</a:t>
            </a:r>
            <a:r>
              <a:rPr lang="pl-PL" sz="1800" i="1" dirty="0">
                <a:solidFill>
                  <a:srgbClr val="0000CC"/>
                </a:solidFill>
              </a:rPr>
              <a:t> </a:t>
            </a:r>
            <a:r>
              <a:rPr lang="en-US" sz="1800" dirty="0">
                <a:solidFill>
                  <a:srgbClr val="0000CC"/>
                </a:solidFill>
              </a:rPr>
              <a:t>3 (2025). https://www.the-innovation.org/medicine/archive</a:t>
            </a:r>
          </a:p>
        </p:txBody>
      </p:sp>
    </p:spTree>
    <p:extLst>
      <p:ext uri="{BB962C8B-B14F-4D97-AF65-F5344CB8AC3E}">
        <p14:creationId xmlns:p14="http://schemas.microsoft.com/office/powerpoint/2010/main" val="152494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15373978-397A-A3EF-E4EE-1D07E9CB5FA5}"/>
              </a:ext>
            </a:extLst>
          </p:cNvPr>
          <p:cNvSpPr txBox="1">
            <a:spLocks/>
          </p:cNvSpPr>
          <p:nvPr/>
        </p:nvSpPr>
        <p:spPr>
          <a:xfrm>
            <a:off x="467544" y="2132856"/>
            <a:ext cx="8229600" cy="252028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b="1"/>
          </a:p>
          <a:p>
            <a:endParaRPr lang="en-US" b="1"/>
          </a:p>
        </p:txBody>
      </p:sp>
      <p:sp>
        <p:nvSpPr>
          <p:cNvPr id="5" name="Tytuł 1">
            <a:extLst>
              <a:ext uri="{FF2B5EF4-FFF2-40B4-BE49-F238E27FC236}">
                <a16:creationId xmlns="" xmlns:a16="http://schemas.microsoft.com/office/drawing/2014/main" id="{1C71AAF7-9D55-4C94-9989-A87F88BF23CD}"/>
              </a:ext>
            </a:extLst>
          </p:cNvPr>
          <p:cNvSpPr txBox="1">
            <a:spLocks/>
          </p:cNvSpPr>
          <p:nvPr/>
        </p:nvSpPr>
        <p:spPr>
          <a:xfrm>
            <a:off x="-10344" y="116167"/>
            <a:ext cx="9144000" cy="648537"/>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200" b="1" dirty="0"/>
              <a:t>LOGIC OF DISCOVERY</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25</a:t>
            </a:fld>
            <a:endParaRPr lang="pl-PL"/>
          </a:p>
        </p:txBody>
      </p:sp>
      <p:sp>
        <p:nvSpPr>
          <p:cNvPr id="3" name="pole tekstowe 2">
            <a:extLst>
              <a:ext uri="{FF2B5EF4-FFF2-40B4-BE49-F238E27FC236}">
                <a16:creationId xmlns="" xmlns:a16="http://schemas.microsoft.com/office/drawing/2014/main" id="{CAF70BCD-C323-7F61-5F5B-27EBE87998CF}"/>
              </a:ext>
            </a:extLst>
          </p:cNvPr>
          <p:cNvSpPr txBox="1"/>
          <p:nvPr/>
        </p:nvSpPr>
        <p:spPr>
          <a:xfrm>
            <a:off x="205172" y="908720"/>
            <a:ext cx="8733656" cy="5724644"/>
          </a:xfrm>
          <a:prstGeom prst="rect">
            <a:avLst/>
          </a:prstGeom>
          <a:noFill/>
        </p:spPr>
        <p:txBody>
          <a:bodyPr wrap="square" rtlCol="0">
            <a:spAutoFit/>
          </a:bodyPr>
          <a:lstStyle/>
          <a:p>
            <a:r>
              <a:rPr lang="en-US" sz="2400" dirty="0">
                <a:solidFill>
                  <a:srgbClr val="0000CC"/>
                </a:solidFill>
              </a:rPr>
              <a:t>Boche</a:t>
            </a:r>
            <a:r>
              <a:rPr lang="pl-PL" sz="2400" dirty="0">
                <a:solidFill>
                  <a:srgbClr val="0000CC"/>
                </a:solidFill>
              </a:rPr>
              <a:t>ń</a:t>
            </a:r>
            <a:r>
              <a:rPr lang="en-US" sz="2400" dirty="0">
                <a:solidFill>
                  <a:srgbClr val="0000CC"/>
                </a:solidFill>
              </a:rPr>
              <a:t>ski says that</a:t>
            </a:r>
            <a:endParaRPr lang="pl-PL" sz="2400" dirty="0">
              <a:solidFill>
                <a:srgbClr val="0000CC"/>
              </a:solidFill>
            </a:endParaRPr>
          </a:p>
          <a:p>
            <a:r>
              <a:rPr lang="pl-PL" sz="2400" dirty="0">
                <a:solidFill>
                  <a:srgbClr val="0000CC"/>
                </a:solidFill>
              </a:rPr>
              <a:t>      </a:t>
            </a:r>
            <a:r>
              <a:rPr lang="en-US" sz="2400" dirty="0">
                <a:solidFill>
                  <a:srgbClr val="0000CC"/>
                </a:solidFill>
              </a:rPr>
              <a:t> </a:t>
            </a:r>
            <a:r>
              <a:rPr lang="pl-PL" sz="2400" dirty="0">
                <a:solidFill>
                  <a:srgbClr val="0000CC"/>
                </a:solidFill>
              </a:rPr>
              <a:t>[…] </a:t>
            </a:r>
            <a:r>
              <a:rPr lang="en-US" sz="2400" i="1" dirty="0">
                <a:solidFill>
                  <a:srgbClr val="0000CC"/>
                </a:solidFill>
              </a:rPr>
              <a:t>one can ask two different basic questions: </a:t>
            </a:r>
            <a:endParaRPr lang="pl-PL" sz="2400" i="1" dirty="0">
              <a:solidFill>
                <a:srgbClr val="0000CC"/>
              </a:solidFill>
            </a:endParaRPr>
          </a:p>
          <a:p>
            <a:pPr marL="1166813" lvl="1">
              <a:buAutoNum type="arabicParenBoth"/>
            </a:pPr>
            <a:r>
              <a:rPr lang="pl-PL" sz="2400" i="1" dirty="0">
                <a:solidFill>
                  <a:srgbClr val="0000CC"/>
                </a:solidFill>
              </a:rPr>
              <a:t>  </a:t>
            </a:r>
            <a:r>
              <a:rPr lang="en-US" sz="2400" i="1" dirty="0">
                <a:solidFill>
                  <a:srgbClr val="0000CC"/>
                </a:solidFill>
              </a:rPr>
              <a:t>What follows given premises?</a:t>
            </a:r>
            <a:r>
              <a:rPr lang="pl-PL" sz="2400" i="1" dirty="0">
                <a:solidFill>
                  <a:srgbClr val="0000CC"/>
                </a:solidFill>
              </a:rPr>
              <a:t> </a:t>
            </a:r>
          </a:p>
          <a:p>
            <a:pPr marL="1166813" lvl="1">
              <a:buAutoNum type="arabicParenBoth"/>
            </a:pPr>
            <a:r>
              <a:rPr lang="pl-PL" sz="2400" i="1" dirty="0">
                <a:solidFill>
                  <a:srgbClr val="0000CC"/>
                </a:solidFill>
              </a:rPr>
              <a:t>  </a:t>
            </a:r>
            <a:r>
              <a:rPr lang="en-US" sz="2400" i="1" dirty="0">
                <a:solidFill>
                  <a:srgbClr val="0000CC"/>
                </a:solidFill>
              </a:rPr>
              <a:t>From what premises can a given sentence</a:t>
            </a:r>
            <a:endParaRPr lang="pl-PL" sz="2400" i="1" dirty="0">
              <a:solidFill>
                <a:srgbClr val="0000CC"/>
              </a:solidFill>
            </a:endParaRPr>
          </a:p>
          <a:p>
            <a:pPr marL="1166813" lvl="1"/>
            <a:r>
              <a:rPr lang="pl-PL" sz="2400" i="1" dirty="0">
                <a:solidFill>
                  <a:srgbClr val="0000CC"/>
                </a:solidFill>
              </a:rPr>
              <a:t>     </a:t>
            </a:r>
            <a:r>
              <a:rPr lang="en-US" sz="2400" i="1" dirty="0">
                <a:solidFill>
                  <a:srgbClr val="0000CC"/>
                </a:solidFill>
              </a:rPr>
              <a:t> (conclusion) be deduced? </a:t>
            </a:r>
            <a:endParaRPr lang="pl-PL" sz="2400" i="1" dirty="0">
              <a:solidFill>
                <a:srgbClr val="0000CC"/>
              </a:solidFill>
            </a:endParaRPr>
          </a:p>
          <a:p>
            <a:pPr lvl="1"/>
            <a:r>
              <a:rPr lang="en-US" sz="2400" b="1" i="1" dirty="0">
                <a:solidFill>
                  <a:srgbClr val="0000CC"/>
                </a:solidFill>
              </a:rPr>
              <a:t>Aristotle</a:t>
            </a:r>
            <a:r>
              <a:rPr lang="en-US" sz="2400" i="1" dirty="0">
                <a:solidFill>
                  <a:srgbClr val="0000CC"/>
                </a:solidFill>
              </a:rPr>
              <a:t> primarily considered the first question</a:t>
            </a:r>
            <a:r>
              <a:rPr lang="pl-PL" sz="2400" i="1" dirty="0">
                <a:solidFill>
                  <a:srgbClr val="0000CC"/>
                </a:solidFill>
              </a:rPr>
              <a:t>, </a:t>
            </a:r>
            <a:r>
              <a:rPr lang="pl-PL" sz="2400" b="1" dirty="0">
                <a:solidFill>
                  <a:srgbClr val="0000CC"/>
                </a:solidFill>
              </a:rPr>
              <a:t>j</a:t>
            </a:r>
            <a:r>
              <a:rPr lang="en-US" sz="2400" b="1" dirty="0" err="1">
                <a:solidFill>
                  <a:srgbClr val="0000CC"/>
                </a:solidFill>
              </a:rPr>
              <a:t>ustification</a:t>
            </a:r>
            <a:r>
              <a:rPr lang="en-US" sz="2400" dirty="0">
                <a:solidFill>
                  <a:srgbClr val="0000CC"/>
                </a:solidFill>
              </a:rPr>
              <a:t>, </a:t>
            </a:r>
            <a:endParaRPr lang="pl-PL" sz="2400" dirty="0">
              <a:solidFill>
                <a:srgbClr val="0000CC"/>
              </a:solidFill>
            </a:endParaRPr>
          </a:p>
          <a:p>
            <a:r>
              <a:rPr lang="pl-PL" sz="2400" dirty="0">
                <a:solidFill>
                  <a:srgbClr val="0000CC"/>
                </a:solidFill>
              </a:rPr>
              <a:t>       […]</a:t>
            </a:r>
            <a:r>
              <a:rPr lang="en-US" sz="2400" dirty="0">
                <a:solidFill>
                  <a:srgbClr val="0000CC"/>
                </a:solidFill>
              </a:rPr>
              <a:t> </a:t>
            </a:r>
            <a:r>
              <a:rPr lang="pl-PL" sz="2400" i="1" dirty="0">
                <a:solidFill>
                  <a:srgbClr val="0000CC"/>
                </a:solidFill>
              </a:rPr>
              <a:t>but </a:t>
            </a:r>
            <a:r>
              <a:rPr lang="en-US" sz="2400" i="1" dirty="0">
                <a:solidFill>
                  <a:srgbClr val="0000CC"/>
                </a:solidFill>
              </a:rPr>
              <a:t>poses also the second</a:t>
            </a:r>
            <a:r>
              <a:rPr lang="en-US" sz="2400" dirty="0">
                <a:solidFill>
                  <a:srgbClr val="0000CC"/>
                </a:solidFill>
              </a:rPr>
              <a:t>, </a:t>
            </a:r>
            <a:r>
              <a:rPr lang="en-US" sz="2400" b="1" dirty="0">
                <a:solidFill>
                  <a:srgbClr val="0000CC"/>
                </a:solidFill>
              </a:rPr>
              <a:t>discovery,</a:t>
            </a:r>
            <a:r>
              <a:rPr lang="en-US" sz="2400" dirty="0">
                <a:solidFill>
                  <a:srgbClr val="0000CC"/>
                </a:solidFill>
              </a:rPr>
              <a:t> and </a:t>
            </a:r>
            <a:r>
              <a:rPr lang="en-US" sz="2400" i="1" dirty="0">
                <a:solidFill>
                  <a:srgbClr val="0000CC"/>
                </a:solidFill>
              </a:rPr>
              <a:t>tries to</a:t>
            </a:r>
            <a:endParaRPr lang="pl-PL" sz="2400" i="1" dirty="0">
              <a:solidFill>
                <a:srgbClr val="0000CC"/>
              </a:solidFill>
            </a:endParaRPr>
          </a:p>
          <a:p>
            <a:r>
              <a:rPr lang="pl-PL" sz="2400" i="1" dirty="0">
                <a:solidFill>
                  <a:srgbClr val="0000CC"/>
                </a:solidFill>
              </a:rPr>
              <a:t>            </a:t>
            </a:r>
            <a:r>
              <a:rPr lang="en-US" sz="2400" i="1" dirty="0">
                <a:solidFill>
                  <a:srgbClr val="0000CC"/>
                </a:solidFill>
              </a:rPr>
              <a:t> show</a:t>
            </a:r>
            <a:r>
              <a:rPr lang="en-US" sz="2400" dirty="0">
                <a:solidFill>
                  <a:srgbClr val="0000CC"/>
                </a:solidFill>
              </a:rPr>
              <a:t> </a:t>
            </a:r>
            <a:r>
              <a:rPr lang="en-US" sz="2400" i="1" dirty="0">
                <a:solidFill>
                  <a:srgbClr val="0000CC"/>
                </a:solidFill>
              </a:rPr>
              <a:t>how</a:t>
            </a:r>
            <a:r>
              <a:rPr lang="en-US" sz="2400" dirty="0">
                <a:solidFill>
                  <a:srgbClr val="0000CC"/>
                </a:solidFill>
              </a:rPr>
              <a:t> </a:t>
            </a:r>
            <a:r>
              <a:rPr lang="en-US" sz="2400" i="1" dirty="0">
                <a:solidFill>
                  <a:srgbClr val="0000CC"/>
                </a:solidFill>
              </a:rPr>
              <a:t>the premises of a syllogism must be </a:t>
            </a:r>
            <a:endParaRPr lang="pl-PL" sz="2400" i="1" dirty="0">
              <a:solidFill>
                <a:srgbClr val="0000CC"/>
              </a:solidFill>
            </a:endParaRPr>
          </a:p>
          <a:p>
            <a:r>
              <a:rPr lang="pl-PL" sz="2400" i="1" dirty="0">
                <a:solidFill>
                  <a:srgbClr val="0000CC"/>
                </a:solidFill>
              </a:rPr>
              <a:t>             </a:t>
            </a:r>
            <a:r>
              <a:rPr lang="en-US" sz="2400" i="1" dirty="0">
                <a:solidFill>
                  <a:srgbClr val="0000CC"/>
                </a:solidFill>
              </a:rPr>
              <a:t>constructed in order to yield a</a:t>
            </a:r>
            <a:r>
              <a:rPr lang="pl-PL" sz="2400" i="1" dirty="0">
                <a:solidFill>
                  <a:srgbClr val="0000CC"/>
                </a:solidFill>
              </a:rPr>
              <a:t> </a:t>
            </a:r>
            <a:r>
              <a:rPr lang="en-US" sz="2400" i="1" dirty="0">
                <a:solidFill>
                  <a:srgbClr val="0000CC"/>
                </a:solidFill>
              </a:rPr>
              <a:t>given conclusion</a:t>
            </a:r>
            <a:r>
              <a:rPr lang="en-US" sz="2400" dirty="0">
                <a:solidFill>
                  <a:srgbClr val="0000CC"/>
                </a:solidFill>
              </a:rPr>
              <a:t>,</a:t>
            </a:r>
            <a:r>
              <a:rPr lang="pl-PL" sz="2400" dirty="0">
                <a:solidFill>
                  <a:srgbClr val="0000CC"/>
                </a:solidFill>
              </a:rPr>
              <a:t> </a:t>
            </a:r>
          </a:p>
          <a:p>
            <a:r>
              <a:rPr lang="pl-PL" sz="2400" dirty="0">
                <a:solidFill>
                  <a:srgbClr val="0000CC"/>
                </a:solidFill>
              </a:rPr>
              <a:t>      </a:t>
            </a:r>
          </a:p>
          <a:p>
            <a:r>
              <a:rPr lang="pl-PL" sz="2400" dirty="0">
                <a:solidFill>
                  <a:srgbClr val="0000CC"/>
                </a:solidFill>
              </a:rPr>
              <a:t>      </a:t>
            </a:r>
            <a:r>
              <a:rPr lang="en-US" sz="2400" dirty="0">
                <a:solidFill>
                  <a:srgbClr val="0000CC"/>
                </a:solidFill>
              </a:rPr>
              <a:t>discovery </a:t>
            </a:r>
            <a:r>
              <a:rPr lang="pl-PL" sz="2400" dirty="0" err="1">
                <a:solidFill>
                  <a:srgbClr val="0000CC"/>
                </a:solidFill>
              </a:rPr>
              <a:t>is</a:t>
            </a:r>
            <a:endParaRPr lang="pl-PL" sz="2400" dirty="0">
              <a:solidFill>
                <a:srgbClr val="0000CC"/>
              </a:solidFill>
            </a:endParaRPr>
          </a:p>
          <a:p>
            <a:r>
              <a:rPr lang="pl-PL" sz="2400" dirty="0">
                <a:solidFill>
                  <a:srgbClr val="0000CC"/>
                </a:solidFill>
              </a:rPr>
              <a:t>      […]</a:t>
            </a:r>
            <a:r>
              <a:rPr lang="en-US" sz="2400" dirty="0">
                <a:solidFill>
                  <a:srgbClr val="0000CC"/>
                </a:solidFill>
              </a:rPr>
              <a:t> </a:t>
            </a:r>
            <a:r>
              <a:rPr lang="en-US" sz="2400" i="1" dirty="0">
                <a:solidFill>
                  <a:srgbClr val="0000CC"/>
                </a:solidFill>
              </a:rPr>
              <a:t>not essentially a matter of formal logic</a:t>
            </a:r>
            <a:r>
              <a:rPr lang="pl-PL" sz="2400" i="1" dirty="0">
                <a:solidFill>
                  <a:srgbClr val="0000CC"/>
                </a:solidFill>
              </a:rPr>
              <a:t>.</a:t>
            </a:r>
            <a:r>
              <a:rPr lang="en-US" sz="2400" i="1" dirty="0">
                <a:solidFill>
                  <a:srgbClr val="0000CC"/>
                </a:solidFill>
              </a:rPr>
              <a:t>  </a:t>
            </a:r>
            <a:endParaRPr lang="pl-PL" sz="2400" i="1" dirty="0">
              <a:solidFill>
                <a:srgbClr val="0000CC"/>
              </a:solidFill>
            </a:endParaRPr>
          </a:p>
          <a:p>
            <a:endParaRPr lang="pl-PL" sz="2000" i="1" dirty="0">
              <a:solidFill>
                <a:srgbClr val="0000CC"/>
              </a:solidFill>
            </a:endParaRPr>
          </a:p>
          <a:p>
            <a:pPr algn="r"/>
            <a:r>
              <a:rPr lang="en-US" sz="1800" i="1" dirty="0">
                <a:solidFill>
                  <a:srgbClr val="0000CC"/>
                </a:solidFill>
              </a:rPr>
              <a:t>Boche</a:t>
            </a:r>
            <a:r>
              <a:rPr lang="pl-PL" sz="1800" i="1" dirty="0">
                <a:solidFill>
                  <a:srgbClr val="0000CC"/>
                </a:solidFill>
              </a:rPr>
              <a:t>ń</a:t>
            </a:r>
            <a:r>
              <a:rPr lang="en-US" sz="1800" i="1" dirty="0">
                <a:solidFill>
                  <a:srgbClr val="0000CC"/>
                </a:solidFill>
              </a:rPr>
              <a:t>ski, J. (1961). A history of formal logic. University of Notre Dame</a:t>
            </a:r>
            <a:r>
              <a:rPr lang="pl-PL" sz="1800" i="1" dirty="0">
                <a:solidFill>
                  <a:srgbClr val="0000CC"/>
                </a:solidFill>
              </a:rPr>
              <a:t> </a:t>
            </a:r>
            <a:r>
              <a:rPr lang="en-US" sz="1800" i="1" dirty="0">
                <a:solidFill>
                  <a:srgbClr val="0000CC"/>
                </a:solidFill>
              </a:rPr>
              <a:t>Press</a:t>
            </a:r>
            <a:r>
              <a:rPr lang="en-US" sz="1800" dirty="0">
                <a:solidFill>
                  <a:srgbClr val="0000CC"/>
                </a:solidFill>
              </a:rPr>
              <a:t>. </a:t>
            </a:r>
            <a:endParaRPr lang="pl-PL" sz="1800" dirty="0">
              <a:solidFill>
                <a:srgbClr val="0000CC"/>
              </a:solidFill>
            </a:endParaRPr>
          </a:p>
          <a:p>
            <a:endParaRPr lang="en-US" sz="1600" dirty="0"/>
          </a:p>
        </p:txBody>
      </p:sp>
    </p:spTree>
    <p:extLst>
      <p:ext uri="{BB962C8B-B14F-4D97-AF65-F5344CB8AC3E}">
        <p14:creationId xmlns:p14="http://schemas.microsoft.com/office/powerpoint/2010/main" val="2503462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332656"/>
            <a:ext cx="8229600" cy="785813"/>
          </a:xfrm>
        </p:spPr>
        <p:txBody>
          <a:bodyPr/>
          <a:lstStyle/>
          <a:p>
            <a:r>
              <a:rPr lang="pl-PL" b="1"/>
              <a:t>PRACTICAL JUDGMENT</a:t>
            </a:r>
            <a:endParaRPr lang="en-US" b="1"/>
          </a:p>
        </p:txBody>
      </p:sp>
      <p:sp>
        <p:nvSpPr>
          <p:cNvPr id="4" name="Prostokąt 3"/>
          <p:cNvSpPr/>
          <p:nvPr/>
        </p:nvSpPr>
        <p:spPr>
          <a:xfrm>
            <a:off x="395536" y="1628800"/>
            <a:ext cx="8496944" cy="3416320"/>
          </a:xfrm>
          <a:prstGeom prst="rect">
            <a:avLst/>
          </a:prstGeom>
        </p:spPr>
        <p:txBody>
          <a:bodyPr wrap="square">
            <a:spAutoFit/>
          </a:bodyPr>
          <a:lstStyle/>
          <a:p>
            <a:pPr algn="ctr"/>
            <a:r>
              <a:rPr lang="en-US">
                <a:solidFill>
                  <a:srgbClr val="0000FF"/>
                </a:solidFill>
              </a:rPr>
              <a:t>Practical judgment is not algebraic calculation. Prior to any deductive or inductive reckoning, the judge is involved in selecting objects and relationships for attention and assessing their interactions. Identifying things of importance from a potentially endless pool of candidates, assessing their relative significance, and evaluating their relationships is well beyond the jurisdiction of reason</a:t>
            </a:r>
          </a:p>
        </p:txBody>
      </p:sp>
      <p:sp>
        <p:nvSpPr>
          <p:cNvPr id="5" name="pole tekstowe 4"/>
          <p:cNvSpPr txBox="1"/>
          <p:nvPr/>
        </p:nvSpPr>
        <p:spPr>
          <a:xfrm>
            <a:off x="2123728" y="5373216"/>
            <a:ext cx="6696744" cy="646331"/>
          </a:xfrm>
          <a:prstGeom prst="rect">
            <a:avLst/>
          </a:prstGeom>
          <a:noFill/>
        </p:spPr>
        <p:txBody>
          <a:bodyPr wrap="square" rtlCol="0">
            <a:spAutoFit/>
          </a:bodyPr>
          <a:lstStyle/>
          <a:p>
            <a:r>
              <a:rPr lang="en-US" sz="1800" i="1" dirty="0">
                <a:solidFill>
                  <a:srgbClr val="0033CC"/>
                </a:solidFill>
              </a:rPr>
              <a:t>Leslie</a:t>
            </a:r>
            <a:r>
              <a:rPr lang="pl-PL" sz="1800" i="1" dirty="0">
                <a:solidFill>
                  <a:srgbClr val="0033CC"/>
                </a:solidFill>
              </a:rPr>
              <a:t> </a:t>
            </a:r>
            <a:r>
              <a:rPr lang="en-US" sz="1800" i="1" dirty="0">
                <a:solidFill>
                  <a:srgbClr val="0033CC"/>
                </a:solidFill>
              </a:rPr>
              <a:t>Paul</a:t>
            </a:r>
            <a:r>
              <a:rPr lang="pl-PL" sz="1800" i="1" dirty="0">
                <a:solidFill>
                  <a:srgbClr val="0033CC"/>
                </a:solidFill>
              </a:rPr>
              <a:t> </a:t>
            </a:r>
            <a:r>
              <a:rPr lang="en-US" sz="1800" i="1" dirty="0">
                <a:solidFill>
                  <a:srgbClr val="0033CC"/>
                </a:solidFill>
              </a:rPr>
              <a:t>Thiele</a:t>
            </a:r>
            <a:r>
              <a:rPr lang="pl-PL" sz="1800" i="1" dirty="0">
                <a:solidFill>
                  <a:srgbClr val="0033CC"/>
                </a:solidFill>
              </a:rPr>
              <a:t>: </a:t>
            </a:r>
            <a:r>
              <a:rPr lang="en-US" sz="1800" i="1" dirty="0">
                <a:solidFill>
                  <a:srgbClr val="0033CC"/>
                </a:solidFill>
              </a:rPr>
              <a:t>The</a:t>
            </a:r>
            <a:r>
              <a:rPr lang="pl-PL" sz="1800" i="1" dirty="0">
                <a:solidFill>
                  <a:srgbClr val="0033CC"/>
                </a:solidFill>
              </a:rPr>
              <a:t> </a:t>
            </a:r>
            <a:r>
              <a:rPr lang="en-US" sz="1800" i="1" dirty="0">
                <a:solidFill>
                  <a:srgbClr val="0033CC"/>
                </a:solidFill>
              </a:rPr>
              <a:t>Heart</a:t>
            </a:r>
            <a:r>
              <a:rPr lang="pl-PL" sz="1800" i="1" dirty="0">
                <a:solidFill>
                  <a:srgbClr val="0033CC"/>
                </a:solidFill>
              </a:rPr>
              <a:t> </a:t>
            </a:r>
            <a:r>
              <a:rPr lang="en-US" sz="1800" i="1" dirty="0">
                <a:solidFill>
                  <a:srgbClr val="0033CC"/>
                </a:solidFill>
              </a:rPr>
              <a:t>of</a:t>
            </a:r>
            <a:r>
              <a:rPr lang="pl-PL" sz="1800" i="1" dirty="0">
                <a:solidFill>
                  <a:srgbClr val="0033CC"/>
                </a:solidFill>
              </a:rPr>
              <a:t> </a:t>
            </a:r>
            <a:r>
              <a:rPr lang="en-US" sz="1800" i="1" dirty="0">
                <a:solidFill>
                  <a:srgbClr val="0033CC"/>
                </a:solidFill>
              </a:rPr>
              <a:t>Judgment</a:t>
            </a:r>
            <a:r>
              <a:rPr lang="pl-PL" sz="1800" i="1" dirty="0">
                <a:solidFill>
                  <a:srgbClr val="0033CC"/>
                </a:solidFill>
              </a:rPr>
              <a:t> </a:t>
            </a:r>
            <a:r>
              <a:rPr lang="en-US" sz="1800" i="1" dirty="0">
                <a:solidFill>
                  <a:srgbClr val="0033CC"/>
                </a:solidFill>
              </a:rPr>
              <a:t>Practical</a:t>
            </a:r>
            <a:r>
              <a:rPr lang="pl-PL" sz="1800" i="1" dirty="0">
                <a:solidFill>
                  <a:srgbClr val="0033CC"/>
                </a:solidFill>
              </a:rPr>
              <a:t> </a:t>
            </a:r>
            <a:r>
              <a:rPr lang="en-US" sz="1800" i="1" dirty="0">
                <a:solidFill>
                  <a:srgbClr val="0033CC"/>
                </a:solidFill>
              </a:rPr>
              <a:t>Wisdom,</a:t>
            </a:r>
            <a:r>
              <a:rPr lang="pl-PL" sz="1800" i="1" dirty="0">
                <a:solidFill>
                  <a:srgbClr val="0033CC"/>
                </a:solidFill>
              </a:rPr>
              <a:t> </a:t>
            </a:r>
            <a:r>
              <a:rPr lang="en-US" sz="1800" i="1" dirty="0">
                <a:solidFill>
                  <a:srgbClr val="0033CC"/>
                </a:solidFill>
              </a:rPr>
              <a:t>Neuroscience,</a:t>
            </a:r>
            <a:r>
              <a:rPr lang="pl-PL" sz="1800" i="1" dirty="0">
                <a:solidFill>
                  <a:srgbClr val="0033CC"/>
                </a:solidFill>
              </a:rPr>
              <a:t> </a:t>
            </a:r>
            <a:r>
              <a:rPr lang="en-US" sz="1800" i="1" dirty="0">
                <a:solidFill>
                  <a:srgbClr val="0033CC"/>
                </a:solidFill>
              </a:rPr>
              <a:t>and</a:t>
            </a:r>
            <a:r>
              <a:rPr lang="pl-PL" sz="1800" i="1" dirty="0">
                <a:solidFill>
                  <a:srgbClr val="0033CC"/>
                </a:solidFill>
              </a:rPr>
              <a:t> </a:t>
            </a:r>
            <a:r>
              <a:rPr lang="en-US" sz="1800" i="1" dirty="0">
                <a:solidFill>
                  <a:srgbClr val="0033CC"/>
                </a:solidFill>
              </a:rPr>
              <a:t>Narrative</a:t>
            </a:r>
            <a:r>
              <a:rPr lang="pl-PL" sz="1800" i="1" dirty="0">
                <a:solidFill>
                  <a:srgbClr val="0033CC"/>
                </a:solidFill>
              </a:rPr>
              <a:t>. Cambridge University Press </a:t>
            </a:r>
            <a:r>
              <a:rPr lang="en-US" sz="1800" i="1" dirty="0">
                <a:solidFill>
                  <a:srgbClr val="0033CC"/>
                </a:solidFill>
              </a:rPr>
              <a:t>2006</a:t>
            </a:r>
            <a:endParaRPr lang="en-US" sz="1800" i="1" dirty="0"/>
          </a:p>
        </p:txBody>
      </p:sp>
      <p:sp>
        <p:nvSpPr>
          <p:cNvPr id="6" name="Symbol zastępczy numeru slajdu 5"/>
          <p:cNvSpPr>
            <a:spLocks noGrp="1"/>
          </p:cNvSpPr>
          <p:nvPr>
            <p:ph type="sldNum" sz="quarter" idx="12"/>
          </p:nvPr>
        </p:nvSpPr>
        <p:spPr/>
        <p:txBody>
          <a:bodyPr/>
          <a:lstStyle/>
          <a:p>
            <a:pPr>
              <a:defRPr/>
            </a:pPr>
            <a:fld id="{D02E777F-298D-4C96-825C-3DC57E52C55E}" type="slidenum">
              <a:rPr lang="pl-PL" smtClean="0"/>
              <a:pPr>
                <a:defRPr/>
              </a:pPr>
              <a:t>26</a:t>
            </a:fld>
            <a:endParaRPr lang="pl-PL"/>
          </a:p>
        </p:txBody>
      </p:sp>
    </p:spTree>
    <p:extLst>
      <p:ext uri="{BB962C8B-B14F-4D97-AF65-F5344CB8AC3E}">
        <p14:creationId xmlns:p14="http://schemas.microsoft.com/office/powerpoint/2010/main" val="1733357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15373978-397A-A3EF-E4EE-1D07E9CB5FA5}"/>
              </a:ext>
            </a:extLst>
          </p:cNvPr>
          <p:cNvSpPr txBox="1">
            <a:spLocks/>
          </p:cNvSpPr>
          <p:nvPr/>
        </p:nvSpPr>
        <p:spPr>
          <a:xfrm>
            <a:off x="467544" y="2132856"/>
            <a:ext cx="8229600" cy="252028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b="1"/>
          </a:p>
          <a:p>
            <a:endParaRPr lang="en-US" b="1"/>
          </a:p>
        </p:txBody>
      </p:sp>
      <p:sp>
        <p:nvSpPr>
          <p:cNvPr id="5" name="Tytuł 1">
            <a:extLst>
              <a:ext uri="{FF2B5EF4-FFF2-40B4-BE49-F238E27FC236}">
                <a16:creationId xmlns="" xmlns:a16="http://schemas.microsoft.com/office/drawing/2014/main" id="{1C71AAF7-9D55-4C94-9989-A87F88BF23CD}"/>
              </a:ext>
            </a:extLst>
          </p:cNvPr>
          <p:cNvSpPr txBox="1">
            <a:spLocks/>
          </p:cNvSpPr>
          <p:nvPr/>
        </p:nvSpPr>
        <p:spPr>
          <a:xfrm>
            <a:off x="0" y="192420"/>
            <a:ext cx="9144000" cy="1196975"/>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a:t>MELANIE MITCHELL  </a:t>
            </a:r>
          </a:p>
          <a:p>
            <a:r>
              <a:rPr lang="pl-PL" sz="2800" b="1"/>
              <a:t>Santa Fe </a:t>
            </a:r>
            <a:r>
              <a:rPr lang="en-GB" sz="2800" b="1"/>
              <a:t>Institute</a:t>
            </a:r>
          </a:p>
        </p:txBody>
      </p:sp>
      <p:sp>
        <p:nvSpPr>
          <p:cNvPr id="6" name="pole tekstowe 5">
            <a:extLst>
              <a:ext uri="{FF2B5EF4-FFF2-40B4-BE49-F238E27FC236}">
                <a16:creationId xmlns="" xmlns:a16="http://schemas.microsoft.com/office/drawing/2014/main" id="{676B7BB2-AF14-B275-CAD4-3D37CACE4EF7}"/>
              </a:ext>
            </a:extLst>
          </p:cNvPr>
          <p:cNvSpPr txBox="1"/>
          <p:nvPr/>
        </p:nvSpPr>
        <p:spPr>
          <a:xfrm>
            <a:off x="180774" y="2492896"/>
            <a:ext cx="8517632" cy="2369880"/>
          </a:xfrm>
          <a:prstGeom prst="rect">
            <a:avLst/>
          </a:prstGeom>
          <a:noFill/>
        </p:spPr>
        <p:txBody>
          <a:bodyPr wrap="square" rtlCol="0">
            <a:spAutoFit/>
          </a:bodyPr>
          <a:lstStyle/>
          <a:p>
            <a:pPr algn="just"/>
            <a:r>
              <a:rPr lang="en-GB" sz="2800" dirty="0">
                <a:solidFill>
                  <a:srgbClr val="0000FF"/>
                </a:solidFill>
                <a:latin typeface="Arial" panose="020B0604020202020204" pitchFamily="34" charset="0"/>
                <a:cs typeface="Arial" panose="020B0604020202020204" pitchFamily="34" charset="0"/>
              </a:rPr>
              <a:t>The quest for machines that can make abstractions and analogies is as old as the AI field itself, but the problem remains almost completely open.</a:t>
            </a:r>
          </a:p>
          <a:p>
            <a:endParaRPr lang="en-GB" sz="2800" dirty="0">
              <a:latin typeface="Arial" panose="020B0604020202020204" pitchFamily="34" charset="0"/>
              <a:cs typeface="Arial" panose="020B0604020202020204" pitchFamily="34" charset="0"/>
            </a:endParaRPr>
          </a:p>
          <a:p>
            <a:pPr algn="r"/>
            <a:r>
              <a:rPr lang="en-GB" sz="1800" dirty="0">
                <a:solidFill>
                  <a:srgbClr val="0000FF"/>
                </a:solidFill>
                <a:latin typeface="Arial" panose="020B0604020202020204" pitchFamily="34" charset="0"/>
                <a:cs typeface="Arial" panose="020B0604020202020204" pitchFamily="34" charset="0"/>
              </a:rPr>
              <a:t>Melanie Mitchell: Abstraction and Analogy-Making in Artificial Intelligence, Annals Reports of the New York Academy of Sciences 1505(1) 79-101 (2021)</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27</a:t>
            </a:fld>
            <a:endParaRPr lang="pl-PL"/>
          </a:p>
        </p:txBody>
      </p:sp>
    </p:spTree>
    <p:extLst>
      <p:ext uri="{BB962C8B-B14F-4D97-AF65-F5344CB8AC3E}">
        <p14:creationId xmlns:p14="http://schemas.microsoft.com/office/powerpoint/2010/main" val="3791166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D8E0139-E703-CEC3-C3B2-72CE335D4EAD}"/>
            </a:ext>
          </a:extLst>
        </p:cNvPr>
        <p:cNvGrpSpPr/>
        <p:nvPr/>
      </p:nvGrpSpPr>
      <p:grpSpPr>
        <a:xfrm>
          <a:off x="0" y="0"/>
          <a:ext cx="0" cy="0"/>
          <a:chOff x="0" y="0"/>
          <a:chExt cx="0" cy="0"/>
        </a:xfrm>
      </p:grpSpPr>
      <p:sp>
        <p:nvSpPr>
          <p:cNvPr id="4" name="Tytuł 1">
            <a:extLst>
              <a:ext uri="{FF2B5EF4-FFF2-40B4-BE49-F238E27FC236}">
                <a16:creationId xmlns="" xmlns:a16="http://schemas.microsoft.com/office/drawing/2014/main" id="{7B83A108-2DCE-39A2-98D8-4C634CB44835}"/>
              </a:ext>
            </a:extLst>
          </p:cNvPr>
          <p:cNvSpPr txBox="1">
            <a:spLocks/>
          </p:cNvSpPr>
          <p:nvPr/>
        </p:nvSpPr>
        <p:spPr>
          <a:xfrm>
            <a:off x="107504" y="116632"/>
            <a:ext cx="8856984" cy="1584176"/>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dirty="0"/>
              <a:t>EXAMPLES OF </a:t>
            </a:r>
            <a:r>
              <a:rPr lang="en-US" sz="3600" b="1" dirty="0"/>
              <a:t>CHALLENGES</a:t>
            </a:r>
            <a:r>
              <a:rPr lang="pl-PL" sz="3600" b="1" dirty="0"/>
              <a:t>:</a:t>
            </a:r>
          </a:p>
          <a:p>
            <a:r>
              <a:rPr lang="en-US" sz="2800" b="1" dirty="0"/>
              <a:t>INTELLIGENT &amp; COLLABORATIVE DIALOGUE </a:t>
            </a:r>
            <a:r>
              <a:rPr lang="pl-PL" sz="2800" b="1" dirty="0"/>
              <a:t>OF </a:t>
            </a:r>
            <a:r>
              <a:rPr lang="en-US" sz="2800" b="1" dirty="0"/>
              <a:t>SOCIETIES OF C-GRANULES</a:t>
            </a:r>
          </a:p>
          <a:p>
            <a:endParaRPr lang="en-US" sz="3600" b="1" dirty="0"/>
          </a:p>
          <a:p>
            <a:r>
              <a:rPr lang="pl-PL" sz="3600" b="1" dirty="0"/>
              <a:t> </a:t>
            </a:r>
            <a:endParaRPr lang="en-US" sz="3600" b="1" dirty="0"/>
          </a:p>
        </p:txBody>
      </p:sp>
      <p:sp>
        <p:nvSpPr>
          <p:cNvPr id="2" name="Symbol zastępczy numeru slajdu 1">
            <a:extLst>
              <a:ext uri="{FF2B5EF4-FFF2-40B4-BE49-F238E27FC236}">
                <a16:creationId xmlns="" xmlns:a16="http://schemas.microsoft.com/office/drawing/2014/main" id="{178601C8-8682-CDA5-3E4C-0D9354C54D5D}"/>
              </a:ext>
            </a:extLst>
          </p:cNvPr>
          <p:cNvSpPr>
            <a:spLocks noGrp="1"/>
          </p:cNvSpPr>
          <p:nvPr>
            <p:ph type="sldNum" sz="quarter" idx="12"/>
          </p:nvPr>
        </p:nvSpPr>
        <p:spPr/>
        <p:txBody>
          <a:bodyPr/>
          <a:lstStyle/>
          <a:p>
            <a:pPr>
              <a:defRPr/>
            </a:pPr>
            <a:fld id="{D02E777F-298D-4C96-825C-3DC57E52C55E}" type="slidenum">
              <a:rPr lang="pl-PL" smtClean="0"/>
              <a:pPr>
                <a:defRPr/>
              </a:pPr>
              <a:t>28</a:t>
            </a:fld>
            <a:endParaRPr lang="pl-PL"/>
          </a:p>
        </p:txBody>
      </p:sp>
      <p:sp>
        <p:nvSpPr>
          <p:cNvPr id="5" name="pole tekstowe 4">
            <a:extLst>
              <a:ext uri="{FF2B5EF4-FFF2-40B4-BE49-F238E27FC236}">
                <a16:creationId xmlns="" xmlns:a16="http://schemas.microsoft.com/office/drawing/2014/main" id="{452ABA20-E957-7808-56D2-09AD6E9F58D1}"/>
              </a:ext>
            </a:extLst>
          </p:cNvPr>
          <p:cNvSpPr txBox="1"/>
          <p:nvPr/>
        </p:nvSpPr>
        <p:spPr>
          <a:xfrm>
            <a:off x="259345" y="1916832"/>
            <a:ext cx="8427455" cy="2677656"/>
          </a:xfrm>
          <a:prstGeom prst="rect">
            <a:avLst/>
          </a:prstGeom>
          <a:noFill/>
        </p:spPr>
        <p:txBody>
          <a:bodyPr wrap="square" rtlCol="0">
            <a:spAutoFit/>
          </a:bodyPr>
          <a:lstStyle/>
          <a:p>
            <a:pPr algn="just"/>
            <a:r>
              <a:rPr lang="pl-PL" sz="2400" dirty="0">
                <a:solidFill>
                  <a:srgbClr val="0000CC"/>
                </a:solidFill>
              </a:rPr>
              <a:t>[…] </a:t>
            </a:r>
            <a:r>
              <a:rPr lang="en-US" sz="2400" dirty="0">
                <a:solidFill>
                  <a:srgbClr val="0000CC"/>
                </a:solidFill>
              </a:rPr>
              <a:t>the key to achieving </a:t>
            </a:r>
            <a:r>
              <a:rPr lang="en-US" sz="2400" dirty="0" err="1">
                <a:solidFill>
                  <a:srgbClr val="0000CC"/>
                </a:solidFill>
              </a:rPr>
              <a:t>AGI</a:t>
            </a:r>
            <a:r>
              <a:rPr lang="en-US" sz="2400" dirty="0">
                <a:solidFill>
                  <a:srgbClr val="0000CC"/>
                </a:solidFill>
              </a:rPr>
              <a:t>, characterized</a:t>
            </a:r>
            <a:r>
              <a:rPr lang="pl-PL" sz="2400" dirty="0">
                <a:solidFill>
                  <a:srgbClr val="0000CC"/>
                </a:solidFill>
              </a:rPr>
              <a:t> </a:t>
            </a:r>
            <a:r>
              <a:rPr lang="en-US" sz="2400" dirty="0">
                <a:solidFill>
                  <a:srgbClr val="0000CC"/>
                </a:solidFill>
              </a:rPr>
              <a:t>by versatility, adaptability, reasoning, critical thinking, planning,</a:t>
            </a:r>
            <a:r>
              <a:rPr lang="pl-PL" sz="2400" dirty="0">
                <a:solidFill>
                  <a:srgbClr val="0000CC"/>
                </a:solidFill>
              </a:rPr>
              <a:t> </a:t>
            </a:r>
            <a:r>
              <a:rPr lang="en-US" sz="2400" dirty="0">
                <a:solidFill>
                  <a:srgbClr val="0000CC"/>
                </a:solidFill>
              </a:rPr>
              <a:t>and ethical alignment, lies not in creating more powerful individual</a:t>
            </a:r>
            <a:r>
              <a:rPr lang="pl-PL" sz="2400" dirty="0">
                <a:solidFill>
                  <a:srgbClr val="0000CC"/>
                </a:solidFill>
              </a:rPr>
              <a:t> </a:t>
            </a:r>
            <a:r>
              <a:rPr lang="en-US" sz="2400" dirty="0">
                <a:solidFill>
                  <a:srgbClr val="0000CC"/>
                </a:solidFill>
              </a:rPr>
              <a:t>models, but in enabling large language models (</a:t>
            </a:r>
            <a:r>
              <a:rPr lang="en-US" sz="2400" dirty="0" err="1">
                <a:solidFill>
                  <a:srgbClr val="0000CC"/>
                </a:solidFill>
              </a:rPr>
              <a:t>LLMs</a:t>
            </a:r>
            <a:r>
              <a:rPr lang="en-US" sz="2400" dirty="0">
                <a:solidFill>
                  <a:srgbClr val="0000CC"/>
                </a:solidFill>
              </a:rPr>
              <a:t>) to engage</a:t>
            </a:r>
            <a:r>
              <a:rPr lang="pl-PL" sz="2400" dirty="0">
                <a:solidFill>
                  <a:srgbClr val="0000CC"/>
                </a:solidFill>
              </a:rPr>
              <a:t> </a:t>
            </a:r>
            <a:r>
              <a:rPr lang="en-US" sz="2400" dirty="0">
                <a:solidFill>
                  <a:srgbClr val="0000CC"/>
                </a:solidFill>
              </a:rPr>
              <a:t>in intelligent and collaborative dialogue. This concept, termed</a:t>
            </a:r>
            <a:r>
              <a:rPr lang="pl-PL" sz="2400" dirty="0">
                <a:solidFill>
                  <a:srgbClr val="0000CC"/>
                </a:solidFill>
              </a:rPr>
              <a:t> </a:t>
            </a:r>
            <a:r>
              <a:rPr lang="en-US" sz="2400" b="1" dirty="0">
                <a:solidFill>
                  <a:srgbClr val="0000CC"/>
                </a:solidFill>
              </a:rPr>
              <a:t>Multi-</a:t>
            </a:r>
            <a:r>
              <a:rPr lang="en-US" sz="2400" b="1" dirty="0" err="1">
                <a:solidFill>
                  <a:srgbClr val="0000CC"/>
                </a:solidFill>
              </a:rPr>
              <a:t>LLM</a:t>
            </a:r>
            <a:r>
              <a:rPr lang="en-US" sz="2400" b="1" dirty="0">
                <a:solidFill>
                  <a:srgbClr val="0000CC"/>
                </a:solidFill>
              </a:rPr>
              <a:t> Agent Collaborative Intelligence </a:t>
            </a:r>
            <a:r>
              <a:rPr lang="en-US" sz="2400" dirty="0">
                <a:solidFill>
                  <a:srgbClr val="0000CC"/>
                </a:solidFill>
              </a:rPr>
              <a:t>(MACI) forms</a:t>
            </a:r>
            <a:r>
              <a:rPr lang="pl-PL" sz="2400" dirty="0">
                <a:solidFill>
                  <a:srgbClr val="0000CC"/>
                </a:solidFill>
              </a:rPr>
              <a:t> </a:t>
            </a:r>
            <a:r>
              <a:rPr lang="en-US" sz="2400" dirty="0">
                <a:solidFill>
                  <a:srgbClr val="0000CC"/>
                </a:solidFill>
              </a:rPr>
              <a:t>the foundation of our exploration.</a:t>
            </a:r>
          </a:p>
        </p:txBody>
      </p:sp>
      <p:sp>
        <p:nvSpPr>
          <p:cNvPr id="6" name="pole tekstowe 5">
            <a:extLst>
              <a:ext uri="{FF2B5EF4-FFF2-40B4-BE49-F238E27FC236}">
                <a16:creationId xmlns="" xmlns:a16="http://schemas.microsoft.com/office/drawing/2014/main" id="{94E49C31-A40E-60AE-D76C-396E5C45508A}"/>
              </a:ext>
            </a:extLst>
          </p:cNvPr>
          <p:cNvSpPr txBox="1"/>
          <p:nvPr/>
        </p:nvSpPr>
        <p:spPr>
          <a:xfrm>
            <a:off x="1012060" y="5517232"/>
            <a:ext cx="7920880" cy="523220"/>
          </a:xfrm>
          <a:prstGeom prst="rect">
            <a:avLst/>
          </a:prstGeom>
          <a:noFill/>
        </p:spPr>
        <p:txBody>
          <a:bodyPr wrap="square" rtlCol="0">
            <a:spAutoFit/>
          </a:bodyPr>
          <a:lstStyle/>
          <a:p>
            <a:pPr algn="r"/>
            <a:r>
              <a:rPr lang="en-US" sz="1400" i="1" dirty="0">
                <a:solidFill>
                  <a:srgbClr val="0000FF"/>
                </a:solidFill>
              </a:rPr>
              <a:t>E. Y. Chang: Multi-</a:t>
            </a:r>
            <a:r>
              <a:rPr lang="en-US" sz="1400" i="1" dirty="0" err="1">
                <a:solidFill>
                  <a:srgbClr val="0000FF"/>
                </a:solidFill>
              </a:rPr>
              <a:t>LLM</a:t>
            </a:r>
            <a:r>
              <a:rPr lang="en-US" sz="1400" i="1" dirty="0">
                <a:solidFill>
                  <a:srgbClr val="0000FF"/>
                </a:solidFill>
              </a:rPr>
              <a:t> Agent Collaborative Intelligence: The Path to Artificial General Intelligence.  Association for Computing Machinery,  New York, NY 2025. doi.org/10.1145/3749421</a:t>
            </a:r>
          </a:p>
        </p:txBody>
      </p:sp>
    </p:spTree>
    <p:extLst>
      <p:ext uri="{BB962C8B-B14F-4D97-AF65-F5344CB8AC3E}">
        <p14:creationId xmlns:p14="http://schemas.microsoft.com/office/powerpoint/2010/main" val="2386159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8C90328B-9D13-855B-C90F-02A3AE6C9733}"/>
              </a:ext>
            </a:extLst>
          </p:cNvPr>
          <p:cNvSpPr txBox="1">
            <a:spLocks/>
          </p:cNvSpPr>
          <p:nvPr/>
        </p:nvSpPr>
        <p:spPr>
          <a:xfrm>
            <a:off x="179512" y="188640"/>
            <a:ext cx="8740643" cy="666936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GB" sz="4000" b="1" dirty="0"/>
              <a:t>We do not have yet formal reasoning for experience based reasoning working in </a:t>
            </a:r>
            <a:r>
              <a:rPr lang="en-GB" sz="4000" b="1" dirty="0" err="1"/>
              <a:t>IS’s</a:t>
            </a:r>
            <a:endParaRPr lang="en-GB" sz="4000" b="1" dirty="0"/>
          </a:p>
          <a:p>
            <a:r>
              <a:rPr lang="en-GB" sz="3200" b="1" dirty="0"/>
              <a:t>However,</a:t>
            </a:r>
          </a:p>
          <a:p>
            <a:r>
              <a:rPr lang="en-GB" sz="3200" b="1" dirty="0" err="1"/>
              <a:t>IS’s</a:t>
            </a:r>
            <a:r>
              <a:rPr lang="en-GB" sz="3200" b="1" dirty="0"/>
              <a:t> on the basis of data analysis can help domain expert in </a:t>
            </a:r>
            <a:r>
              <a:rPr lang="pl-PL" sz="3200" b="1" dirty="0"/>
              <a:t>t</a:t>
            </a:r>
            <a:r>
              <a:rPr lang="en-GB" sz="3200" b="1" dirty="0"/>
              <a:t>his kind of reasoning.</a:t>
            </a:r>
          </a:p>
          <a:p>
            <a:endParaRPr lang="en-GB" sz="3200" b="1" dirty="0"/>
          </a:p>
          <a:p>
            <a:r>
              <a:rPr lang="en-GB" sz="3200" b="1" dirty="0"/>
              <a:t>Human experts </a:t>
            </a:r>
            <a:r>
              <a:rPr lang="pl-PL" sz="3200" b="1" dirty="0"/>
              <a:t>and/</a:t>
            </a:r>
            <a:r>
              <a:rPr lang="pl-PL" sz="3200" b="1" dirty="0" err="1"/>
              <a:t>or</a:t>
            </a:r>
            <a:r>
              <a:rPr lang="pl-PL" sz="3200" b="1" dirty="0"/>
              <a:t> </a:t>
            </a:r>
            <a:r>
              <a:rPr lang="pl-PL" sz="3200" b="1" dirty="0" err="1"/>
              <a:t>chatbots</a:t>
            </a:r>
            <a:r>
              <a:rPr lang="pl-PL" sz="3200" b="1" dirty="0"/>
              <a:t> </a:t>
            </a:r>
            <a:r>
              <a:rPr lang="en-GB" sz="3200" b="1" dirty="0"/>
              <a:t>can help I</a:t>
            </a:r>
            <a:r>
              <a:rPr lang="pl-PL" sz="3200" b="1" dirty="0"/>
              <a:t>S</a:t>
            </a:r>
            <a:r>
              <a:rPr lang="en-GB" sz="3200" b="1" dirty="0"/>
              <a:t>’s to improve reasoning, e.g., in inducing classifiers</a:t>
            </a:r>
            <a:r>
              <a:rPr lang="pl-PL" sz="3200" b="1" dirty="0"/>
              <a:t>.</a:t>
            </a:r>
          </a:p>
          <a:p>
            <a:r>
              <a:rPr lang="en-US" sz="4000" b="1" dirty="0"/>
              <a:t>Human-Centered AI, </a:t>
            </a:r>
          </a:p>
          <a:p>
            <a:r>
              <a:rPr lang="en-US" sz="4000" b="1" dirty="0"/>
              <a:t>Human-in-the-Loop ML</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29</a:t>
            </a:fld>
            <a:endParaRPr lang="pl-PL"/>
          </a:p>
        </p:txBody>
      </p:sp>
    </p:spTree>
    <p:extLst>
      <p:ext uri="{BB962C8B-B14F-4D97-AF65-F5344CB8AC3E}">
        <p14:creationId xmlns:p14="http://schemas.microsoft.com/office/powerpoint/2010/main" val="1130045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a:extLst>
              <a:ext uri="{FF2B5EF4-FFF2-40B4-BE49-F238E27FC236}">
                <a16:creationId xmlns="" xmlns:a16="http://schemas.microsoft.com/office/drawing/2014/main" id="{E61E222C-32A8-3C32-ED33-B85CAF117458}"/>
              </a:ext>
            </a:extLst>
          </p:cNvPr>
          <p:cNvSpPr>
            <a:spLocks noGrp="1"/>
          </p:cNvSpPr>
          <p:nvPr>
            <p:ph type="sldNum" sz="quarter" idx="12"/>
          </p:nvPr>
        </p:nvSpPr>
        <p:spPr/>
        <p:txBody>
          <a:bodyPr/>
          <a:lstStyle/>
          <a:p>
            <a:pPr>
              <a:defRPr/>
            </a:pPr>
            <a:fld id="{D02E777F-298D-4C96-825C-3DC57E52C55E}" type="slidenum">
              <a:rPr lang="pl-PL" smtClean="0"/>
              <a:pPr>
                <a:defRPr/>
              </a:pPr>
              <a:t>3</a:t>
            </a:fld>
            <a:endParaRPr lang="pl-PL"/>
          </a:p>
        </p:txBody>
      </p:sp>
      <p:sp>
        <p:nvSpPr>
          <p:cNvPr id="4" name="pole tekstowe 3">
            <a:extLst>
              <a:ext uri="{FF2B5EF4-FFF2-40B4-BE49-F238E27FC236}">
                <a16:creationId xmlns="" xmlns:a16="http://schemas.microsoft.com/office/drawing/2014/main" id="{4818FD12-4C99-F038-7F81-E1EEF725890F}"/>
              </a:ext>
            </a:extLst>
          </p:cNvPr>
          <p:cNvSpPr txBox="1"/>
          <p:nvPr/>
        </p:nvSpPr>
        <p:spPr>
          <a:xfrm>
            <a:off x="323528" y="476672"/>
            <a:ext cx="8568952" cy="6063198"/>
          </a:xfrm>
          <a:prstGeom prst="rect">
            <a:avLst/>
          </a:prstGeom>
          <a:noFill/>
        </p:spPr>
        <p:txBody>
          <a:bodyPr wrap="square" rtlCol="0">
            <a:spAutoFit/>
          </a:bodyPr>
          <a:lstStyle/>
          <a:p>
            <a:pPr lvl="0"/>
            <a:r>
              <a:rPr lang="pl-PL" sz="1800" b="1" dirty="0"/>
              <a:t>Czasopisma</a:t>
            </a:r>
          </a:p>
          <a:p>
            <a:pPr lvl="0"/>
            <a:endParaRPr lang="pl-PL" sz="1800" dirty="0"/>
          </a:p>
          <a:p>
            <a:pPr marL="285750" indent="-285750" algn="just">
              <a:buFont typeface="Arial" panose="020B0604020202020204" pitchFamily="34" charset="0"/>
              <a:buChar char="•"/>
            </a:pPr>
            <a:r>
              <a:rPr lang="en-US" sz="1600" dirty="0" err="1" smtClean="0"/>
              <a:t>Grzegorz</a:t>
            </a:r>
            <a:r>
              <a:rPr lang="en-US" sz="1600" dirty="0" smtClean="0"/>
              <a:t> </a:t>
            </a:r>
            <a:r>
              <a:rPr lang="en-US" sz="1600" dirty="0"/>
              <a:t>Góra, Andrzej Skowron: “RIONIDA: A novel algorithm for imbalanced data combining instance-based learning and rule induction”. </a:t>
            </a:r>
            <a:r>
              <a:rPr lang="en-US" sz="1600" i="1" dirty="0"/>
              <a:t>Information Sciences </a:t>
            </a:r>
            <a:r>
              <a:rPr lang="en-US" sz="1600" dirty="0"/>
              <a:t>708: 122015 (2025) DOI: 10.1016/j.ins.2025.122015</a:t>
            </a:r>
            <a:r>
              <a:rPr lang="pl-PL" sz="1600" dirty="0"/>
              <a:t> </a:t>
            </a:r>
            <a:r>
              <a:rPr lang="en-US" sz="1600" dirty="0"/>
              <a:t> </a:t>
            </a:r>
            <a:r>
              <a:rPr lang="pl-PL" sz="1600" dirty="0"/>
              <a:t>[</a:t>
            </a:r>
            <a:r>
              <a:rPr lang="en-US" sz="1600" dirty="0"/>
              <a:t>200 p</a:t>
            </a:r>
            <a:r>
              <a:rPr lang="pl-PL" sz="1600" dirty="0" err="1"/>
              <a:t>unktów</a:t>
            </a:r>
            <a:r>
              <a:rPr lang="pl-PL" sz="1600" dirty="0" smtClean="0"/>
              <a:t>]</a:t>
            </a:r>
          </a:p>
          <a:p>
            <a:pPr algn="just"/>
            <a:endParaRPr lang="pl-PL" sz="1600" dirty="0"/>
          </a:p>
          <a:p>
            <a:pPr algn="just"/>
            <a:r>
              <a:rPr lang="pl-PL" sz="1600" i="1" dirty="0"/>
              <a:t>Praca przynosi nowy algorytm uczący dla danych niezbalansowanych wraz z jego wszechstronną teoretyczną analizą  oraz wynikami eksperymentalnym wskazującymi na wysoką jego jakość w porównaniu z innymi testowanymi rozwiązaniami, znanymi z literatury.</a:t>
            </a:r>
            <a:endParaRPr lang="en-US" sz="1600" dirty="0"/>
          </a:p>
          <a:p>
            <a:pPr algn="just"/>
            <a:endParaRPr lang="pl-PL" sz="1600" dirty="0"/>
          </a:p>
          <a:p>
            <a:pPr marL="285750" indent="-285750" algn="just">
              <a:buFont typeface="Arial" panose="020B0604020202020204" pitchFamily="34" charset="0"/>
              <a:buChar char="•"/>
            </a:pPr>
            <a:r>
              <a:rPr lang="en-US" sz="1600" dirty="0"/>
              <a:t>M. </a:t>
            </a:r>
            <a:r>
              <a:rPr lang="en-US" sz="1600" dirty="0" err="1"/>
              <a:t>Dąbkowski</a:t>
            </a:r>
            <a:r>
              <a:rPr lang="en-US" sz="1600" dirty="0"/>
              <a:t>, D. Wawrzuta, E. </a:t>
            </a:r>
            <a:r>
              <a:rPr lang="en-US" sz="1600" dirty="0" err="1"/>
              <a:t>Żarłok</a:t>
            </a:r>
            <a:r>
              <a:rPr lang="en-US" sz="1600" dirty="0"/>
              <a:t>, A. Jankowski, L. Polkowski, A. Skowron, P. </a:t>
            </a:r>
            <a:r>
              <a:rPr lang="en-US" sz="1600" dirty="0" err="1"/>
              <a:t>Artiemjew</a:t>
            </a:r>
            <a:r>
              <a:rPr lang="en-US" sz="1600" dirty="0"/>
              <a:t>: A proposed reference model for the deployment of an integrated AI system in a large oncology center under the EU AI Act and MDR. Part I: Strategic &amp; Operational Framework.  </a:t>
            </a:r>
            <a:r>
              <a:rPr lang="en-US" sz="1600" i="1" dirty="0"/>
              <a:t>Technical Sciences </a:t>
            </a:r>
            <a:r>
              <a:rPr lang="en-US" sz="1600" dirty="0"/>
              <a:t>28: 309–337 (2025). DOI: 10.31648/ts.12176</a:t>
            </a:r>
            <a:r>
              <a:rPr lang="pl-PL" sz="1600" dirty="0"/>
              <a:t> [</a:t>
            </a:r>
            <a:r>
              <a:rPr lang="en-US" sz="1600" dirty="0"/>
              <a:t>40 </a:t>
            </a:r>
            <a:r>
              <a:rPr lang="en-US" sz="1600" dirty="0" err="1"/>
              <a:t>punktów</a:t>
            </a:r>
            <a:r>
              <a:rPr lang="pl-PL" sz="1600" dirty="0" smtClean="0"/>
              <a:t>]</a:t>
            </a:r>
          </a:p>
          <a:p>
            <a:pPr algn="just"/>
            <a:endParaRPr lang="en-US" sz="1600" dirty="0"/>
          </a:p>
          <a:p>
            <a:pPr algn="just"/>
            <a:r>
              <a:rPr lang="pl-PL" sz="1600" i="1" dirty="0" smtClean="0"/>
              <a:t>Praca </a:t>
            </a:r>
            <a:r>
              <a:rPr lang="pl-PL" sz="1600" i="1" dirty="0"/>
              <a:t>stanowi pierwszą część dokumentacji przygotowywanego projektu mającego na celu stworzenie systemu </a:t>
            </a:r>
            <a:r>
              <a:rPr lang="pl-PL" sz="1600" i="1" dirty="0" err="1"/>
              <a:t>OnkoBot</a:t>
            </a:r>
            <a:r>
              <a:rPr lang="pl-PL" sz="1600" i="1" dirty="0"/>
              <a:t> wszechstronnie wspomagającego działalność dużej klinki onkologicznej w Warszawie za pomocą </a:t>
            </a:r>
            <a:r>
              <a:rPr lang="pl-PL" sz="1600" i="1" dirty="0" err="1"/>
              <a:t>LLM</a:t>
            </a:r>
            <a:r>
              <a:rPr lang="pl-PL" sz="1600" i="1" dirty="0"/>
              <a:t> oraz modeli wnioskowania a także interakcyjnych obliczeń </a:t>
            </a:r>
            <a:r>
              <a:rPr lang="pl-PL" sz="1600" i="1" dirty="0" err="1"/>
              <a:t>granularnych</a:t>
            </a:r>
            <a:r>
              <a:rPr lang="pl-PL" sz="1600" i="1" dirty="0"/>
              <a:t>. W szczególności, praca zawiera dyskusję o ograniczeniach wynikających z unijnej ustawy o AI oraz Ustawy o Wyrobach Medycznych, które projektowany system winien spełniać. W pracy podsumowano i uogólniono prawie roczne praktyczne doświadczenia przed wdrożeniem w ramach projektu </a:t>
            </a:r>
            <a:r>
              <a:rPr lang="pl-PL" sz="1600" i="1" dirty="0" err="1" smtClean="0"/>
              <a:t>Onko</a:t>
            </a:r>
            <a:r>
              <a:rPr lang="pl-PL" sz="1600" i="1" dirty="0" err="1" smtClean="0"/>
              <a:t>Bot</a:t>
            </a:r>
            <a:r>
              <a:rPr lang="pl-PL" sz="1600" i="1" dirty="0"/>
              <a:t>, w tym opracowanie makiet przygotowawczych i prototypów koncepcyjnych dla wielu podsystemów</a:t>
            </a:r>
            <a:r>
              <a:rPr lang="pl-PL" sz="1600" i="1" dirty="0" smtClean="0"/>
              <a:t>.</a:t>
            </a:r>
            <a:endParaRPr lang="en-US" sz="1600" dirty="0"/>
          </a:p>
        </p:txBody>
      </p:sp>
    </p:spTree>
    <p:extLst>
      <p:ext uri="{BB962C8B-B14F-4D97-AF65-F5344CB8AC3E}">
        <p14:creationId xmlns:p14="http://schemas.microsoft.com/office/powerpoint/2010/main" val="2050421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a 8"/>
          <p:cNvGrpSpPr/>
          <p:nvPr/>
        </p:nvGrpSpPr>
        <p:grpSpPr>
          <a:xfrm>
            <a:off x="1688674" y="3227802"/>
            <a:ext cx="5492928" cy="990441"/>
            <a:chOff x="1115616" y="1288683"/>
            <a:chExt cx="5184576" cy="844173"/>
          </a:xfrm>
        </p:grpSpPr>
        <mc:AlternateContent xmlns:mc="http://schemas.openxmlformats.org/markup-compatibility/2006" xmlns:a14="http://schemas.microsoft.com/office/drawing/2010/main">
          <mc:Choice Requires="a14">
            <p:sp>
              <p:nvSpPr>
                <p:cNvPr id="2" name="Równoległobok 1"/>
                <p:cNvSpPr/>
                <p:nvPr/>
              </p:nvSpPr>
              <p:spPr>
                <a:xfrm>
                  <a:off x="1115616" y="1325545"/>
                  <a:ext cx="1002673" cy="792037"/>
                </a:xfrm>
                <a:prstGeom prst="parallelogram">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pl-PL" i="1" smtClean="0">
                                <a:solidFill>
                                  <a:schemeClr val="tx1"/>
                                </a:solidFill>
                                <a:latin typeface="Cambria Math" panose="02040503050406030204" pitchFamily="18" charset="0"/>
                              </a:rPr>
                            </m:ctrlPr>
                          </m:sSubPr>
                          <m:e>
                            <m:r>
                              <a:rPr lang="pl-PL" b="0" i="1" smtClean="0">
                                <a:solidFill>
                                  <a:schemeClr val="tx1"/>
                                </a:solidFill>
                                <a:latin typeface="Cambria Math" panose="02040503050406030204" pitchFamily="18" charset="0"/>
                              </a:rPr>
                              <m:t>𝑁</m:t>
                            </m:r>
                          </m:e>
                          <m:sub>
                            <m:r>
                              <a:rPr lang="pl-PL" b="0" i="0" smtClean="0">
                                <a:solidFill>
                                  <a:schemeClr val="tx1"/>
                                </a:solidFill>
                                <a:latin typeface="Cambria Math" panose="02040503050406030204" pitchFamily="18" charset="0"/>
                              </a:rPr>
                              <m:t>1</m:t>
                            </m:r>
                          </m:sub>
                        </m:sSub>
                      </m:oMath>
                    </m:oMathPara>
                  </a14:m>
                  <a:endParaRPr lang="pl-PL"/>
                </a:p>
              </p:txBody>
            </p:sp>
          </mc:Choice>
          <mc:Fallback xmlns="">
            <p:sp>
              <p:nvSpPr>
                <p:cNvPr id="2" name="Równoległobok 1"/>
                <p:cNvSpPr>
                  <a:spLocks noRot="1" noChangeAspect="1" noMove="1" noResize="1" noEditPoints="1" noAdjustHandles="1" noChangeArrowheads="1" noChangeShapeType="1" noTextEdit="1"/>
                </p:cNvSpPr>
                <p:nvPr/>
              </p:nvSpPr>
              <p:spPr>
                <a:xfrm>
                  <a:off x="1115616" y="1325545"/>
                  <a:ext cx="1002673" cy="792037"/>
                </a:xfrm>
                <a:prstGeom prst="parallelogram">
                  <a:avLst/>
                </a:prstGeom>
                <a:blipFill rotWithShape="0">
                  <a:blip r:embed="rId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ównoległobok 14"/>
                <p:cNvSpPr/>
                <p:nvPr/>
              </p:nvSpPr>
              <p:spPr>
                <a:xfrm>
                  <a:off x="2452514" y="1340819"/>
                  <a:ext cx="1145912" cy="792037"/>
                </a:xfrm>
                <a:prstGeom prst="parallelogram">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pl-PL" i="1" smtClean="0">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rPr>
                              <m:t>𝑁</m:t>
                            </m:r>
                          </m:e>
                          <m:sub>
                            <m:r>
                              <a:rPr lang="pl-PL" b="0" i="1" smtClean="0">
                                <a:solidFill>
                                  <a:schemeClr val="tx1"/>
                                </a:solidFill>
                                <a:latin typeface="Cambria Math" panose="02040503050406030204" pitchFamily="18" charset="0"/>
                              </a:rPr>
                              <m:t>2</m:t>
                            </m:r>
                          </m:sub>
                        </m:sSub>
                      </m:oMath>
                    </m:oMathPara>
                  </a14:m>
                  <a:endParaRPr lang="pl-PL"/>
                </a:p>
              </p:txBody>
            </p:sp>
          </mc:Choice>
          <mc:Fallback xmlns="">
            <p:sp>
              <p:nvSpPr>
                <p:cNvPr id="15" name="Równoległobok 14"/>
                <p:cNvSpPr>
                  <a:spLocks noRot="1" noChangeAspect="1" noMove="1" noResize="1" noEditPoints="1" noAdjustHandles="1" noChangeArrowheads="1" noChangeShapeType="1" noTextEdit="1"/>
                </p:cNvSpPr>
                <p:nvPr/>
              </p:nvSpPr>
              <p:spPr>
                <a:xfrm>
                  <a:off x="2452514" y="1340819"/>
                  <a:ext cx="1145912" cy="792037"/>
                </a:xfrm>
                <a:prstGeom prst="parallelogram">
                  <a:avLst/>
                </a:prstGeom>
                <a:blipFill rotWithShape="0">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ównoległobok 16"/>
                <p:cNvSpPr/>
                <p:nvPr/>
              </p:nvSpPr>
              <p:spPr>
                <a:xfrm>
                  <a:off x="4404974" y="1310424"/>
                  <a:ext cx="1003255" cy="792037"/>
                </a:xfrm>
                <a:prstGeom prst="parallelogram">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pl-PL" i="1" smtClean="0">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rPr>
                              <m:t>𝑁</m:t>
                            </m:r>
                          </m:e>
                          <m:sub>
                            <m:r>
                              <a:rPr lang="pl-PL" b="0" i="1" smtClean="0">
                                <a:solidFill>
                                  <a:schemeClr val="tx1"/>
                                </a:solidFill>
                                <a:latin typeface="Cambria Math" panose="02040503050406030204" pitchFamily="18" charset="0"/>
                              </a:rPr>
                              <m:t>𝑘</m:t>
                            </m:r>
                          </m:sub>
                        </m:sSub>
                      </m:oMath>
                    </m:oMathPara>
                  </a14:m>
                  <a:endParaRPr lang="pl-PL"/>
                </a:p>
              </p:txBody>
            </p:sp>
          </mc:Choice>
          <mc:Fallback xmlns="">
            <p:sp>
              <p:nvSpPr>
                <p:cNvPr id="17" name="Równoległobok 16"/>
                <p:cNvSpPr>
                  <a:spLocks noRot="1" noChangeAspect="1" noMove="1" noResize="1" noEditPoints="1" noAdjustHandles="1" noChangeArrowheads="1" noChangeShapeType="1" noTextEdit="1"/>
                </p:cNvSpPr>
                <p:nvPr/>
              </p:nvSpPr>
              <p:spPr>
                <a:xfrm>
                  <a:off x="4404974" y="1310424"/>
                  <a:ext cx="1003255" cy="792037"/>
                </a:xfrm>
                <a:prstGeom prst="parallelogram">
                  <a:avLst/>
                </a:prstGeom>
                <a:blipFill rotWithShape="0">
                  <a:blip r:embed="rId4"/>
                  <a:stretch>
                    <a:fillRect/>
                  </a:stretch>
                </a:blipFill>
                <a:ln>
                  <a:solidFill>
                    <a:schemeClr val="tx1"/>
                  </a:solidFill>
                </a:ln>
              </p:spPr>
              <p:txBody>
                <a:bodyPr/>
                <a:lstStyle/>
                <a:p>
                  <a:r>
                    <a:rPr lang="en-US">
                      <a:noFill/>
                    </a:rPr>
                    <a:t> </a:t>
                  </a:r>
                </a:p>
              </p:txBody>
            </p:sp>
          </mc:Fallback>
        </mc:AlternateContent>
        <p:sp>
          <p:nvSpPr>
            <p:cNvPr id="18" name="pole tekstowe 17"/>
            <p:cNvSpPr txBox="1"/>
            <p:nvPr/>
          </p:nvSpPr>
          <p:spPr>
            <a:xfrm>
              <a:off x="5822729" y="1321963"/>
              <a:ext cx="477463" cy="573369"/>
            </a:xfrm>
            <a:prstGeom prst="rect">
              <a:avLst/>
            </a:prstGeom>
            <a:noFill/>
          </p:spPr>
          <p:txBody>
            <a:bodyPr wrap="square" rtlCol="0">
              <a:spAutoFit/>
            </a:bodyPr>
            <a:lstStyle/>
            <a:p>
              <a:r>
                <a:rPr lang="pl-PL" sz="3200" b="1"/>
                <a:t>…</a:t>
              </a:r>
            </a:p>
          </p:txBody>
        </p:sp>
        <p:sp>
          <p:nvSpPr>
            <p:cNvPr id="6" name="Strzałka w prawo 5"/>
            <p:cNvSpPr/>
            <p:nvPr/>
          </p:nvSpPr>
          <p:spPr>
            <a:xfrm>
              <a:off x="2070543" y="1608417"/>
              <a:ext cx="477463" cy="169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19" name="Prostokąt 18"/>
                <p:cNvSpPr/>
                <p:nvPr/>
              </p:nvSpPr>
              <p:spPr>
                <a:xfrm>
                  <a:off x="2059385" y="1324824"/>
                  <a:ext cx="618930" cy="392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𝑡𝑟</m:t>
                            </m:r>
                          </m:e>
                          <m:sub>
                            <m:r>
                              <a:rPr lang="pl-PL" sz="2000" b="0" i="1" smtClean="0">
                                <a:latin typeface="Cambria Math" panose="02040503050406030204" pitchFamily="18" charset="0"/>
                              </a:rPr>
                              <m:t>1</m:t>
                            </m:r>
                          </m:sub>
                        </m:sSub>
                      </m:oMath>
                    </m:oMathPara>
                  </a14:m>
                  <a:endParaRPr lang="pl-PL" sz="2000"/>
                </a:p>
              </p:txBody>
            </p:sp>
          </mc:Choice>
          <mc:Fallback xmlns="">
            <p:sp>
              <p:nvSpPr>
                <p:cNvPr id="19" name="Prostokąt 18"/>
                <p:cNvSpPr>
                  <a:spLocks noRot="1" noChangeAspect="1" noMove="1" noResize="1" noEditPoints="1" noAdjustHandles="1" noChangeArrowheads="1" noChangeShapeType="1" noTextEdit="1"/>
                </p:cNvSpPr>
                <p:nvPr/>
              </p:nvSpPr>
              <p:spPr>
                <a:xfrm>
                  <a:off x="2059385" y="1324824"/>
                  <a:ext cx="618930" cy="39230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Prostokąt 21"/>
                <p:cNvSpPr/>
                <p:nvPr/>
              </p:nvSpPr>
              <p:spPr>
                <a:xfrm>
                  <a:off x="3583599" y="1297495"/>
                  <a:ext cx="625479" cy="392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𝑡𝑟</m:t>
                            </m:r>
                          </m:e>
                          <m:sub>
                            <m:r>
                              <a:rPr lang="pl-PL" sz="2000" b="0" i="1" smtClean="0">
                                <a:latin typeface="Cambria Math" panose="02040503050406030204" pitchFamily="18" charset="0"/>
                              </a:rPr>
                              <m:t>2</m:t>
                            </m:r>
                          </m:sub>
                        </m:sSub>
                      </m:oMath>
                    </m:oMathPara>
                  </a14:m>
                  <a:endParaRPr lang="pl-PL" sz="2000"/>
                </a:p>
              </p:txBody>
            </p:sp>
          </mc:Choice>
          <mc:Fallback xmlns="">
            <p:sp>
              <p:nvSpPr>
                <p:cNvPr id="22" name="Prostokąt 21"/>
                <p:cNvSpPr>
                  <a:spLocks noRot="1" noChangeAspect="1" noMove="1" noResize="1" noEditPoints="1" noAdjustHandles="1" noChangeArrowheads="1" noChangeShapeType="1" noTextEdit="1"/>
                </p:cNvSpPr>
                <p:nvPr/>
              </p:nvSpPr>
              <p:spPr>
                <a:xfrm>
                  <a:off x="3583599" y="1297495"/>
                  <a:ext cx="625479" cy="392306"/>
                </a:xfrm>
                <a:prstGeom prst="rect">
                  <a:avLst/>
                </a:prstGeom>
                <a:blipFill rotWithShape="0">
                  <a:blip r:embed="rId6"/>
                  <a:stretch>
                    <a:fillRect/>
                  </a:stretch>
                </a:blipFill>
              </p:spPr>
              <p:txBody>
                <a:bodyPr/>
                <a:lstStyle/>
                <a:p>
                  <a:r>
                    <a:rPr lang="en-US">
                      <a:noFill/>
                    </a:rPr>
                    <a:t> </a:t>
                  </a:r>
                </a:p>
              </p:txBody>
            </p:sp>
          </mc:Fallback>
        </mc:AlternateContent>
        <p:sp>
          <p:nvSpPr>
            <p:cNvPr id="23" name="Strzałka w prawo 22"/>
            <p:cNvSpPr/>
            <p:nvPr/>
          </p:nvSpPr>
          <p:spPr>
            <a:xfrm>
              <a:off x="3524290" y="1648969"/>
              <a:ext cx="477463" cy="125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24" name="Prostokąt 23"/>
                <p:cNvSpPr/>
                <p:nvPr/>
              </p:nvSpPr>
              <p:spPr>
                <a:xfrm>
                  <a:off x="5307066" y="1288683"/>
                  <a:ext cx="636818" cy="392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𝑡𝑟</m:t>
                            </m:r>
                          </m:e>
                          <m:sub>
                            <m:r>
                              <a:rPr lang="pl-PL" sz="2000" b="0" i="1" smtClean="0">
                                <a:latin typeface="Cambria Math" panose="02040503050406030204" pitchFamily="18" charset="0"/>
                              </a:rPr>
                              <m:t>𝑘</m:t>
                            </m:r>
                          </m:sub>
                        </m:sSub>
                      </m:oMath>
                    </m:oMathPara>
                  </a14:m>
                  <a:endParaRPr lang="pl-PL" sz="2000" dirty="0"/>
                </a:p>
              </p:txBody>
            </p:sp>
          </mc:Choice>
          <mc:Fallback xmlns="">
            <p:sp>
              <p:nvSpPr>
                <p:cNvPr id="24" name="Prostokąt 23"/>
                <p:cNvSpPr>
                  <a:spLocks noRot="1" noChangeAspect="1" noMove="1" noResize="1" noEditPoints="1" noAdjustHandles="1" noChangeArrowheads="1" noChangeShapeType="1" noTextEdit="1"/>
                </p:cNvSpPr>
                <p:nvPr/>
              </p:nvSpPr>
              <p:spPr>
                <a:xfrm>
                  <a:off x="5307066" y="1288683"/>
                  <a:ext cx="636818" cy="392306"/>
                </a:xfrm>
                <a:prstGeom prst="rect">
                  <a:avLst/>
                </a:prstGeom>
                <a:blipFill rotWithShape="0">
                  <a:blip r:embed="rId7"/>
                  <a:stretch>
                    <a:fillRect/>
                  </a:stretch>
                </a:blipFill>
              </p:spPr>
              <p:txBody>
                <a:bodyPr/>
                <a:lstStyle/>
                <a:p>
                  <a:r>
                    <a:rPr lang="en-US">
                      <a:noFill/>
                    </a:rPr>
                    <a:t> </a:t>
                  </a:r>
                </a:p>
              </p:txBody>
            </p:sp>
          </mc:Fallback>
        </mc:AlternateContent>
        <p:sp>
          <p:nvSpPr>
            <p:cNvPr id="25" name="Strzałka w prawo 24"/>
            <p:cNvSpPr/>
            <p:nvPr/>
          </p:nvSpPr>
          <p:spPr>
            <a:xfrm>
              <a:off x="5345265" y="1669852"/>
              <a:ext cx="477463" cy="125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pole tekstowe 25"/>
            <p:cNvSpPr txBox="1"/>
            <p:nvPr/>
          </p:nvSpPr>
          <p:spPr>
            <a:xfrm>
              <a:off x="3927512" y="1328111"/>
              <a:ext cx="477463" cy="573369"/>
            </a:xfrm>
            <a:prstGeom prst="rect">
              <a:avLst/>
            </a:prstGeom>
            <a:noFill/>
          </p:spPr>
          <p:txBody>
            <a:bodyPr wrap="square" rtlCol="0">
              <a:spAutoFit/>
            </a:bodyPr>
            <a:lstStyle/>
            <a:p>
              <a:r>
                <a:rPr lang="pl-PL" sz="3200" b="1"/>
                <a:t>…</a:t>
              </a:r>
            </a:p>
          </p:txBody>
        </p:sp>
      </p:grpSp>
      <mc:AlternateContent xmlns:mc="http://schemas.openxmlformats.org/markup-compatibility/2006" xmlns:a14="http://schemas.microsoft.com/office/drawing/2010/main">
        <mc:Choice Requires="a14">
          <p:sp>
            <p:nvSpPr>
              <p:cNvPr id="36" name="pole tekstowe 35"/>
              <p:cNvSpPr txBox="1"/>
              <p:nvPr/>
            </p:nvSpPr>
            <p:spPr>
              <a:xfrm>
                <a:off x="322705" y="4950675"/>
                <a:ext cx="8525475" cy="369332"/>
              </a:xfrm>
              <a:prstGeom prst="rect">
                <a:avLst/>
              </a:prstGeom>
              <a:noFill/>
            </p:spPr>
            <p:txBody>
              <a:bodyPr wrap="square" rtlCol="0">
                <a:spAutoFit/>
              </a:bodyPr>
              <a:lstStyle/>
              <a:p>
                <a:r>
                  <a:rPr lang="pl-PL" sz="1800" dirty="0">
                    <a:latin typeface="+mj-lt"/>
                  </a:rPr>
                  <a:t> </a:t>
                </a:r>
                <a14:m>
                  <m:oMath xmlns:m="http://schemas.openxmlformats.org/officeDocument/2006/math">
                    <m:sSub>
                      <m:sSubPr>
                        <m:ctrlPr>
                          <a:rPr lang="pl-PL" sz="1800" i="1" smtClean="0">
                            <a:solidFill>
                              <a:srgbClr val="0070C0"/>
                            </a:solidFill>
                            <a:latin typeface="Cambria Math" panose="02040503050406030204" pitchFamily="18" charset="0"/>
                          </a:rPr>
                        </m:ctrlPr>
                      </m:sSubPr>
                      <m:e>
                        <m:r>
                          <a:rPr lang="pl-PL" sz="1800">
                            <a:solidFill>
                              <a:srgbClr val="0070C0"/>
                            </a:solidFill>
                            <a:latin typeface="Cambria Math" panose="02040503050406030204" pitchFamily="18" charset="0"/>
                          </a:rPr>
                          <m:t>𝑡𝑟</m:t>
                        </m:r>
                      </m:e>
                      <m:sub>
                        <m:r>
                          <a:rPr lang="pl-PL" sz="1800">
                            <a:solidFill>
                              <a:srgbClr val="0070C0"/>
                            </a:solidFill>
                            <a:latin typeface="Cambria Math" panose="02040503050406030204" pitchFamily="18" charset="0"/>
                          </a:rPr>
                          <m:t>1</m:t>
                        </m:r>
                      </m:sub>
                    </m:sSub>
                  </m:oMath>
                </a14:m>
                <a:r>
                  <a:rPr lang="pl-PL" sz="1800" dirty="0">
                    <a:solidFill>
                      <a:srgbClr val="0070C0"/>
                    </a:solidFill>
                    <a:latin typeface="+mj-lt"/>
                  </a:rPr>
                  <a:t>,</a:t>
                </a:r>
                <a14:m>
                  <m:oMath xmlns:m="http://schemas.openxmlformats.org/officeDocument/2006/math">
                    <m:sSub>
                      <m:sSubPr>
                        <m:ctrlPr>
                          <a:rPr lang="pl-PL" sz="1800" i="1">
                            <a:solidFill>
                              <a:srgbClr val="0070C0"/>
                            </a:solidFill>
                            <a:latin typeface="Cambria Math" panose="02040503050406030204" pitchFamily="18" charset="0"/>
                          </a:rPr>
                        </m:ctrlPr>
                      </m:sSubPr>
                      <m:e>
                        <m:r>
                          <a:rPr lang="pl-PL" sz="1800">
                            <a:solidFill>
                              <a:srgbClr val="0070C0"/>
                            </a:solidFill>
                            <a:latin typeface="Cambria Math" panose="02040503050406030204" pitchFamily="18" charset="0"/>
                          </a:rPr>
                          <m:t>𝑡𝑟</m:t>
                        </m:r>
                      </m:e>
                      <m:sub>
                        <m:r>
                          <a:rPr lang="pl-PL" sz="1800">
                            <a:solidFill>
                              <a:srgbClr val="0070C0"/>
                            </a:solidFill>
                            <a:latin typeface="Cambria Math" panose="02040503050406030204" pitchFamily="18" charset="0"/>
                          </a:rPr>
                          <m:t>2</m:t>
                        </m:r>
                      </m:sub>
                    </m:sSub>
                    <m:r>
                      <a:rPr lang="pl-PL" sz="1800">
                        <a:solidFill>
                          <a:srgbClr val="0070C0"/>
                        </a:solidFill>
                        <a:latin typeface="Cambria Math" panose="02040503050406030204" pitchFamily="18" charset="0"/>
                      </a:rPr>
                      <m:t>,  …,  </m:t>
                    </m:r>
                    <m:sSub>
                      <m:sSubPr>
                        <m:ctrlPr>
                          <a:rPr lang="pl-PL" sz="1800" i="1">
                            <a:solidFill>
                              <a:srgbClr val="0070C0"/>
                            </a:solidFill>
                            <a:latin typeface="Cambria Math" panose="02040503050406030204" pitchFamily="18" charset="0"/>
                          </a:rPr>
                        </m:ctrlPr>
                      </m:sSubPr>
                      <m:e>
                        <m:r>
                          <a:rPr lang="pl-PL" sz="1800">
                            <a:solidFill>
                              <a:srgbClr val="0070C0"/>
                            </a:solidFill>
                            <a:latin typeface="Cambria Math" panose="02040503050406030204" pitchFamily="18" charset="0"/>
                          </a:rPr>
                          <m:t>𝑡𝑟</m:t>
                        </m:r>
                      </m:e>
                      <m:sub>
                        <m:r>
                          <a:rPr lang="pl-PL" sz="1800">
                            <a:solidFill>
                              <a:srgbClr val="0070C0"/>
                            </a:solidFill>
                            <a:latin typeface="Cambria Math" panose="02040503050406030204" pitchFamily="18" charset="0"/>
                          </a:rPr>
                          <m:t>𝑘</m:t>
                        </m:r>
                      </m:sub>
                    </m:sSub>
                  </m:oMath>
                </a14:m>
                <a:r>
                  <a:rPr lang="pl-PL" sz="1800" dirty="0">
                    <a:solidFill>
                      <a:srgbClr val="0070C0"/>
                    </a:solidFill>
                  </a:rPr>
                  <a:t> </a:t>
                </a:r>
                <a:r>
                  <a:rPr lang="en-US" sz="1800" dirty="0">
                    <a:solidFill>
                      <a:srgbClr val="0070C0"/>
                    </a:solidFill>
                  </a:rPr>
                  <a:t>-- transformations realized in the </a:t>
                </a:r>
                <a:r>
                  <a:rPr lang="en-US" sz="1800" b="1" dirty="0">
                    <a:solidFill>
                      <a:srgbClr val="0070C0"/>
                    </a:solidFill>
                  </a:rPr>
                  <a:t>abstract and physical </a:t>
                </a:r>
                <a:r>
                  <a:rPr lang="en-US" sz="1800" b="1" noProof="0" dirty="0">
                    <a:solidFill>
                      <a:srgbClr val="0070C0"/>
                    </a:solidFill>
                  </a:rPr>
                  <a:t>spaces</a:t>
                </a:r>
                <a:endParaRPr lang="en-US" sz="1800" b="1" dirty="0">
                  <a:solidFill>
                    <a:srgbClr val="0070C0"/>
                  </a:solidFill>
                </a:endParaRPr>
              </a:p>
            </p:txBody>
          </p:sp>
        </mc:Choice>
        <mc:Fallback xmlns="">
          <p:sp>
            <p:nvSpPr>
              <p:cNvPr id="36" name="pole tekstowe 35"/>
              <p:cNvSpPr txBox="1">
                <a:spLocks noRot="1" noChangeAspect="1" noMove="1" noResize="1" noEditPoints="1" noAdjustHandles="1" noChangeArrowheads="1" noChangeShapeType="1" noTextEdit="1"/>
              </p:cNvSpPr>
              <p:nvPr/>
            </p:nvSpPr>
            <p:spPr>
              <a:xfrm>
                <a:off x="322705" y="4950675"/>
                <a:ext cx="8525475" cy="369332"/>
              </a:xfrm>
              <a:prstGeom prst="rect">
                <a:avLst/>
              </a:prstGeom>
              <a:blipFill>
                <a:blip r:embed="rId8"/>
                <a:stretch>
                  <a:fillRect t="-8197" b="-24590"/>
                </a:stretch>
              </a:blipFill>
            </p:spPr>
            <p:txBody>
              <a:bodyPr/>
              <a:lstStyle/>
              <a:p>
                <a:r>
                  <a:rPr lang="en-US">
                    <a:noFill/>
                  </a:rPr>
                  <a:t> </a:t>
                </a:r>
              </a:p>
            </p:txBody>
          </p:sp>
        </mc:Fallback>
      </mc:AlternateContent>
      <p:sp>
        <p:nvSpPr>
          <p:cNvPr id="31" name="pole tekstowe 30">
            <a:extLst>
              <a:ext uri="{FF2B5EF4-FFF2-40B4-BE49-F238E27FC236}">
                <a16:creationId xmlns="" xmlns:a16="http://schemas.microsoft.com/office/drawing/2014/main" id="{13898277-FAF2-611C-0897-CD98372A8FB7}"/>
              </a:ext>
            </a:extLst>
          </p:cNvPr>
          <p:cNvSpPr txBox="1"/>
          <p:nvPr/>
        </p:nvSpPr>
        <p:spPr>
          <a:xfrm>
            <a:off x="257326" y="4336408"/>
            <a:ext cx="7992887" cy="677108"/>
          </a:xfrm>
          <a:prstGeom prst="rect">
            <a:avLst/>
          </a:prstGeom>
          <a:noFill/>
        </p:spPr>
        <p:txBody>
          <a:bodyPr wrap="square" rtlCol="0">
            <a:spAutoFit/>
          </a:bodyPr>
          <a:lstStyle/>
          <a:p>
            <a:pPr algn="ctr"/>
            <a:r>
              <a:rPr lang="pl-PL" sz="2000" b="1" dirty="0" err="1">
                <a:solidFill>
                  <a:srgbClr val="0070C0"/>
                </a:solidFill>
              </a:rPr>
              <a:t>IGrC</a:t>
            </a:r>
            <a:r>
              <a:rPr lang="pl-PL" sz="2000" dirty="0">
                <a:solidFill>
                  <a:srgbClr val="0070C0"/>
                </a:solidFill>
              </a:rPr>
              <a:t>:</a:t>
            </a:r>
          </a:p>
          <a:p>
            <a:pPr algn="ctr"/>
            <a:r>
              <a:rPr lang="pl-PL" sz="1800" i="1" dirty="0">
                <a:solidFill>
                  <a:srgbClr val="0070C0"/>
                </a:solidFill>
              </a:rPr>
              <a:t>N</a:t>
            </a:r>
            <a:r>
              <a:rPr lang="pl-PL" sz="1800" i="1" baseline="-25000" dirty="0">
                <a:solidFill>
                  <a:srgbClr val="0070C0"/>
                </a:solidFill>
              </a:rPr>
              <a:t>1</a:t>
            </a:r>
            <a:r>
              <a:rPr lang="pl-PL" sz="1800" i="1" dirty="0">
                <a:solidFill>
                  <a:srgbClr val="0070C0"/>
                </a:solidFill>
              </a:rPr>
              <a:t>, N</a:t>
            </a:r>
            <a:r>
              <a:rPr lang="pl-PL" sz="1800" i="1" baseline="-25000" dirty="0">
                <a:solidFill>
                  <a:srgbClr val="0070C0"/>
                </a:solidFill>
              </a:rPr>
              <a:t>2 </a:t>
            </a:r>
            <a:r>
              <a:rPr lang="pl-PL" sz="1800" i="1" dirty="0">
                <a:solidFill>
                  <a:srgbClr val="0070C0"/>
                </a:solidFill>
              </a:rPr>
              <a:t>…, </a:t>
            </a:r>
            <a:r>
              <a:rPr lang="pl-PL" sz="1800" i="1" dirty="0" err="1">
                <a:solidFill>
                  <a:srgbClr val="0070C0"/>
                </a:solidFill>
              </a:rPr>
              <a:t>N</a:t>
            </a:r>
            <a:r>
              <a:rPr lang="pl-PL" sz="1800" i="1" baseline="-25000" dirty="0" err="1">
                <a:solidFill>
                  <a:srgbClr val="0070C0"/>
                </a:solidFill>
              </a:rPr>
              <a:t>k</a:t>
            </a:r>
            <a:r>
              <a:rPr lang="pl-PL" sz="1800" i="1" baseline="-25000" dirty="0">
                <a:solidFill>
                  <a:srgbClr val="0070C0"/>
                </a:solidFill>
              </a:rPr>
              <a:t> </a:t>
            </a:r>
            <a:r>
              <a:rPr lang="pl-PL" sz="1800" i="1" dirty="0">
                <a:solidFill>
                  <a:srgbClr val="0070C0"/>
                </a:solidFill>
              </a:rPr>
              <a:t>-- </a:t>
            </a:r>
            <a:r>
              <a:rPr lang="en-US" sz="1800" dirty="0">
                <a:solidFill>
                  <a:srgbClr val="0070C0"/>
                </a:solidFill>
              </a:rPr>
              <a:t>granular networks in the </a:t>
            </a:r>
            <a:r>
              <a:rPr lang="en-US" sz="1800" b="1" dirty="0">
                <a:solidFill>
                  <a:srgbClr val="0070C0"/>
                </a:solidFill>
              </a:rPr>
              <a:t>abstract and physical spaces</a:t>
            </a:r>
          </a:p>
        </p:txBody>
      </p:sp>
      <p:sp>
        <p:nvSpPr>
          <p:cNvPr id="41" name="pole tekstowe 40">
            <a:extLst>
              <a:ext uri="{FF2B5EF4-FFF2-40B4-BE49-F238E27FC236}">
                <a16:creationId xmlns="" xmlns:a16="http://schemas.microsoft.com/office/drawing/2014/main" id="{2E14CD9A-A749-D4A2-B3CA-43A6BD3C9457}"/>
              </a:ext>
            </a:extLst>
          </p:cNvPr>
          <p:cNvSpPr txBox="1"/>
          <p:nvPr/>
        </p:nvSpPr>
        <p:spPr>
          <a:xfrm>
            <a:off x="172401" y="5321091"/>
            <a:ext cx="8525475" cy="1200329"/>
          </a:xfrm>
          <a:prstGeom prst="rect">
            <a:avLst/>
          </a:prstGeom>
          <a:noFill/>
        </p:spPr>
        <p:txBody>
          <a:bodyPr wrap="square" rtlCol="0">
            <a:spAutoFit/>
          </a:bodyPr>
          <a:lstStyle/>
          <a:p>
            <a:pPr algn="ctr"/>
            <a:r>
              <a:rPr lang="en-US" sz="1800">
                <a:solidFill>
                  <a:srgbClr val="0070C0"/>
                </a:solidFill>
              </a:rPr>
              <a:t>The control of c-granules, whether cooperating or competing with other c-granules, engages in interaction with the physical space, aiming to generate a granular computation along which is constructed an approximate solution of the problem to be solved to the required quality.</a:t>
            </a:r>
            <a:endParaRPr lang="pl-PL" sz="1800">
              <a:solidFill>
                <a:srgbClr val="0070C0"/>
              </a:solidFill>
            </a:endParaRPr>
          </a:p>
        </p:txBody>
      </p:sp>
      <p:sp>
        <p:nvSpPr>
          <p:cNvPr id="65" name="pole tekstowe 64">
            <a:extLst>
              <a:ext uri="{FF2B5EF4-FFF2-40B4-BE49-F238E27FC236}">
                <a16:creationId xmlns="" xmlns:a16="http://schemas.microsoft.com/office/drawing/2014/main" id="{28525AF0-059D-0CD5-97EA-C97E5B456557}"/>
              </a:ext>
            </a:extLst>
          </p:cNvPr>
          <p:cNvSpPr txBox="1"/>
          <p:nvPr/>
        </p:nvSpPr>
        <p:spPr>
          <a:xfrm>
            <a:off x="96464" y="1786199"/>
            <a:ext cx="8820472" cy="1323439"/>
          </a:xfrm>
          <a:prstGeom prst="rect">
            <a:avLst/>
          </a:prstGeom>
          <a:noFill/>
        </p:spPr>
        <p:txBody>
          <a:bodyPr wrap="square" rtlCol="0">
            <a:spAutoFit/>
          </a:bodyPr>
          <a:lstStyle/>
          <a:p>
            <a:pPr algn="ctr"/>
            <a:r>
              <a:rPr lang="en-US" sz="2000">
                <a:solidFill>
                  <a:srgbClr val="0070C0"/>
                </a:solidFill>
              </a:rPr>
              <a:t>The control of c-granules, whether cooperating or competing with other c-granules, aiming to generate a granular computation along which is constructed an approximate solution of the problem to be solved to the required quality.</a:t>
            </a:r>
          </a:p>
        </p:txBody>
      </p:sp>
      <p:sp>
        <p:nvSpPr>
          <p:cNvPr id="66" name="pole tekstowe 65">
            <a:extLst>
              <a:ext uri="{FF2B5EF4-FFF2-40B4-BE49-F238E27FC236}">
                <a16:creationId xmlns="" xmlns:a16="http://schemas.microsoft.com/office/drawing/2014/main" id="{13898277-FAF2-611C-0897-CD98372A8FB7}"/>
              </a:ext>
            </a:extLst>
          </p:cNvPr>
          <p:cNvSpPr txBox="1"/>
          <p:nvPr/>
        </p:nvSpPr>
        <p:spPr>
          <a:xfrm>
            <a:off x="306996" y="709183"/>
            <a:ext cx="7992887" cy="738664"/>
          </a:xfrm>
          <a:prstGeom prst="rect">
            <a:avLst/>
          </a:prstGeom>
          <a:noFill/>
        </p:spPr>
        <p:txBody>
          <a:bodyPr wrap="square" rtlCol="0">
            <a:spAutoFit/>
          </a:bodyPr>
          <a:lstStyle/>
          <a:p>
            <a:pPr algn="ctr"/>
            <a:r>
              <a:rPr lang="pl-PL" sz="2400" b="1" dirty="0" err="1">
                <a:solidFill>
                  <a:srgbClr val="0070C0"/>
                </a:solidFill>
              </a:rPr>
              <a:t>GrC</a:t>
            </a:r>
            <a:r>
              <a:rPr lang="pl-PL" sz="1800" dirty="0">
                <a:solidFill>
                  <a:srgbClr val="0070C0"/>
                </a:solidFill>
              </a:rPr>
              <a:t>:</a:t>
            </a:r>
          </a:p>
          <a:p>
            <a:pPr algn="ctr"/>
            <a:r>
              <a:rPr lang="pl-PL" sz="1800" i="1" dirty="0">
                <a:solidFill>
                  <a:srgbClr val="0070C0"/>
                </a:solidFill>
              </a:rPr>
              <a:t>N</a:t>
            </a:r>
            <a:r>
              <a:rPr lang="pl-PL" sz="1800" i="1" baseline="-25000" dirty="0">
                <a:solidFill>
                  <a:srgbClr val="0070C0"/>
                </a:solidFill>
              </a:rPr>
              <a:t>1</a:t>
            </a:r>
            <a:r>
              <a:rPr lang="pl-PL" sz="1800" i="1" dirty="0">
                <a:solidFill>
                  <a:srgbClr val="0070C0"/>
                </a:solidFill>
              </a:rPr>
              <a:t>, N</a:t>
            </a:r>
            <a:r>
              <a:rPr lang="pl-PL" sz="1800" i="1" baseline="-25000" dirty="0">
                <a:solidFill>
                  <a:srgbClr val="0070C0"/>
                </a:solidFill>
              </a:rPr>
              <a:t>2 </a:t>
            </a:r>
            <a:r>
              <a:rPr lang="pl-PL" sz="1800" i="1" dirty="0">
                <a:solidFill>
                  <a:srgbClr val="0070C0"/>
                </a:solidFill>
              </a:rPr>
              <a:t>…, </a:t>
            </a:r>
            <a:r>
              <a:rPr lang="pl-PL" sz="1800" i="1" dirty="0" err="1">
                <a:solidFill>
                  <a:srgbClr val="0070C0"/>
                </a:solidFill>
              </a:rPr>
              <a:t>N</a:t>
            </a:r>
            <a:r>
              <a:rPr lang="pl-PL" sz="1800" i="1" baseline="-25000" dirty="0" err="1">
                <a:solidFill>
                  <a:srgbClr val="0070C0"/>
                </a:solidFill>
              </a:rPr>
              <a:t>k</a:t>
            </a:r>
            <a:r>
              <a:rPr lang="pl-PL" sz="1800" i="1" baseline="-25000" dirty="0">
                <a:solidFill>
                  <a:srgbClr val="0070C0"/>
                </a:solidFill>
              </a:rPr>
              <a:t> </a:t>
            </a:r>
            <a:r>
              <a:rPr lang="pl-PL" sz="1800" i="1" dirty="0">
                <a:solidFill>
                  <a:srgbClr val="0070C0"/>
                </a:solidFill>
              </a:rPr>
              <a:t>-- </a:t>
            </a:r>
            <a:r>
              <a:rPr lang="en-US" sz="1800" dirty="0">
                <a:solidFill>
                  <a:srgbClr val="0070C0"/>
                </a:solidFill>
              </a:rPr>
              <a:t>granular networks in the </a:t>
            </a:r>
            <a:r>
              <a:rPr lang="en-US" sz="1800" b="1" dirty="0">
                <a:solidFill>
                  <a:srgbClr val="0070C0"/>
                </a:solidFill>
              </a:rPr>
              <a:t>abstract space</a:t>
            </a:r>
          </a:p>
        </p:txBody>
      </p:sp>
      <mc:AlternateContent xmlns:mc="http://schemas.openxmlformats.org/markup-compatibility/2006" xmlns:a14="http://schemas.microsoft.com/office/drawing/2010/main">
        <mc:Choice Requires="a14">
          <p:sp>
            <p:nvSpPr>
              <p:cNvPr id="67" name="pole tekstowe 66"/>
              <p:cNvSpPr txBox="1"/>
              <p:nvPr/>
            </p:nvSpPr>
            <p:spPr>
              <a:xfrm>
                <a:off x="1115616" y="1437109"/>
                <a:ext cx="6743968" cy="369332"/>
              </a:xfrm>
              <a:prstGeom prst="rect">
                <a:avLst/>
              </a:prstGeom>
              <a:noFill/>
            </p:spPr>
            <p:txBody>
              <a:bodyPr wrap="square" rtlCol="0">
                <a:spAutoFit/>
              </a:bodyPr>
              <a:lstStyle/>
              <a:p>
                <a:r>
                  <a:rPr lang="pl-PL" sz="1800" dirty="0"/>
                  <a:t> </a:t>
                </a:r>
                <a14:m>
                  <m:oMath xmlns:m="http://schemas.openxmlformats.org/officeDocument/2006/math">
                    <m:sSub>
                      <m:sSubPr>
                        <m:ctrlPr>
                          <a:rPr lang="pl-PL" sz="1800" i="1" smtClean="0">
                            <a:solidFill>
                              <a:srgbClr val="0070C0"/>
                            </a:solidFill>
                            <a:latin typeface="Cambria Math" panose="02040503050406030204" pitchFamily="18" charset="0"/>
                          </a:rPr>
                        </m:ctrlPr>
                      </m:sSubPr>
                      <m:e>
                        <m:r>
                          <a:rPr lang="pl-PL" sz="1800">
                            <a:solidFill>
                              <a:srgbClr val="0070C0"/>
                            </a:solidFill>
                            <a:latin typeface="Cambria Math" panose="02040503050406030204" pitchFamily="18" charset="0"/>
                          </a:rPr>
                          <m:t>𝑡𝑟</m:t>
                        </m:r>
                      </m:e>
                      <m:sub>
                        <m:r>
                          <a:rPr lang="pl-PL" sz="1800">
                            <a:solidFill>
                              <a:srgbClr val="0070C0"/>
                            </a:solidFill>
                            <a:latin typeface="Cambria Math" panose="02040503050406030204" pitchFamily="18" charset="0"/>
                          </a:rPr>
                          <m:t>1</m:t>
                        </m:r>
                      </m:sub>
                    </m:sSub>
                  </m:oMath>
                </a14:m>
                <a:r>
                  <a:rPr lang="pl-PL" sz="1800" dirty="0">
                    <a:solidFill>
                      <a:srgbClr val="0070C0"/>
                    </a:solidFill>
                    <a:latin typeface="+mj-lt"/>
                  </a:rPr>
                  <a:t>,</a:t>
                </a:r>
                <a14:m>
                  <m:oMath xmlns:m="http://schemas.openxmlformats.org/officeDocument/2006/math">
                    <m:sSub>
                      <m:sSubPr>
                        <m:ctrlPr>
                          <a:rPr lang="pl-PL" sz="1800" i="1">
                            <a:solidFill>
                              <a:srgbClr val="0070C0"/>
                            </a:solidFill>
                            <a:latin typeface="Cambria Math" panose="02040503050406030204" pitchFamily="18" charset="0"/>
                          </a:rPr>
                        </m:ctrlPr>
                      </m:sSubPr>
                      <m:e>
                        <m:r>
                          <a:rPr lang="pl-PL" sz="1800">
                            <a:solidFill>
                              <a:srgbClr val="0070C0"/>
                            </a:solidFill>
                            <a:latin typeface="Cambria Math" panose="02040503050406030204" pitchFamily="18" charset="0"/>
                          </a:rPr>
                          <m:t>𝑡𝑟</m:t>
                        </m:r>
                      </m:e>
                      <m:sub>
                        <m:r>
                          <a:rPr lang="pl-PL" sz="1800">
                            <a:solidFill>
                              <a:srgbClr val="0070C0"/>
                            </a:solidFill>
                            <a:latin typeface="Cambria Math" panose="02040503050406030204" pitchFamily="18" charset="0"/>
                          </a:rPr>
                          <m:t>2</m:t>
                        </m:r>
                      </m:sub>
                    </m:sSub>
                    <m:r>
                      <a:rPr lang="pl-PL" sz="1800">
                        <a:solidFill>
                          <a:srgbClr val="0070C0"/>
                        </a:solidFill>
                        <a:latin typeface="Cambria Math" panose="02040503050406030204" pitchFamily="18" charset="0"/>
                      </a:rPr>
                      <m:t>,  …,  </m:t>
                    </m:r>
                    <m:sSub>
                      <m:sSubPr>
                        <m:ctrlPr>
                          <a:rPr lang="pl-PL" sz="1800" i="1">
                            <a:solidFill>
                              <a:srgbClr val="0070C0"/>
                            </a:solidFill>
                            <a:latin typeface="Cambria Math" panose="02040503050406030204" pitchFamily="18" charset="0"/>
                          </a:rPr>
                        </m:ctrlPr>
                      </m:sSubPr>
                      <m:e>
                        <m:r>
                          <a:rPr lang="pl-PL" sz="1800">
                            <a:solidFill>
                              <a:srgbClr val="0070C0"/>
                            </a:solidFill>
                            <a:latin typeface="Cambria Math" panose="02040503050406030204" pitchFamily="18" charset="0"/>
                          </a:rPr>
                          <m:t>𝑡𝑟</m:t>
                        </m:r>
                      </m:e>
                      <m:sub>
                        <m:r>
                          <a:rPr lang="pl-PL" sz="1800">
                            <a:solidFill>
                              <a:srgbClr val="0070C0"/>
                            </a:solidFill>
                            <a:latin typeface="Cambria Math" panose="02040503050406030204" pitchFamily="18" charset="0"/>
                          </a:rPr>
                          <m:t>𝑘</m:t>
                        </m:r>
                      </m:sub>
                    </m:sSub>
                  </m:oMath>
                </a14:m>
                <a:r>
                  <a:rPr lang="pl-PL" sz="1800" dirty="0">
                    <a:solidFill>
                      <a:srgbClr val="0070C0"/>
                    </a:solidFill>
                  </a:rPr>
                  <a:t> -- </a:t>
                </a:r>
                <a:r>
                  <a:rPr lang="en-US" sz="1800" dirty="0">
                    <a:solidFill>
                      <a:srgbClr val="0070C0"/>
                    </a:solidFill>
                  </a:rPr>
                  <a:t>transformations realized in the </a:t>
                </a:r>
                <a:r>
                  <a:rPr lang="en-US" sz="1800" b="1" dirty="0">
                    <a:solidFill>
                      <a:srgbClr val="0070C0"/>
                    </a:solidFill>
                  </a:rPr>
                  <a:t>abstract space</a:t>
                </a:r>
              </a:p>
            </p:txBody>
          </p:sp>
        </mc:Choice>
        <mc:Fallback xmlns="">
          <p:sp>
            <p:nvSpPr>
              <p:cNvPr id="67" name="pole tekstowe 66"/>
              <p:cNvSpPr txBox="1">
                <a:spLocks noRot="1" noChangeAspect="1" noMove="1" noResize="1" noEditPoints="1" noAdjustHandles="1" noChangeArrowheads="1" noChangeShapeType="1" noTextEdit="1"/>
              </p:cNvSpPr>
              <p:nvPr/>
            </p:nvSpPr>
            <p:spPr>
              <a:xfrm>
                <a:off x="1115616" y="1437109"/>
                <a:ext cx="6743968" cy="369332"/>
              </a:xfrm>
              <a:prstGeom prst="rect">
                <a:avLst/>
              </a:prstGeom>
              <a:blipFill>
                <a:blip r:embed="rId9"/>
                <a:stretch>
                  <a:fillRect t="-10000" r="-633" b="-26667"/>
                </a:stretch>
              </a:blipFill>
            </p:spPr>
            <p:txBody>
              <a:bodyPr/>
              <a:lstStyle/>
              <a:p>
                <a:r>
                  <a:rPr lang="en-US">
                    <a:noFill/>
                  </a:rPr>
                  <a:t> </a:t>
                </a:r>
              </a:p>
            </p:txBody>
          </p:sp>
        </mc:Fallback>
      </mc:AlternateContent>
      <p:sp>
        <p:nvSpPr>
          <p:cNvPr id="68" name="Tytuł 1">
            <a:extLst>
              <a:ext uri="{FF2B5EF4-FFF2-40B4-BE49-F238E27FC236}">
                <a16:creationId xmlns="" xmlns:a16="http://schemas.microsoft.com/office/drawing/2014/main" id="{E7BF1C19-70D0-0268-5BE4-C13DFBA85358}"/>
              </a:ext>
            </a:extLst>
          </p:cNvPr>
          <p:cNvSpPr>
            <a:spLocks noGrp="1"/>
          </p:cNvSpPr>
          <p:nvPr>
            <p:ph type="title"/>
          </p:nvPr>
        </p:nvSpPr>
        <p:spPr>
          <a:xfrm>
            <a:off x="0" y="13677"/>
            <a:ext cx="9103115" cy="598570"/>
          </a:xfrm>
        </p:spPr>
        <p:txBody>
          <a:bodyPr/>
          <a:lstStyle/>
          <a:p>
            <a:r>
              <a:rPr lang="pl-PL" sz="3200" b="1" dirty="0"/>
              <a:t/>
            </a:r>
            <a:br>
              <a:rPr lang="pl-PL" sz="3200" b="1" dirty="0"/>
            </a:br>
            <a:r>
              <a:rPr lang="pl-PL" sz="2800" b="1" dirty="0"/>
              <a:t>GRANULAR COMPUTATIONS IN </a:t>
            </a:r>
            <a:r>
              <a:rPr lang="pl-PL" sz="2800" b="1" dirty="0" err="1"/>
              <a:t>GrC</a:t>
            </a:r>
            <a:r>
              <a:rPr lang="pl-PL" sz="2800" b="1" dirty="0"/>
              <a:t> and </a:t>
            </a:r>
            <a:r>
              <a:rPr lang="pl-PL" sz="2800" b="1" dirty="0" err="1"/>
              <a:t>IGrC</a:t>
            </a:r>
            <a:r>
              <a:rPr lang="pl-PL" sz="2800" b="1" dirty="0"/>
              <a:t> </a:t>
            </a:r>
            <a:br>
              <a:rPr lang="pl-PL" sz="2800" b="1" dirty="0"/>
            </a:br>
            <a:endParaRPr lang="pl-PL" sz="2800" b="1" dirty="0"/>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30</a:t>
            </a:fld>
            <a:endParaRPr lang="pl-PL"/>
          </a:p>
        </p:txBody>
      </p:sp>
    </p:spTree>
    <p:extLst>
      <p:ext uri="{BB962C8B-B14F-4D97-AF65-F5344CB8AC3E}">
        <p14:creationId xmlns:p14="http://schemas.microsoft.com/office/powerpoint/2010/main" val="3424016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B847724-5B21-75FB-1A5A-18406E420BDC}"/>
            </a:ext>
          </a:extLst>
        </p:cNvPr>
        <p:cNvGrpSpPr/>
        <p:nvPr/>
      </p:nvGrpSpPr>
      <p:grpSpPr>
        <a:xfrm>
          <a:off x="0" y="0"/>
          <a:ext cx="0" cy="0"/>
          <a:chOff x="0" y="0"/>
          <a:chExt cx="0" cy="0"/>
        </a:xfrm>
      </p:grpSpPr>
      <p:sp>
        <p:nvSpPr>
          <p:cNvPr id="4" name="Tytuł 1">
            <a:extLst>
              <a:ext uri="{FF2B5EF4-FFF2-40B4-BE49-F238E27FC236}">
                <a16:creationId xmlns="" xmlns:a16="http://schemas.microsoft.com/office/drawing/2014/main" id="{988F7D91-6112-513F-CB2D-DA0AF516CA9E}"/>
              </a:ext>
            </a:extLst>
          </p:cNvPr>
          <p:cNvSpPr txBox="1">
            <a:spLocks/>
          </p:cNvSpPr>
          <p:nvPr/>
        </p:nvSpPr>
        <p:spPr>
          <a:xfrm>
            <a:off x="23486" y="109607"/>
            <a:ext cx="9001000" cy="1306799"/>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200" b="1" dirty="0"/>
              <a:t>EXAMPLES OF DOMAINS WHERE DISCOVERING HIGH-QUALITY APPROXIMATE SOLUTIONS IS IMPORTANT</a:t>
            </a:r>
          </a:p>
        </p:txBody>
      </p:sp>
      <p:sp>
        <p:nvSpPr>
          <p:cNvPr id="2" name="Symbol zastępczy numeru slajdu 1">
            <a:extLst>
              <a:ext uri="{FF2B5EF4-FFF2-40B4-BE49-F238E27FC236}">
                <a16:creationId xmlns="" xmlns:a16="http://schemas.microsoft.com/office/drawing/2014/main" id="{8CDE47BB-C5A1-495B-B67E-988B3A8471D3}"/>
              </a:ext>
            </a:extLst>
          </p:cNvPr>
          <p:cNvSpPr>
            <a:spLocks noGrp="1"/>
          </p:cNvSpPr>
          <p:nvPr>
            <p:ph type="sldNum" sz="quarter" idx="12"/>
          </p:nvPr>
        </p:nvSpPr>
        <p:spPr>
          <a:xfrm>
            <a:off x="8582094" y="6286917"/>
            <a:ext cx="442392" cy="352127"/>
          </a:xfrm>
        </p:spPr>
        <p:txBody>
          <a:bodyPr/>
          <a:lstStyle/>
          <a:p>
            <a:pPr>
              <a:defRPr/>
            </a:pPr>
            <a:fld id="{D02E777F-298D-4C96-825C-3DC57E52C55E}" type="slidenum">
              <a:rPr lang="pl-PL" smtClean="0"/>
              <a:pPr>
                <a:defRPr/>
              </a:pPr>
              <a:t>31</a:t>
            </a:fld>
            <a:endParaRPr lang="pl-PL" dirty="0"/>
          </a:p>
        </p:txBody>
      </p:sp>
      <p:sp>
        <p:nvSpPr>
          <p:cNvPr id="3" name="pole tekstowe 2">
            <a:extLst>
              <a:ext uri="{FF2B5EF4-FFF2-40B4-BE49-F238E27FC236}">
                <a16:creationId xmlns="" xmlns:a16="http://schemas.microsoft.com/office/drawing/2014/main" id="{CAC376DC-1C52-044A-9E84-B8BF9A9B6464}"/>
              </a:ext>
            </a:extLst>
          </p:cNvPr>
          <p:cNvSpPr txBox="1"/>
          <p:nvPr/>
        </p:nvSpPr>
        <p:spPr>
          <a:xfrm>
            <a:off x="640526" y="1793379"/>
            <a:ext cx="7941568" cy="2554545"/>
          </a:xfrm>
          <a:prstGeom prst="rect">
            <a:avLst/>
          </a:prstGeom>
          <a:noFill/>
        </p:spPr>
        <p:txBody>
          <a:bodyPr wrap="square" rtlCol="0">
            <a:spAutoFit/>
          </a:bodyPr>
          <a:lstStyle/>
          <a:p>
            <a:pPr marL="457200" indent="-457200">
              <a:buFont typeface="Arial" panose="020B0604020202020204" pitchFamily="34" charset="0"/>
              <a:buChar char="•"/>
            </a:pPr>
            <a:r>
              <a:rPr lang="en-US" sz="2000" noProof="0" dirty="0">
                <a:solidFill>
                  <a:srgbClr val="0070C0"/>
                </a:solidFill>
              </a:rPr>
              <a:t>Discovery of learning algorithms and construction</a:t>
            </a:r>
            <a:r>
              <a:rPr lang="pl-PL" sz="2000" noProof="0" dirty="0">
                <a:solidFill>
                  <a:srgbClr val="0070C0"/>
                </a:solidFill>
              </a:rPr>
              <a:t> of </a:t>
            </a:r>
            <a:r>
              <a:rPr lang="en-US" sz="2000" noProof="0" dirty="0">
                <a:solidFill>
                  <a:srgbClr val="0070C0"/>
                </a:solidFill>
              </a:rPr>
              <a:t>classifiers</a:t>
            </a:r>
          </a:p>
          <a:p>
            <a:pPr marL="457200" indent="-457200">
              <a:buFont typeface="Arial" panose="020B0604020202020204" pitchFamily="34" charset="0"/>
              <a:buChar char="•"/>
            </a:pPr>
            <a:r>
              <a:rPr lang="en-US" sz="2000" noProof="0" dirty="0">
                <a:solidFill>
                  <a:srgbClr val="0070C0"/>
                </a:solidFill>
              </a:rPr>
              <a:t>Automatic design of robots </a:t>
            </a:r>
          </a:p>
          <a:p>
            <a:pPr marL="457200" indent="-457200">
              <a:buFont typeface="Arial" panose="020B0604020202020204" pitchFamily="34" charset="0"/>
              <a:buChar char="•"/>
            </a:pPr>
            <a:r>
              <a:rPr lang="en-US" sz="2000" noProof="0" dirty="0">
                <a:solidFill>
                  <a:srgbClr val="0070C0"/>
                </a:solidFill>
              </a:rPr>
              <a:t>Drug discovery</a:t>
            </a:r>
          </a:p>
          <a:p>
            <a:pPr marL="457200" indent="-457200">
              <a:buFont typeface="Arial" panose="020B0604020202020204" pitchFamily="34" charset="0"/>
              <a:buChar char="•"/>
            </a:pPr>
            <a:r>
              <a:rPr lang="en-US" sz="2000" dirty="0">
                <a:solidFill>
                  <a:srgbClr val="0070C0"/>
                </a:solidFill>
              </a:rPr>
              <a:t>Algorithmic </a:t>
            </a:r>
            <a:r>
              <a:rPr lang="en-US" sz="2000" noProof="0" dirty="0">
                <a:solidFill>
                  <a:srgbClr val="0070C0"/>
                </a:solidFill>
              </a:rPr>
              <a:t>trading</a:t>
            </a:r>
            <a:endParaRPr lang="pl-PL" sz="2000" dirty="0">
              <a:solidFill>
                <a:srgbClr val="0070C0"/>
              </a:solidFill>
            </a:endParaRPr>
          </a:p>
          <a:p>
            <a:pPr marL="457200" indent="-457200">
              <a:buFont typeface="Arial" panose="020B0604020202020204" pitchFamily="34" charset="0"/>
              <a:buChar char="•"/>
            </a:pPr>
            <a:r>
              <a:rPr lang="pl-PL" sz="2000" noProof="0" dirty="0">
                <a:solidFill>
                  <a:srgbClr val="0070C0"/>
                </a:solidFill>
              </a:rPr>
              <a:t>Evaluation of </a:t>
            </a:r>
            <a:r>
              <a:rPr lang="en-US" sz="2000" noProof="0" dirty="0">
                <a:solidFill>
                  <a:srgbClr val="0070C0"/>
                </a:solidFill>
              </a:rPr>
              <a:t>information provided by LMM </a:t>
            </a:r>
            <a:r>
              <a:rPr lang="pl-PL" sz="2000" noProof="0" dirty="0">
                <a:solidFill>
                  <a:srgbClr val="0070C0"/>
                </a:solidFill>
              </a:rPr>
              <a:t>(</a:t>
            </a:r>
            <a:r>
              <a:rPr lang="en-US" sz="2000" noProof="0" dirty="0">
                <a:solidFill>
                  <a:srgbClr val="0070C0"/>
                </a:solidFill>
              </a:rPr>
              <a:t>hallucination</a:t>
            </a:r>
            <a:r>
              <a:rPr lang="pl-PL" sz="2000" noProof="0" dirty="0">
                <a:solidFill>
                  <a:srgbClr val="0070C0"/>
                </a:solidFill>
              </a:rPr>
              <a:t>s)</a:t>
            </a:r>
            <a:endParaRPr lang="en-US" sz="2000" noProof="0" dirty="0">
              <a:solidFill>
                <a:srgbClr val="0070C0"/>
              </a:solidFill>
            </a:endParaRPr>
          </a:p>
          <a:p>
            <a:pPr marL="457200" indent="-457200">
              <a:buFont typeface="Arial" panose="020B0604020202020204" pitchFamily="34" charset="0"/>
              <a:buChar char="•"/>
            </a:pPr>
            <a:r>
              <a:rPr lang="en-US" sz="2000" noProof="0" dirty="0">
                <a:solidFill>
                  <a:srgbClr val="0070C0"/>
                </a:solidFill>
              </a:rPr>
              <a:t>Generative AI</a:t>
            </a:r>
            <a:endParaRPr lang="pl-PL" sz="2000" noProof="0" dirty="0">
              <a:solidFill>
                <a:srgbClr val="0070C0"/>
              </a:solidFill>
            </a:endParaRPr>
          </a:p>
          <a:p>
            <a:pPr marL="457200" indent="-457200">
              <a:buFont typeface="Arial" panose="020B0604020202020204" pitchFamily="34" charset="0"/>
              <a:buChar char="•"/>
            </a:pPr>
            <a:r>
              <a:rPr lang="en-US" sz="2000" dirty="0">
                <a:solidFill>
                  <a:srgbClr val="0070C0"/>
                </a:solidFill>
              </a:rPr>
              <a:t>Modeling cognitive computers</a:t>
            </a:r>
            <a:endParaRPr lang="en-US" sz="2000" noProof="0" dirty="0">
              <a:solidFill>
                <a:srgbClr val="0070C0"/>
              </a:solidFill>
            </a:endParaRPr>
          </a:p>
          <a:p>
            <a:pPr marL="457200" indent="-457200">
              <a:buFont typeface="Arial" panose="020B0604020202020204" pitchFamily="34" charset="0"/>
              <a:buChar char="•"/>
            </a:pPr>
            <a:r>
              <a:rPr lang="pl-PL" sz="2000" dirty="0">
                <a:solidFill>
                  <a:srgbClr val="0070C0"/>
                </a:solidFill>
              </a:rPr>
              <a:t>…</a:t>
            </a:r>
          </a:p>
        </p:txBody>
      </p:sp>
      <p:sp>
        <p:nvSpPr>
          <p:cNvPr id="5" name="pole tekstowe 4"/>
          <p:cNvSpPr txBox="1"/>
          <p:nvPr/>
        </p:nvSpPr>
        <p:spPr>
          <a:xfrm>
            <a:off x="78320" y="4221088"/>
            <a:ext cx="9001000" cy="1938992"/>
          </a:xfrm>
          <a:prstGeom prst="rect">
            <a:avLst/>
          </a:prstGeom>
          <a:noFill/>
        </p:spPr>
        <p:txBody>
          <a:bodyPr wrap="square" rtlCol="0">
            <a:spAutoFit/>
          </a:bodyPr>
          <a:lstStyle/>
          <a:p>
            <a:pPr algn="ctr"/>
            <a:r>
              <a:rPr lang="pl-PL" sz="2400" dirty="0">
                <a:solidFill>
                  <a:srgbClr val="0000FF"/>
                </a:solidFill>
              </a:rPr>
              <a:t>CHALLENGE: </a:t>
            </a:r>
          </a:p>
          <a:p>
            <a:pPr algn="ctr"/>
            <a:r>
              <a:rPr lang="pl-PL" sz="2400" dirty="0">
                <a:solidFill>
                  <a:srgbClr val="0000FF"/>
                </a:solidFill>
              </a:rPr>
              <a:t>DEVELOPING THE FOUNDATIONS BASED ON </a:t>
            </a:r>
            <a:r>
              <a:rPr lang="pl-PL" sz="2400" dirty="0" err="1">
                <a:solidFill>
                  <a:srgbClr val="0000FF"/>
                </a:solidFill>
              </a:rPr>
              <a:t>IGrC</a:t>
            </a:r>
            <a:r>
              <a:rPr lang="pl-PL" sz="2400" dirty="0">
                <a:solidFill>
                  <a:srgbClr val="0000FF"/>
                </a:solidFill>
              </a:rPr>
              <a:t> AND RS FOR THE DESIGN AND ANALYSIS OF DISCOVERY AI SYSTEMS FOR DIFFERENT DOMAINS;</a:t>
            </a:r>
          </a:p>
          <a:p>
            <a:pPr algn="ctr"/>
            <a:r>
              <a:rPr lang="pl-PL" sz="2400" dirty="0">
                <a:solidFill>
                  <a:srgbClr val="0000FF"/>
                </a:solidFill>
              </a:rPr>
              <a:t>E.G., COMMON CORE OF SUCH SYSTEMS BASED ON </a:t>
            </a:r>
            <a:r>
              <a:rPr lang="pl-PL" sz="2400" dirty="0" err="1">
                <a:solidFill>
                  <a:srgbClr val="0000FF"/>
                </a:solidFill>
              </a:rPr>
              <a:t>IGrC</a:t>
            </a:r>
            <a:r>
              <a:rPr lang="pl-PL" sz="2400" dirty="0">
                <a:solidFill>
                  <a:srgbClr val="0000FF"/>
                </a:solidFill>
              </a:rPr>
              <a:t> </a:t>
            </a:r>
            <a:endParaRPr lang="en-US" sz="2400" dirty="0">
              <a:solidFill>
                <a:srgbClr val="0000FF"/>
              </a:solidFill>
            </a:endParaRPr>
          </a:p>
        </p:txBody>
      </p:sp>
    </p:spTree>
    <p:extLst>
      <p:ext uri="{BB962C8B-B14F-4D97-AF65-F5344CB8AC3E}">
        <p14:creationId xmlns:p14="http://schemas.microsoft.com/office/powerpoint/2010/main" val="3247932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351DCDE-012F-077C-DE13-9C464A66C299}"/>
            </a:ext>
          </a:extLst>
        </p:cNvPr>
        <p:cNvGrpSpPr/>
        <p:nvPr/>
      </p:nvGrpSpPr>
      <p:grpSpPr>
        <a:xfrm>
          <a:off x="0" y="0"/>
          <a:ext cx="0" cy="0"/>
          <a:chOff x="0" y="0"/>
          <a:chExt cx="0" cy="0"/>
        </a:xfrm>
      </p:grpSpPr>
      <p:sp>
        <p:nvSpPr>
          <p:cNvPr id="3080" name="Rectangle 4">
            <a:extLst>
              <a:ext uri="{FF2B5EF4-FFF2-40B4-BE49-F238E27FC236}">
                <a16:creationId xmlns="" xmlns:a16="http://schemas.microsoft.com/office/drawing/2014/main" id="{E62D70A9-15E9-7805-5232-C42774D77DD9}"/>
              </a:ext>
            </a:extLst>
          </p:cNvPr>
          <p:cNvSpPr>
            <a:spLocks noGrp="1" noChangeArrowheads="1"/>
          </p:cNvSpPr>
          <p:nvPr>
            <p:ph type="title"/>
          </p:nvPr>
        </p:nvSpPr>
        <p:spPr>
          <a:xfrm>
            <a:off x="-25110" y="260648"/>
            <a:ext cx="9144000" cy="864096"/>
          </a:xfrm>
        </p:spPr>
        <p:txBody>
          <a:bodyPr/>
          <a:lstStyle/>
          <a:p>
            <a:pPr eaLnBrk="1" hangingPunct="1"/>
            <a:r>
              <a:rPr lang="en-US" sz="3200" b="1" dirty="0"/>
              <a:t>EVOLUTION OF APPROXIMATION SPACES </a:t>
            </a:r>
            <a:br>
              <a:rPr lang="en-US" sz="3200" b="1" dirty="0"/>
            </a:br>
            <a:r>
              <a:rPr lang="en-US" sz="3200" b="1" dirty="0"/>
              <a:t>IN THE ROUGH SET APPROACH</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32</a:t>
            </a:fld>
            <a:endParaRPr lang="pl-PL" dirty="0"/>
          </a:p>
        </p:txBody>
      </p:sp>
      <p:grpSp>
        <p:nvGrpSpPr>
          <p:cNvPr id="5" name="Grupa 4"/>
          <p:cNvGrpSpPr/>
          <p:nvPr/>
        </p:nvGrpSpPr>
        <p:grpSpPr>
          <a:xfrm>
            <a:off x="586449" y="1340768"/>
            <a:ext cx="7920879" cy="1550723"/>
            <a:chOff x="1990964" y="1106742"/>
            <a:chExt cx="7108287" cy="1530170"/>
          </a:xfrm>
        </p:grpSpPr>
        <p:sp>
          <p:nvSpPr>
            <p:cNvPr id="4" name="Prostokąt 3"/>
            <p:cNvSpPr/>
            <p:nvPr/>
          </p:nvSpPr>
          <p:spPr>
            <a:xfrm>
              <a:off x="1990964" y="1106742"/>
              <a:ext cx="7108287" cy="15301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CC"/>
                  </a:solidFill>
                </a:rPr>
                <a:t>APPROXIMATION SPACE IN THE</a:t>
              </a:r>
              <a:r>
                <a:rPr lang="pl-PL" sz="2000" dirty="0">
                  <a:solidFill>
                    <a:srgbClr val="0000CC"/>
                  </a:solidFill>
                </a:rPr>
                <a:t> </a:t>
              </a:r>
              <a:r>
                <a:rPr lang="en-US" sz="2000" dirty="0" err="1">
                  <a:solidFill>
                    <a:srgbClr val="0000CC"/>
                  </a:solidFill>
                </a:rPr>
                <a:t>PAWLAK</a:t>
              </a:r>
              <a:r>
                <a:rPr lang="en-US" sz="2000" dirty="0">
                  <a:solidFill>
                    <a:srgbClr val="0000CC"/>
                  </a:solidFill>
                </a:rPr>
                <a:t> ROUGH SET MODEL</a:t>
              </a:r>
              <a:endParaRPr lang="pl-PL" sz="2000" dirty="0">
                <a:solidFill>
                  <a:srgbClr val="0000CC"/>
                </a:solidFill>
              </a:endParaRPr>
            </a:p>
            <a:p>
              <a:pPr algn="ctr"/>
              <a:endParaRPr lang="en-US" sz="2000" dirty="0">
                <a:solidFill>
                  <a:srgbClr val="0000CC"/>
                </a:solidFill>
              </a:endParaRPr>
            </a:p>
          </p:txBody>
        </p:sp>
        <mc:AlternateContent xmlns:mc="http://schemas.openxmlformats.org/markup-compatibility/2006" xmlns:a14="http://schemas.microsoft.com/office/drawing/2010/main">
          <mc:Choice Requires="a14">
            <p:sp>
              <p:nvSpPr>
                <p:cNvPr id="3" name="pole tekstowe 2"/>
                <p:cNvSpPr txBox="1"/>
                <p:nvPr/>
              </p:nvSpPr>
              <p:spPr>
                <a:xfrm>
                  <a:off x="4662952" y="2120457"/>
                  <a:ext cx="1607093" cy="4099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b="0" i="1" smtClean="0">
                            <a:solidFill>
                              <a:srgbClr val="0000CC"/>
                            </a:solidFill>
                            <a:latin typeface="Cambria Math" panose="02040503050406030204" pitchFamily="18" charset="0"/>
                          </a:rPr>
                          <m:t>𝐴𝑆</m:t>
                        </m:r>
                        <m:r>
                          <a:rPr lang="pl-PL" b="0" i="1" smtClean="0">
                            <a:solidFill>
                              <a:srgbClr val="0000CC"/>
                            </a:solidFill>
                            <a:latin typeface="Cambria Math" panose="02040503050406030204" pitchFamily="18" charset="0"/>
                          </a:rPr>
                          <m:t>=(</m:t>
                        </m:r>
                        <m:r>
                          <a:rPr lang="pl-PL" b="0" i="1" smtClean="0">
                            <a:solidFill>
                              <a:srgbClr val="0000CC"/>
                            </a:solidFill>
                            <a:latin typeface="Cambria Math" panose="02040503050406030204" pitchFamily="18" charset="0"/>
                          </a:rPr>
                          <m:t>𝑈</m:t>
                        </m:r>
                        <m:r>
                          <a:rPr lang="pl-PL" b="0" i="1" smtClean="0">
                            <a:solidFill>
                              <a:srgbClr val="0000CC"/>
                            </a:solidFill>
                            <a:latin typeface="Cambria Math" panose="02040503050406030204" pitchFamily="18" charset="0"/>
                          </a:rPr>
                          <m:t>,</m:t>
                        </m:r>
                        <m:r>
                          <a:rPr lang="pl-PL" b="0" i="1" smtClean="0">
                            <a:solidFill>
                              <a:srgbClr val="0000CC"/>
                            </a:solidFill>
                            <a:latin typeface="Cambria Math" panose="02040503050406030204" pitchFamily="18" charset="0"/>
                          </a:rPr>
                          <m:t>𝑟</m:t>
                        </m:r>
                        <m:r>
                          <a:rPr lang="pl-PL" b="0" i="1" smtClean="0">
                            <a:solidFill>
                              <a:srgbClr val="0000CC"/>
                            </a:solidFill>
                            <a:latin typeface="Cambria Math" panose="02040503050406030204" pitchFamily="18" charset="0"/>
                          </a:rPr>
                          <m:t>)</m:t>
                        </m:r>
                      </m:oMath>
                    </m:oMathPara>
                  </a14:m>
                  <a:endParaRPr lang="en-US" dirty="0">
                    <a:solidFill>
                      <a:srgbClr val="0000CC"/>
                    </a:solidFill>
                  </a:endParaRPr>
                </a:p>
              </p:txBody>
            </p:sp>
          </mc:Choice>
          <mc:Fallback xmlns="">
            <p:sp>
              <p:nvSpPr>
                <p:cNvPr id="3" name="pole tekstowe 2"/>
                <p:cNvSpPr txBox="1">
                  <a:spLocks noRot="1" noChangeAspect="1" noMove="1" noResize="1" noEditPoints="1" noAdjustHandles="1" noChangeArrowheads="1" noChangeShapeType="1" noTextEdit="1"/>
                </p:cNvSpPr>
                <p:nvPr/>
              </p:nvSpPr>
              <p:spPr>
                <a:xfrm>
                  <a:off x="4662952" y="2120457"/>
                  <a:ext cx="1607093" cy="409991"/>
                </a:xfrm>
                <a:prstGeom prst="rect">
                  <a:avLst/>
                </a:prstGeom>
                <a:blipFill rotWithShape="0">
                  <a:blip r:embed="rId3"/>
                  <a:stretch>
                    <a:fillRect/>
                  </a:stretch>
                </a:blipFill>
              </p:spPr>
              <p:txBody>
                <a:bodyPr/>
                <a:lstStyle/>
                <a:p>
                  <a:r>
                    <a:rPr lang="en-US">
                      <a:noFill/>
                    </a:rPr>
                    <a:t> </a:t>
                  </a:r>
                </a:p>
              </p:txBody>
            </p:sp>
          </mc:Fallback>
        </mc:AlternateContent>
      </p:grpSp>
      <p:sp>
        <p:nvSpPr>
          <p:cNvPr id="6" name="Strzałka w dół 5"/>
          <p:cNvSpPr/>
          <p:nvPr/>
        </p:nvSpPr>
        <p:spPr>
          <a:xfrm>
            <a:off x="3779912" y="2891490"/>
            <a:ext cx="1080120" cy="125758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rostokąt 6"/>
          <p:cNvSpPr/>
          <p:nvPr/>
        </p:nvSpPr>
        <p:spPr>
          <a:xfrm>
            <a:off x="1090505" y="4180468"/>
            <a:ext cx="6912768" cy="24090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CC"/>
                </a:solidFill>
              </a:rPr>
              <a:t>APPROXIMATION SPACE IN </a:t>
            </a:r>
            <a:r>
              <a:rPr lang="en-US" sz="2000" dirty="0" err="1">
                <a:solidFill>
                  <a:srgbClr val="0000CC"/>
                </a:solidFill>
              </a:rPr>
              <a:t>IGrC</a:t>
            </a:r>
            <a:r>
              <a:rPr lang="en-US" sz="2000" dirty="0">
                <a:solidFill>
                  <a:srgbClr val="0000CC"/>
                </a:solidFill>
              </a:rPr>
              <a:t>: </a:t>
            </a:r>
          </a:p>
          <a:p>
            <a:pPr algn="ctr"/>
            <a:r>
              <a:rPr lang="en-US" sz="2000" dirty="0">
                <a:solidFill>
                  <a:srgbClr val="0000CC"/>
                </a:solidFill>
              </a:rPr>
              <a:t>DYNAMIC GRANULAR NETWORKS</a:t>
            </a:r>
          </a:p>
          <a:p>
            <a:pPr algn="ctr"/>
            <a:r>
              <a:rPr lang="en-US" sz="2000" dirty="0">
                <a:solidFill>
                  <a:srgbClr val="0000CC"/>
                </a:solidFill>
              </a:rPr>
              <a:t>The discovery of dynamic granular networks through the control of c-granules (interacting </a:t>
            </a:r>
            <a:r>
              <a:rPr lang="pl-PL" sz="2000" dirty="0">
                <a:solidFill>
                  <a:srgbClr val="0000CC"/>
                </a:solidFill>
              </a:rPr>
              <a:t>with the environment) </a:t>
            </a:r>
            <a:r>
              <a:rPr lang="en-US" sz="2000" dirty="0">
                <a:solidFill>
                  <a:srgbClr val="0000CC"/>
                </a:solidFill>
              </a:rPr>
              <a:t>is the foundation for finding relevant computational building blocks</a:t>
            </a:r>
            <a:r>
              <a:rPr lang="pl-PL" sz="2000" dirty="0">
                <a:solidFill>
                  <a:srgbClr val="0000CC"/>
                </a:solidFill>
              </a:rPr>
              <a:t> [</a:t>
            </a:r>
            <a:r>
              <a:rPr lang="en-US" sz="2000" dirty="0">
                <a:solidFill>
                  <a:srgbClr val="0000CC"/>
                </a:solidFill>
              </a:rPr>
              <a:t>using terminology that Leslie Valiant would use</a:t>
            </a:r>
            <a:r>
              <a:rPr lang="pl-PL" sz="2000" dirty="0">
                <a:solidFill>
                  <a:srgbClr val="0000CC"/>
                </a:solidFill>
              </a:rPr>
              <a:t>]</a:t>
            </a:r>
            <a:r>
              <a:rPr lang="en-US" sz="2000" dirty="0">
                <a:solidFill>
                  <a:srgbClr val="0000CC"/>
                </a:solidFill>
              </a:rPr>
              <a:t> for adaptive approximations of concepts or classifications.</a:t>
            </a:r>
          </a:p>
        </p:txBody>
      </p:sp>
      <p:sp>
        <p:nvSpPr>
          <p:cNvPr id="8" name="pole tekstowe 7"/>
          <p:cNvSpPr txBox="1"/>
          <p:nvPr/>
        </p:nvSpPr>
        <p:spPr>
          <a:xfrm>
            <a:off x="1907706" y="3088046"/>
            <a:ext cx="1656183" cy="507831"/>
          </a:xfrm>
          <a:prstGeom prst="rect">
            <a:avLst/>
          </a:prstGeom>
          <a:noFill/>
        </p:spPr>
        <p:txBody>
          <a:bodyPr wrap="square" rtlCol="0">
            <a:spAutoFit/>
          </a:bodyPr>
          <a:lstStyle/>
          <a:p>
            <a:r>
              <a:rPr lang="en-US" dirty="0"/>
              <a:t>evolution</a:t>
            </a:r>
          </a:p>
        </p:txBody>
      </p:sp>
    </p:spTree>
    <p:extLst>
      <p:ext uri="{BB962C8B-B14F-4D97-AF65-F5344CB8AC3E}">
        <p14:creationId xmlns:p14="http://schemas.microsoft.com/office/powerpoint/2010/main" val="3668195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4"/>
          <p:cNvSpPr>
            <a:spLocks noGrp="1" noChangeArrowheads="1"/>
          </p:cNvSpPr>
          <p:nvPr>
            <p:ph type="title"/>
          </p:nvPr>
        </p:nvSpPr>
        <p:spPr>
          <a:xfrm>
            <a:off x="0" y="73245"/>
            <a:ext cx="9144000" cy="1145382"/>
          </a:xfrm>
        </p:spPr>
        <p:txBody>
          <a:bodyPr/>
          <a:lstStyle/>
          <a:p>
            <a:pPr eaLnBrk="1" hangingPunct="1"/>
            <a:r>
              <a:rPr lang="pl-PL" sz="2800" b="1"/>
              <a:t>C-GRANULES WITH CONTROL </a:t>
            </a:r>
            <a:br>
              <a:rPr lang="pl-PL" sz="2800" b="1"/>
            </a:br>
            <a:r>
              <a:rPr lang="pl-PL" sz="2800" b="1"/>
              <a:t>AND INFORMATION SYSTEMS UNDER </a:t>
            </a:r>
            <a:br>
              <a:rPr lang="pl-PL" sz="2800" b="1"/>
            </a:br>
            <a:r>
              <a:rPr lang="pl-PL" sz="2800" b="1"/>
              <a:t>CONTROL OF C-GRANULES</a:t>
            </a:r>
          </a:p>
        </p:txBody>
      </p:sp>
      <p:graphicFrame>
        <p:nvGraphicFramePr>
          <p:cNvPr id="2110" name="Group 62"/>
          <p:cNvGraphicFramePr>
            <a:graphicFrameLocks noGrp="1"/>
          </p:cNvGraphicFramePr>
          <p:nvPr>
            <p:ph sz="quarter" idx="4294967295"/>
            <p:extLst>
              <p:ext uri="{D42A27DB-BD31-4B8C-83A1-F6EECF244321}">
                <p14:modId xmlns:p14="http://schemas.microsoft.com/office/powerpoint/2010/main" val="2452725172"/>
              </p:ext>
            </p:extLst>
          </p:nvPr>
        </p:nvGraphicFramePr>
        <p:xfrm>
          <a:off x="4043940" y="2760265"/>
          <a:ext cx="3576060" cy="2308226"/>
        </p:xfrm>
        <a:graphic>
          <a:graphicData uri="http://schemas.openxmlformats.org/drawingml/2006/table">
            <a:tbl>
              <a:tblPr/>
              <a:tblGrid>
                <a:gridCol w="641857">
                  <a:extLst>
                    <a:ext uri="{9D8B030D-6E8A-4147-A177-3AD203B41FA5}">
                      <a16:colId xmlns="" xmlns:a16="http://schemas.microsoft.com/office/drawing/2014/main" val="20000"/>
                    </a:ext>
                  </a:extLst>
                </a:gridCol>
                <a:gridCol w="733551">
                  <a:extLst>
                    <a:ext uri="{9D8B030D-6E8A-4147-A177-3AD203B41FA5}">
                      <a16:colId xmlns="" xmlns:a16="http://schemas.microsoft.com/office/drawing/2014/main" val="20001"/>
                    </a:ext>
                  </a:extLst>
                </a:gridCol>
                <a:gridCol w="641857">
                  <a:extLst>
                    <a:ext uri="{9D8B030D-6E8A-4147-A177-3AD203B41FA5}">
                      <a16:colId xmlns="" xmlns:a16="http://schemas.microsoft.com/office/drawing/2014/main" val="20002"/>
                    </a:ext>
                  </a:extLst>
                </a:gridCol>
                <a:gridCol w="916938">
                  <a:extLst>
                    <a:ext uri="{9D8B030D-6E8A-4147-A177-3AD203B41FA5}">
                      <a16:colId xmlns="" xmlns:a16="http://schemas.microsoft.com/office/drawing/2014/main" val="20003"/>
                    </a:ext>
                  </a:extLst>
                </a:gridCol>
                <a:gridCol w="641857">
                  <a:extLst>
                    <a:ext uri="{9D8B030D-6E8A-4147-A177-3AD203B41FA5}">
                      <a16:colId xmlns="" xmlns:a16="http://schemas.microsoft.com/office/drawing/2014/main" val="20004"/>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m</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572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w</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err="1">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err="1">
                          <a:ln>
                            <a:noFill/>
                          </a:ln>
                          <a:solidFill>
                            <a:schemeClr val="tx1"/>
                          </a:solidFill>
                          <a:effectLst/>
                          <a:latin typeface="Times New Roman" pitchFamily="18" charset="0"/>
                          <a:ea typeface="MS Mincho" pitchFamily="49" charset="-128"/>
                          <a:cs typeface="Times New Roman" pitchFamily="18" charset="0"/>
                        </a:rPr>
                        <a:t>m</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0001"/>
                  </a:ext>
                </a:extLst>
              </a:tr>
              <a:tr h="620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20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3121" name="Text Box 47"/>
          <p:cNvSpPr txBox="1">
            <a:spLocks noChangeArrowheads="1"/>
          </p:cNvSpPr>
          <p:nvPr/>
        </p:nvSpPr>
        <p:spPr bwMode="auto">
          <a:xfrm>
            <a:off x="1524000" y="2480891"/>
            <a:ext cx="1219200" cy="457200"/>
          </a:xfrm>
          <a:prstGeom prst="rect">
            <a:avLst/>
          </a:prstGeom>
          <a:noFill/>
          <a:ln w="9525">
            <a:noFill/>
            <a:miter lim="800000"/>
            <a:headEnd/>
            <a:tailEnd/>
          </a:ln>
        </p:spPr>
        <p:txBody>
          <a:bodyPr>
            <a:spAutoFit/>
          </a:bodyPr>
          <a:lstStyle/>
          <a:p>
            <a:pPr>
              <a:spcBef>
                <a:spcPct val="50000"/>
              </a:spcBef>
            </a:pPr>
            <a:endParaRPr kumimoji="1" lang="en-US" sz="2400">
              <a:ea typeface="MS PGothic" pitchFamily="34" charset="-128"/>
            </a:endParaRPr>
          </a:p>
        </p:txBody>
      </p:sp>
      <p:sp>
        <p:nvSpPr>
          <p:cNvPr id="2" name="Prostokąt zaokrąglony 1"/>
          <p:cNvSpPr/>
          <p:nvPr/>
        </p:nvSpPr>
        <p:spPr>
          <a:xfrm>
            <a:off x="510952" y="1489824"/>
            <a:ext cx="2232248" cy="125422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solidFill>
                  <a:srgbClr val="0000FF"/>
                </a:solidFill>
              </a:rPr>
              <a:t>CONTROL</a:t>
            </a:r>
          </a:p>
        </p:txBody>
      </p:sp>
      <p:cxnSp>
        <p:nvCxnSpPr>
          <p:cNvPr id="5" name="Łącznik prosty ze strzałką 4"/>
          <p:cNvCxnSpPr/>
          <p:nvPr/>
        </p:nvCxnSpPr>
        <p:spPr>
          <a:xfrm>
            <a:off x="2596267" y="2817399"/>
            <a:ext cx="316628" cy="10091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Dowolny kształt 6"/>
          <p:cNvSpPr/>
          <p:nvPr/>
        </p:nvSpPr>
        <p:spPr>
          <a:xfrm>
            <a:off x="966651" y="4024857"/>
            <a:ext cx="1318339" cy="1105988"/>
          </a:xfrm>
          <a:custGeom>
            <a:avLst/>
            <a:gdLst>
              <a:gd name="connsiteX0" fmla="*/ 444138 w 1318339"/>
              <a:gd name="connsiteY0" fmla="*/ 0 h 1105988"/>
              <a:gd name="connsiteX1" fmla="*/ 444138 w 1318339"/>
              <a:gd name="connsiteY1" fmla="*/ 0 h 1105988"/>
              <a:gd name="connsiteX2" fmla="*/ 1314995 w 1318339"/>
              <a:gd name="connsiteY2" fmla="*/ 330925 h 1105988"/>
              <a:gd name="connsiteX3" fmla="*/ 1262743 w 1318339"/>
              <a:gd name="connsiteY3" fmla="*/ 348343 h 1105988"/>
              <a:gd name="connsiteX4" fmla="*/ 1236618 w 1318339"/>
              <a:gd name="connsiteY4" fmla="*/ 357051 h 1105988"/>
              <a:gd name="connsiteX5" fmla="*/ 1210492 w 1318339"/>
              <a:gd name="connsiteY5" fmla="*/ 365760 h 1105988"/>
              <a:gd name="connsiteX6" fmla="*/ 1175658 w 1318339"/>
              <a:gd name="connsiteY6" fmla="*/ 374468 h 1105988"/>
              <a:gd name="connsiteX7" fmla="*/ 1149532 w 1318339"/>
              <a:gd name="connsiteY7" fmla="*/ 391885 h 1105988"/>
              <a:gd name="connsiteX8" fmla="*/ 1097280 w 1318339"/>
              <a:gd name="connsiteY8" fmla="*/ 418011 h 1105988"/>
              <a:gd name="connsiteX9" fmla="*/ 1088572 w 1318339"/>
              <a:gd name="connsiteY9" fmla="*/ 478971 h 1105988"/>
              <a:gd name="connsiteX10" fmla="*/ 1036320 w 1318339"/>
              <a:gd name="connsiteY10" fmla="*/ 531223 h 1105988"/>
              <a:gd name="connsiteX11" fmla="*/ 1010195 w 1318339"/>
              <a:gd name="connsiteY11" fmla="*/ 644434 h 1105988"/>
              <a:gd name="connsiteX12" fmla="*/ 1001486 w 1318339"/>
              <a:gd name="connsiteY12" fmla="*/ 670560 h 1105988"/>
              <a:gd name="connsiteX13" fmla="*/ 1027612 w 1318339"/>
              <a:gd name="connsiteY13" fmla="*/ 748937 h 1105988"/>
              <a:gd name="connsiteX14" fmla="*/ 1045029 w 1318339"/>
              <a:gd name="connsiteY14" fmla="*/ 783771 h 1105988"/>
              <a:gd name="connsiteX15" fmla="*/ 1071155 w 1318339"/>
              <a:gd name="connsiteY15" fmla="*/ 801188 h 1105988"/>
              <a:gd name="connsiteX16" fmla="*/ 1097280 w 1318339"/>
              <a:gd name="connsiteY16" fmla="*/ 836023 h 1105988"/>
              <a:gd name="connsiteX17" fmla="*/ 1123406 w 1318339"/>
              <a:gd name="connsiteY17" fmla="*/ 905691 h 1105988"/>
              <a:gd name="connsiteX18" fmla="*/ 1114698 w 1318339"/>
              <a:gd name="connsiteY18" fmla="*/ 931817 h 1105988"/>
              <a:gd name="connsiteX19" fmla="*/ 1088572 w 1318339"/>
              <a:gd name="connsiteY19" fmla="*/ 940525 h 1105988"/>
              <a:gd name="connsiteX20" fmla="*/ 1027612 w 1318339"/>
              <a:gd name="connsiteY20" fmla="*/ 957943 h 1105988"/>
              <a:gd name="connsiteX21" fmla="*/ 984069 w 1318339"/>
              <a:gd name="connsiteY21" fmla="*/ 1010194 h 1105988"/>
              <a:gd name="connsiteX22" fmla="*/ 888275 w 1318339"/>
              <a:gd name="connsiteY22" fmla="*/ 1053737 h 1105988"/>
              <a:gd name="connsiteX23" fmla="*/ 844732 w 1318339"/>
              <a:gd name="connsiteY23" fmla="*/ 1062445 h 1105988"/>
              <a:gd name="connsiteX24" fmla="*/ 792480 w 1318339"/>
              <a:gd name="connsiteY24" fmla="*/ 1079863 h 1105988"/>
              <a:gd name="connsiteX25" fmla="*/ 731520 w 1318339"/>
              <a:gd name="connsiteY25" fmla="*/ 1088571 h 1105988"/>
              <a:gd name="connsiteX26" fmla="*/ 696686 w 1318339"/>
              <a:gd name="connsiteY26" fmla="*/ 1097280 h 1105988"/>
              <a:gd name="connsiteX27" fmla="*/ 600892 w 1318339"/>
              <a:gd name="connsiteY27" fmla="*/ 1105988 h 1105988"/>
              <a:gd name="connsiteX28" fmla="*/ 444138 w 1318339"/>
              <a:gd name="connsiteY28" fmla="*/ 1097280 h 1105988"/>
              <a:gd name="connsiteX29" fmla="*/ 409303 w 1318339"/>
              <a:gd name="connsiteY29" fmla="*/ 1062445 h 1105988"/>
              <a:gd name="connsiteX30" fmla="*/ 391886 w 1318339"/>
              <a:gd name="connsiteY30" fmla="*/ 1018903 h 1105988"/>
              <a:gd name="connsiteX31" fmla="*/ 374469 w 1318339"/>
              <a:gd name="connsiteY31" fmla="*/ 1001485 h 1105988"/>
              <a:gd name="connsiteX32" fmla="*/ 365760 w 1318339"/>
              <a:gd name="connsiteY32" fmla="*/ 818605 h 1105988"/>
              <a:gd name="connsiteX33" fmla="*/ 313509 w 1318339"/>
              <a:gd name="connsiteY33" fmla="*/ 783771 h 1105988"/>
              <a:gd name="connsiteX34" fmla="*/ 278675 w 1318339"/>
              <a:gd name="connsiteY34" fmla="*/ 766354 h 1105988"/>
              <a:gd name="connsiteX35" fmla="*/ 243840 w 1318339"/>
              <a:gd name="connsiteY35" fmla="*/ 740228 h 1105988"/>
              <a:gd name="connsiteX36" fmla="*/ 200298 w 1318339"/>
              <a:gd name="connsiteY36" fmla="*/ 731520 h 1105988"/>
              <a:gd name="connsiteX37" fmla="*/ 165463 w 1318339"/>
              <a:gd name="connsiteY37" fmla="*/ 714103 h 1105988"/>
              <a:gd name="connsiteX38" fmla="*/ 113212 w 1318339"/>
              <a:gd name="connsiteY38" fmla="*/ 696685 h 1105988"/>
              <a:gd name="connsiteX39" fmla="*/ 60960 w 1318339"/>
              <a:gd name="connsiteY39" fmla="*/ 679268 h 1105988"/>
              <a:gd name="connsiteX40" fmla="*/ 34835 w 1318339"/>
              <a:gd name="connsiteY40" fmla="*/ 670560 h 1105988"/>
              <a:gd name="connsiteX41" fmla="*/ 8709 w 1318339"/>
              <a:gd name="connsiteY41" fmla="*/ 661851 h 1105988"/>
              <a:gd name="connsiteX42" fmla="*/ 0 w 1318339"/>
              <a:gd name="connsiteY42" fmla="*/ 635725 h 1105988"/>
              <a:gd name="connsiteX43" fmla="*/ 8709 w 1318339"/>
              <a:gd name="connsiteY43" fmla="*/ 452845 h 1105988"/>
              <a:gd name="connsiteX44" fmla="*/ 17418 w 1318339"/>
              <a:gd name="connsiteY44" fmla="*/ 426720 h 1105988"/>
              <a:gd name="connsiteX45" fmla="*/ 26126 w 1318339"/>
              <a:gd name="connsiteY45" fmla="*/ 391885 h 1105988"/>
              <a:gd name="connsiteX46" fmla="*/ 52252 w 1318339"/>
              <a:gd name="connsiteY46" fmla="*/ 296091 h 1105988"/>
              <a:gd name="connsiteX47" fmla="*/ 95795 w 1318339"/>
              <a:gd name="connsiteY47" fmla="*/ 287383 h 1105988"/>
              <a:gd name="connsiteX48" fmla="*/ 121920 w 1318339"/>
              <a:gd name="connsiteY48" fmla="*/ 269965 h 1105988"/>
              <a:gd name="connsiteX49" fmla="*/ 156755 w 1318339"/>
              <a:gd name="connsiteY49" fmla="*/ 261257 h 1105988"/>
              <a:gd name="connsiteX50" fmla="*/ 313509 w 1318339"/>
              <a:gd name="connsiteY50" fmla="*/ 252548 h 1105988"/>
              <a:gd name="connsiteX51" fmla="*/ 357052 w 1318339"/>
              <a:gd name="connsiteY51" fmla="*/ 243840 h 1105988"/>
              <a:gd name="connsiteX52" fmla="*/ 383178 w 1318339"/>
              <a:gd name="connsiteY52" fmla="*/ 235131 h 1105988"/>
              <a:gd name="connsiteX53" fmla="*/ 391886 w 1318339"/>
              <a:gd name="connsiteY53" fmla="*/ 209005 h 1105988"/>
              <a:gd name="connsiteX54" fmla="*/ 400595 w 1318339"/>
              <a:gd name="connsiteY54" fmla="*/ 174171 h 1105988"/>
              <a:gd name="connsiteX55" fmla="*/ 418012 w 1318339"/>
              <a:gd name="connsiteY55" fmla="*/ 95794 h 1105988"/>
              <a:gd name="connsiteX56" fmla="*/ 435429 w 1318339"/>
              <a:gd name="connsiteY56" fmla="*/ 69668 h 1105988"/>
              <a:gd name="connsiteX57" fmla="*/ 470263 w 1318339"/>
              <a:gd name="connsiteY57" fmla="*/ 60960 h 1105988"/>
              <a:gd name="connsiteX58" fmla="*/ 627018 w 1318339"/>
              <a:gd name="connsiteY58" fmla="*/ 43543 h 1105988"/>
              <a:gd name="connsiteX59" fmla="*/ 609600 w 1318339"/>
              <a:gd name="connsiteY59" fmla="*/ 26125 h 1105988"/>
              <a:gd name="connsiteX60" fmla="*/ 627018 w 1318339"/>
              <a:gd name="connsiteY60" fmla="*/ 60960 h 1105988"/>
              <a:gd name="connsiteX61" fmla="*/ 627018 w 1318339"/>
              <a:gd name="connsiteY61" fmla="*/ 60960 h 110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18339" h="1105988">
                <a:moveTo>
                  <a:pt x="444138" y="0"/>
                </a:moveTo>
                <a:lnTo>
                  <a:pt x="444138" y="0"/>
                </a:lnTo>
                <a:cubicBezTo>
                  <a:pt x="734424" y="110308"/>
                  <a:pt x="1029252" y="209332"/>
                  <a:pt x="1314995" y="330925"/>
                </a:cubicBezTo>
                <a:cubicBezTo>
                  <a:pt x="1331889" y="338114"/>
                  <a:pt x="1280160" y="342537"/>
                  <a:pt x="1262743" y="348343"/>
                </a:cubicBezTo>
                <a:lnTo>
                  <a:pt x="1236618" y="357051"/>
                </a:lnTo>
                <a:cubicBezTo>
                  <a:pt x="1227909" y="359954"/>
                  <a:pt x="1219398" y="363534"/>
                  <a:pt x="1210492" y="365760"/>
                </a:cubicBezTo>
                <a:lnTo>
                  <a:pt x="1175658" y="374468"/>
                </a:lnTo>
                <a:cubicBezTo>
                  <a:pt x="1166949" y="380274"/>
                  <a:pt x="1159152" y="387762"/>
                  <a:pt x="1149532" y="391885"/>
                </a:cubicBezTo>
                <a:cubicBezTo>
                  <a:pt x="1093357" y="415960"/>
                  <a:pt x="1132337" y="382956"/>
                  <a:pt x="1097280" y="418011"/>
                </a:cubicBezTo>
                <a:cubicBezTo>
                  <a:pt x="1094377" y="438331"/>
                  <a:pt x="1098303" y="460898"/>
                  <a:pt x="1088572" y="478971"/>
                </a:cubicBezTo>
                <a:cubicBezTo>
                  <a:pt x="1076894" y="500659"/>
                  <a:pt x="1036320" y="531223"/>
                  <a:pt x="1036320" y="531223"/>
                </a:cubicBezTo>
                <a:cubicBezTo>
                  <a:pt x="1025016" y="610356"/>
                  <a:pt x="1034103" y="572712"/>
                  <a:pt x="1010195" y="644434"/>
                </a:cubicBezTo>
                <a:lnTo>
                  <a:pt x="1001486" y="670560"/>
                </a:lnTo>
                <a:cubicBezTo>
                  <a:pt x="1014616" y="749337"/>
                  <a:pt x="998800" y="698515"/>
                  <a:pt x="1027612" y="748937"/>
                </a:cubicBezTo>
                <a:cubicBezTo>
                  <a:pt x="1034053" y="760208"/>
                  <a:pt x="1036718" y="773798"/>
                  <a:pt x="1045029" y="783771"/>
                </a:cubicBezTo>
                <a:cubicBezTo>
                  <a:pt x="1051730" y="791812"/>
                  <a:pt x="1062446" y="795382"/>
                  <a:pt x="1071155" y="801188"/>
                </a:cubicBezTo>
                <a:cubicBezTo>
                  <a:pt x="1079863" y="812800"/>
                  <a:pt x="1090231" y="823335"/>
                  <a:pt x="1097280" y="836023"/>
                </a:cubicBezTo>
                <a:cubicBezTo>
                  <a:pt x="1105963" y="851653"/>
                  <a:pt x="1116886" y="886131"/>
                  <a:pt x="1123406" y="905691"/>
                </a:cubicBezTo>
                <a:cubicBezTo>
                  <a:pt x="1120503" y="914400"/>
                  <a:pt x="1121189" y="925326"/>
                  <a:pt x="1114698" y="931817"/>
                </a:cubicBezTo>
                <a:cubicBezTo>
                  <a:pt x="1108207" y="938308"/>
                  <a:pt x="1097398" y="938003"/>
                  <a:pt x="1088572" y="940525"/>
                </a:cubicBezTo>
                <a:cubicBezTo>
                  <a:pt x="1012053" y="962387"/>
                  <a:pt x="1090233" y="937068"/>
                  <a:pt x="1027612" y="957943"/>
                </a:cubicBezTo>
                <a:cubicBezTo>
                  <a:pt x="1015360" y="976321"/>
                  <a:pt x="1003479" y="997843"/>
                  <a:pt x="984069" y="1010194"/>
                </a:cubicBezTo>
                <a:cubicBezTo>
                  <a:pt x="964652" y="1022550"/>
                  <a:pt x="918362" y="1046215"/>
                  <a:pt x="888275" y="1053737"/>
                </a:cubicBezTo>
                <a:cubicBezTo>
                  <a:pt x="873915" y="1057327"/>
                  <a:pt x="859012" y="1058550"/>
                  <a:pt x="844732" y="1062445"/>
                </a:cubicBezTo>
                <a:cubicBezTo>
                  <a:pt x="827019" y="1067276"/>
                  <a:pt x="810369" y="1075735"/>
                  <a:pt x="792480" y="1079863"/>
                </a:cubicBezTo>
                <a:cubicBezTo>
                  <a:pt x="772479" y="1084479"/>
                  <a:pt x="751715" y="1084899"/>
                  <a:pt x="731520" y="1088571"/>
                </a:cubicBezTo>
                <a:cubicBezTo>
                  <a:pt x="719744" y="1090712"/>
                  <a:pt x="708550" y="1095698"/>
                  <a:pt x="696686" y="1097280"/>
                </a:cubicBezTo>
                <a:cubicBezTo>
                  <a:pt x="664904" y="1101518"/>
                  <a:pt x="632823" y="1103085"/>
                  <a:pt x="600892" y="1105988"/>
                </a:cubicBezTo>
                <a:cubicBezTo>
                  <a:pt x="548641" y="1103085"/>
                  <a:pt x="495169" y="1108878"/>
                  <a:pt x="444138" y="1097280"/>
                </a:cubicBezTo>
                <a:cubicBezTo>
                  <a:pt x="428125" y="1093641"/>
                  <a:pt x="409303" y="1062445"/>
                  <a:pt x="409303" y="1062445"/>
                </a:cubicBezTo>
                <a:cubicBezTo>
                  <a:pt x="403497" y="1047931"/>
                  <a:pt x="399642" y="1032475"/>
                  <a:pt x="391886" y="1018903"/>
                </a:cubicBezTo>
                <a:cubicBezTo>
                  <a:pt x="387812" y="1011774"/>
                  <a:pt x="375531" y="1009627"/>
                  <a:pt x="374469" y="1001485"/>
                </a:cubicBezTo>
                <a:cubicBezTo>
                  <a:pt x="366575" y="940969"/>
                  <a:pt x="375793" y="878804"/>
                  <a:pt x="365760" y="818605"/>
                </a:cubicBezTo>
                <a:cubicBezTo>
                  <a:pt x="361548" y="793332"/>
                  <a:pt x="330147" y="790901"/>
                  <a:pt x="313509" y="783771"/>
                </a:cubicBezTo>
                <a:cubicBezTo>
                  <a:pt x="301577" y="778657"/>
                  <a:pt x="289684" y="773234"/>
                  <a:pt x="278675" y="766354"/>
                </a:cubicBezTo>
                <a:cubicBezTo>
                  <a:pt x="266367" y="758661"/>
                  <a:pt x="257104" y="746123"/>
                  <a:pt x="243840" y="740228"/>
                </a:cubicBezTo>
                <a:cubicBezTo>
                  <a:pt x="230314" y="734217"/>
                  <a:pt x="214812" y="734423"/>
                  <a:pt x="200298" y="731520"/>
                </a:cubicBezTo>
                <a:cubicBezTo>
                  <a:pt x="188686" y="725714"/>
                  <a:pt x="177517" y="718925"/>
                  <a:pt x="165463" y="714103"/>
                </a:cubicBezTo>
                <a:cubicBezTo>
                  <a:pt x="148417" y="707284"/>
                  <a:pt x="130629" y="702491"/>
                  <a:pt x="113212" y="696685"/>
                </a:cubicBezTo>
                <a:lnTo>
                  <a:pt x="60960" y="679268"/>
                </a:lnTo>
                <a:lnTo>
                  <a:pt x="34835" y="670560"/>
                </a:lnTo>
                <a:lnTo>
                  <a:pt x="8709" y="661851"/>
                </a:lnTo>
                <a:cubicBezTo>
                  <a:pt x="5806" y="653142"/>
                  <a:pt x="0" y="644905"/>
                  <a:pt x="0" y="635725"/>
                </a:cubicBezTo>
                <a:cubicBezTo>
                  <a:pt x="0" y="574696"/>
                  <a:pt x="3641" y="513663"/>
                  <a:pt x="8709" y="452845"/>
                </a:cubicBezTo>
                <a:cubicBezTo>
                  <a:pt x="9471" y="443697"/>
                  <a:pt x="14896" y="435546"/>
                  <a:pt x="17418" y="426720"/>
                </a:cubicBezTo>
                <a:cubicBezTo>
                  <a:pt x="20706" y="415212"/>
                  <a:pt x="24158" y="403691"/>
                  <a:pt x="26126" y="391885"/>
                </a:cubicBezTo>
                <a:cubicBezTo>
                  <a:pt x="28192" y="379489"/>
                  <a:pt x="25405" y="311432"/>
                  <a:pt x="52252" y="296091"/>
                </a:cubicBezTo>
                <a:cubicBezTo>
                  <a:pt x="65104" y="288747"/>
                  <a:pt x="81281" y="290286"/>
                  <a:pt x="95795" y="287383"/>
                </a:cubicBezTo>
                <a:cubicBezTo>
                  <a:pt x="104503" y="281577"/>
                  <a:pt x="112300" y="274088"/>
                  <a:pt x="121920" y="269965"/>
                </a:cubicBezTo>
                <a:cubicBezTo>
                  <a:pt x="132921" y="265250"/>
                  <a:pt x="144835" y="262341"/>
                  <a:pt x="156755" y="261257"/>
                </a:cubicBezTo>
                <a:cubicBezTo>
                  <a:pt x="208872" y="256519"/>
                  <a:pt x="261258" y="255451"/>
                  <a:pt x="313509" y="252548"/>
                </a:cubicBezTo>
                <a:cubicBezTo>
                  <a:pt x="328023" y="249645"/>
                  <a:pt x="342692" y="247430"/>
                  <a:pt x="357052" y="243840"/>
                </a:cubicBezTo>
                <a:cubicBezTo>
                  <a:pt x="365958" y="241614"/>
                  <a:pt x="376687" y="241622"/>
                  <a:pt x="383178" y="235131"/>
                </a:cubicBezTo>
                <a:cubicBezTo>
                  <a:pt x="389669" y="228640"/>
                  <a:pt x="389364" y="217831"/>
                  <a:pt x="391886" y="209005"/>
                </a:cubicBezTo>
                <a:cubicBezTo>
                  <a:pt x="395174" y="197497"/>
                  <a:pt x="397904" y="185833"/>
                  <a:pt x="400595" y="174171"/>
                </a:cubicBezTo>
                <a:cubicBezTo>
                  <a:pt x="406613" y="148093"/>
                  <a:pt x="409549" y="121184"/>
                  <a:pt x="418012" y="95794"/>
                </a:cubicBezTo>
                <a:cubicBezTo>
                  <a:pt x="421322" y="85865"/>
                  <a:pt x="426720" y="75474"/>
                  <a:pt x="435429" y="69668"/>
                </a:cubicBezTo>
                <a:cubicBezTo>
                  <a:pt x="445388" y="63029"/>
                  <a:pt x="458755" y="64248"/>
                  <a:pt x="470263" y="60960"/>
                </a:cubicBezTo>
                <a:cubicBezTo>
                  <a:pt x="552473" y="37472"/>
                  <a:pt x="417423" y="57515"/>
                  <a:pt x="627018" y="43543"/>
                </a:cubicBezTo>
                <a:lnTo>
                  <a:pt x="609600" y="26125"/>
                </a:lnTo>
                <a:lnTo>
                  <a:pt x="627018" y="60960"/>
                </a:lnTo>
                <a:lnTo>
                  <a:pt x="627018" y="60960"/>
                </a:lnTo>
              </a:path>
            </a:pathLst>
          </a:cu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trzałka w lewo i prawo 2"/>
          <p:cNvSpPr/>
          <p:nvPr/>
        </p:nvSpPr>
        <p:spPr>
          <a:xfrm rot="20280830">
            <a:off x="1936987" y="3686090"/>
            <a:ext cx="2160240" cy="5760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ole tekstowe 7"/>
          <p:cNvSpPr txBox="1"/>
          <p:nvPr/>
        </p:nvSpPr>
        <p:spPr>
          <a:xfrm>
            <a:off x="2334856" y="4460919"/>
            <a:ext cx="1589072" cy="1200329"/>
          </a:xfrm>
          <a:prstGeom prst="rect">
            <a:avLst/>
          </a:prstGeom>
          <a:noFill/>
        </p:spPr>
        <p:txBody>
          <a:bodyPr wrap="square" rtlCol="0">
            <a:spAutoFit/>
          </a:bodyPr>
          <a:lstStyle/>
          <a:p>
            <a:pPr algn="ctr"/>
            <a:r>
              <a:rPr lang="pl-PL" sz="1800"/>
              <a:t>c-granule</a:t>
            </a:r>
          </a:p>
          <a:p>
            <a:pPr algn="ctr"/>
            <a:r>
              <a:rPr lang="pl-PL" sz="1800"/>
              <a:t>for </a:t>
            </a:r>
            <a:r>
              <a:rPr lang="pl-PL" sz="1800" err="1"/>
              <a:t>spatio-temporal</a:t>
            </a:r>
            <a:r>
              <a:rPr lang="pl-PL" sz="1800"/>
              <a:t> </a:t>
            </a:r>
            <a:r>
              <a:rPr lang="pl-PL" sz="1800" err="1"/>
              <a:t>window</a:t>
            </a:r>
            <a:r>
              <a:rPr lang="pl-PL" sz="1800"/>
              <a:t>(s) w</a:t>
            </a:r>
            <a:r>
              <a:rPr lang="pl-PL" sz="1800" baseline="-25000"/>
              <a:t>1</a:t>
            </a:r>
            <a:endParaRPr lang="pl-PL" sz="1800"/>
          </a:p>
        </p:txBody>
      </p:sp>
      <p:cxnSp>
        <p:nvCxnSpPr>
          <p:cNvPr id="20" name="Łącznik prosty ze strzałką 19"/>
          <p:cNvCxnSpPr>
            <a:stCxn id="3121" idx="3"/>
          </p:cNvCxnSpPr>
          <p:nvPr/>
        </p:nvCxnSpPr>
        <p:spPr>
          <a:xfrm>
            <a:off x="2743200" y="2709491"/>
            <a:ext cx="1383309" cy="7709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ymbol zastępczy numeru slajdu 3"/>
          <p:cNvSpPr>
            <a:spLocks noGrp="1"/>
          </p:cNvSpPr>
          <p:nvPr>
            <p:ph type="sldNum" sz="quarter" idx="12"/>
          </p:nvPr>
        </p:nvSpPr>
        <p:spPr/>
        <p:txBody>
          <a:bodyPr/>
          <a:lstStyle/>
          <a:p>
            <a:pPr>
              <a:defRPr/>
            </a:pPr>
            <a:fld id="{D02E777F-298D-4C96-825C-3DC57E52C55E}" type="slidenum">
              <a:rPr lang="pl-PL" smtClean="0"/>
              <a:pPr>
                <a:defRPr/>
              </a:pPr>
              <a:t>33</a:t>
            </a:fld>
            <a:endParaRPr lang="pl-PL"/>
          </a:p>
        </p:txBody>
      </p:sp>
      <p:sp>
        <p:nvSpPr>
          <p:cNvPr id="6" name="pole tekstowe 5">
            <a:extLst>
              <a:ext uri="{FF2B5EF4-FFF2-40B4-BE49-F238E27FC236}">
                <a16:creationId xmlns="" xmlns:a16="http://schemas.microsoft.com/office/drawing/2014/main" id="{AFC8AC51-48BA-97CF-3CC1-CB4E90F106A7}"/>
              </a:ext>
            </a:extLst>
          </p:cNvPr>
          <p:cNvSpPr txBox="1"/>
          <p:nvPr/>
        </p:nvSpPr>
        <p:spPr>
          <a:xfrm>
            <a:off x="1889409" y="5736081"/>
            <a:ext cx="5472608" cy="646331"/>
          </a:xfrm>
          <a:prstGeom prst="rect">
            <a:avLst/>
          </a:prstGeom>
          <a:noFill/>
        </p:spPr>
        <p:txBody>
          <a:bodyPr wrap="square" rtlCol="0">
            <a:spAutoFit/>
          </a:bodyPr>
          <a:lstStyle/>
          <a:p>
            <a:pPr algn="ctr"/>
            <a:r>
              <a:rPr lang="en-US" sz="1800" noProof="0"/>
              <a:t>dynamics of information systems determined </a:t>
            </a:r>
          </a:p>
          <a:p>
            <a:pPr algn="ctr"/>
            <a:r>
              <a:rPr lang="en-US" sz="1800" noProof="0"/>
              <a:t>by control and its interaction with the environment</a:t>
            </a:r>
          </a:p>
        </p:txBody>
      </p:sp>
    </p:spTree>
    <p:extLst>
      <p:ext uri="{BB962C8B-B14F-4D97-AF65-F5344CB8AC3E}">
        <p14:creationId xmlns:p14="http://schemas.microsoft.com/office/powerpoint/2010/main" val="3365408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a 4"/>
          <p:cNvGrpSpPr/>
          <p:nvPr/>
        </p:nvGrpSpPr>
        <p:grpSpPr>
          <a:xfrm>
            <a:off x="683568" y="1438956"/>
            <a:ext cx="7506253" cy="5043393"/>
            <a:chOff x="323528" y="1109977"/>
            <a:chExt cx="7506253" cy="5043393"/>
          </a:xfrm>
        </p:grpSpPr>
        <p:grpSp>
          <p:nvGrpSpPr>
            <p:cNvPr id="6" name="Grupa 5"/>
            <p:cNvGrpSpPr/>
            <p:nvPr/>
          </p:nvGrpSpPr>
          <p:grpSpPr>
            <a:xfrm>
              <a:off x="669046" y="2125921"/>
              <a:ext cx="3065930" cy="2319617"/>
              <a:chOff x="914400" y="1116106"/>
              <a:chExt cx="4087906" cy="3092823"/>
            </a:xfrm>
          </p:grpSpPr>
          <p:grpSp>
            <p:nvGrpSpPr>
              <p:cNvPr id="31" name="Grupa 30"/>
              <p:cNvGrpSpPr/>
              <p:nvPr/>
            </p:nvGrpSpPr>
            <p:grpSpPr>
              <a:xfrm>
                <a:off x="914400" y="1116106"/>
                <a:ext cx="4087906" cy="3092823"/>
                <a:chOff x="914400" y="1116106"/>
                <a:chExt cx="4087906" cy="3092823"/>
              </a:xfrm>
            </p:grpSpPr>
            <p:sp>
              <p:nvSpPr>
                <p:cNvPr id="33" name="Prostokąt 32"/>
                <p:cNvSpPr/>
                <p:nvPr/>
              </p:nvSpPr>
              <p:spPr>
                <a:xfrm>
                  <a:off x="914400" y="1116106"/>
                  <a:ext cx="4087906" cy="30928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25"/>
                </a:p>
              </p:txBody>
            </p:sp>
            <p:grpSp>
              <p:nvGrpSpPr>
                <p:cNvPr id="34" name="Grupa 33"/>
                <p:cNvGrpSpPr/>
                <p:nvPr/>
              </p:nvGrpSpPr>
              <p:grpSpPr>
                <a:xfrm>
                  <a:off x="3025589" y="1990164"/>
                  <a:ext cx="1425388" cy="1411941"/>
                  <a:chOff x="3025588" y="1653988"/>
                  <a:chExt cx="1990165" cy="1748118"/>
                </a:xfrm>
              </p:grpSpPr>
              <p:sp>
                <p:nvSpPr>
                  <p:cNvPr id="36" name="Prostokąt 35"/>
                  <p:cNvSpPr/>
                  <p:nvPr/>
                </p:nvSpPr>
                <p:spPr>
                  <a:xfrm>
                    <a:off x="3025588" y="1653988"/>
                    <a:ext cx="1990165" cy="17481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25"/>
                  </a:p>
                </p:txBody>
              </p:sp>
              <p:cxnSp>
                <p:nvCxnSpPr>
                  <p:cNvPr id="37" name="Łącznik prosty 36"/>
                  <p:cNvCxnSpPr/>
                  <p:nvPr/>
                </p:nvCxnSpPr>
                <p:spPr>
                  <a:xfrm>
                    <a:off x="3025588" y="1976718"/>
                    <a:ext cx="1990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Łącznik prosty 37"/>
                  <p:cNvCxnSpPr/>
                  <p:nvPr/>
                </p:nvCxnSpPr>
                <p:spPr>
                  <a:xfrm>
                    <a:off x="3523125" y="1653988"/>
                    <a:ext cx="4" cy="17481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 name="Łącznik prosty 34"/>
                <p:cNvCxnSpPr/>
                <p:nvPr/>
              </p:nvCxnSpPr>
              <p:spPr>
                <a:xfrm>
                  <a:off x="2433917" y="1116106"/>
                  <a:ext cx="1" cy="3092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Strzałka w lewo i prawo 31"/>
              <p:cNvSpPr/>
              <p:nvPr/>
            </p:nvSpPr>
            <p:spPr>
              <a:xfrm>
                <a:off x="1976718" y="2608729"/>
                <a:ext cx="927847" cy="594769"/>
              </a:xfrm>
              <a:prstGeom prst="lef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25"/>
              </a:p>
            </p:txBody>
          </p:sp>
        </p:grpSp>
        <p:cxnSp>
          <p:nvCxnSpPr>
            <p:cNvPr id="7" name="Łącznik prosty 6"/>
            <p:cNvCxnSpPr/>
            <p:nvPr/>
          </p:nvCxnSpPr>
          <p:spPr>
            <a:xfrm flipH="1">
              <a:off x="1606978" y="2976964"/>
              <a:ext cx="433668" cy="8634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Łącznik prosty 7"/>
            <p:cNvCxnSpPr/>
            <p:nvPr/>
          </p:nvCxnSpPr>
          <p:spPr>
            <a:xfrm>
              <a:off x="1627149" y="2976964"/>
              <a:ext cx="349292" cy="8634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ole tekstowe 8"/>
            <p:cNvSpPr txBox="1"/>
            <p:nvPr/>
          </p:nvSpPr>
          <p:spPr>
            <a:xfrm>
              <a:off x="803516" y="2200906"/>
              <a:ext cx="870699" cy="523220"/>
            </a:xfrm>
            <a:prstGeom prst="rect">
              <a:avLst/>
            </a:prstGeom>
            <a:noFill/>
          </p:spPr>
          <p:txBody>
            <a:bodyPr wrap="square" rtlCol="0">
              <a:spAutoFit/>
            </a:bodyPr>
            <a:lstStyle/>
            <a:p>
              <a:pPr algn="ctr"/>
              <a:r>
                <a:rPr lang="en-US" sz="1400"/>
                <a:t>physical world</a:t>
              </a:r>
            </a:p>
          </p:txBody>
        </p:sp>
        <p:sp>
          <p:nvSpPr>
            <p:cNvPr id="10" name="pole tekstowe 9"/>
            <p:cNvSpPr txBox="1"/>
            <p:nvPr/>
          </p:nvSpPr>
          <p:spPr>
            <a:xfrm>
              <a:off x="1761458" y="2189251"/>
              <a:ext cx="1914762" cy="523220"/>
            </a:xfrm>
            <a:prstGeom prst="rect">
              <a:avLst/>
            </a:prstGeom>
            <a:noFill/>
          </p:spPr>
          <p:txBody>
            <a:bodyPr wrap="square" rtlCol="0">
              <a:spAutoFit/>
            </a:bodyPr>
            <a:lstStyle/>
            <a:p>
              <a:pPr algn="ctr"/>
              <a:r>
                <a:rPr lang="en-US" sz="1400"/>
                <a:t>abstract (mathematical) space</a:t>
              </a:r>
            </a:p>
          </p:txBody>
        </p:sp>
        <p:sp>
          <p:nvSpPr>
            <p:cNvPr id="11" name="pole tekstowe 10"/>
            <p:cNvSpPr txBox="1"/>
            <p:nvPr/>
          </p:nvSpPr>
          <p:spPr>
            <a:xfrm>
              <a:off x="640918" y="4785839"/>
              <a:ext cx="3223040" cy="1169551"/>
            </a:xfrm>
            <a:prstGeom prst="rect">
              <a:avLst/>
            </a:prstGeom>
            <a:noFill/>
          </p:spPr>
          <p:txBody>
            <a:bodyPr wrap="square" rtlCol="0">
              <a:spAutoFit/>
            </a:bodyPr>
            <a:lstStyle/>
            <a:p>
              <a:pPr algn="ctr"/>
              <a:r>
                <a:rPr lang="en-US" sz="1400"/>
                <a:t>In the existing approaches to rough sets interactions with the physical world are omitted. </a:t>
              </a:r>
            </a:p>
            <a:p>
              <a:pPr algn="ctr"/>
              <a:r>
                <a:rPr lang="en-US" sz="1400"/>
                <a:t>Information systems are </a:t>
              </a:r>
              <a:r>
                <a:rPr lang="en-US" sz="1400" b="1"/>
                <a:t>GIVEN</a:t>
              </a:r>
              <a:r>
                <a:rPr lang="en-US" sz="1400"/>
                <a:t> as</a:t>
              </a:r>
            </a:p>
            <a:p>
              <a:pPr algn="ctr"/>
              <a:r>
                <a:rPr lang="en-US" sz="1400"/>
                <a:t> pure mathematical objects. </a:t>
              </a:r>
            </a:p>
          </p:txBody>
        </p:sp>
        <p:sp>
          <p:nvSpPr>
            <p:cNvPr id="12" name="pole tekstowe 11"/>
            <p:cNvSpPr txBox="1"/>
            <p:nvPr/>
          </p:nvSpPr>
          <p:spPr>
            <a:xfrm>
              <a:off x="4304862" y="4768375"/>
              <a:ext cx="3524919" cy="1384995"/>
            </a:xfrm>
            <a:prstGeom prst="rect">
              <a:avLst/>
            </a:prstGeom>
            <a:noFill/>
          </p:spPr>
          <p:txBody>
            <a:bodyPr wrap="square" rtlCol="0">
              <a:spAutoFit/>
            </a:bodyPr>
            <a:lstStyle/>
            <a:p>
              <a:pPr algn="ctr"/>
              <a:r>
                <a:rPr lang="en-US" sz="1400" dirty="0"/>
                <a:t>Rough sets in IGrC (perceptual approach) based on </a:t>
              </a:r>
              <a:r>
                <a:rPr lang="en-US" sz="1400" b="1" dirty="0"/>
                <a:t>physical semantics</a:t>
              </a:r>
              <a:r>
                <a:rPr lang="en-US" sz="1400" dirty="0"/>
                <a:t>::</a:t>
              </a:r>
            </a:p>
            <a:p>
              <a:pPr algn="ctr"/>
              <a:r>
                <a:rPr lang="en-US" sz="1400" dirty="0"/>
                <a:t>information  (decision) systems are obtained as the result of granulation of information perceived by c-granule </a:t>
              </a:r>
              <a:r>
                <a:rPr lang="en-US" sz="1400" i="1" dirty="0" err="1"/>
                <a:t>g</a:t>
              </a:r>
              <a:r>
                <a:rPr lang="en-US" sz="1400" i="1" baseline="-25000" dirty="0" err="1"/>
                <a:t>c</a:t>
              </a:r>
              <a:r>
                <a:rPr lang="en-US" sz="1400" dirty="0"/>
                <a:t> </a:t>
              </a:r>
            </a:p>
            <a:p>
              <a:pPr algn="ctr"/>
              <a:r>
                <a:rPr lang="en-US" sz="1400" dirty="0"/>
                <a:t>in the physical world.  </a:t>
              </a:r>
            </a:p>
          </p:txBody>
        </p:sp>
        <p:sp>
          <p:nvSpPr>
            <p:cNvPr id="13" name="pole tekstowe 12"/>
            <p:cNvSpPr txBox="1"/>
            <p:nvPr/>
          </p:nvSpPr>
          <p:spPr>
            <a:xfrm>
              <a:off x="1639993" y="3832660"/>
              <a:ext cx="2200879" cy="523220"/>
            </a:xfrm>
            <a:prstGeom prst="rect">
              <a:avLst/>
            </a:prstGeom>
            <a:noFill/>
          </p:spPr>
          <p:txBody>
            <a:bodyPr wrap="square" rtlCol="0">
              <a:spAutoFit/>
            </a:bodyPr>
            <a:lstStyle/>
            <a:p>
              <a:pPr algn="ctr"/>
              <a:r>
                <a:rPr lang="en-GB" sz="1400"/>
                <a:t>information (decision) system</a:t>
              </a:r>
            </a:p>
          </p:txBody>
        </p:sp>
        <p:grpSp>
          <p:nvGrpSpPr>
            <p:cNvPr id="14" name="Grupa 13"/>
            <p:cNvGrpSpPr/>
            <p:nvPr/>
          </p:nvGrpSpPr>
          <p:grpSpPr>
            <a:xfrm>
              <a:off x="4483930" y="2168607"/>
              <a:ext cx="3275871" cy="2319618"/>
              <a:chOff x="5974980" y="1280055"/>
              <a:chExt cx="4367827" cy="3092823"/>
            </a:xfrm>
          </p:grpSpPr>
          <p:sp>
            <p:nvSpPr>
              <p:cNvPr id="18" name="Prostokąt 17"/>
              <p:cNvSpPr/>
              <p:nvPr/>
            </p:nvSpPr>
            <p:spPr>
              <a:xfrm>
                <a:off x="5974980" y="1280055"/>
                <a:ext cx="4087906" cy="30928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25"/>
              </a:p>
            </p:txBody>
          </p:sp>
          <p:grpSp>
            <p:nvGrpSpPr>
              <p:cNvPr id="19" name="Grupa 18"/>
              <p:cNvGrpSpPr/>
              <p:nvPr/>
            </p:nvGrpSpPr>
            <p:grpSpPr>
              <a:xfrm>
                <a:off x="8086169" y="2075329"/>
                <a:ext cx="1425388" cy="1411941"/>
                <a:chOff x="3025588" y="1653988"/>
                <a:chExt cx="1990165" cy="1748118"/>
              </a:xfrm>
            </p:grpSpPr>
            <p:sp>
              <p:nvSpPr>
                <p:cNvPr id="28" name="Prostokąt 27"/>
                <p:cNvSpPr/>
                <p:nvPr/>
              </p:nvSpPr>
              <p:spPr>
                <a:xfrm>
                  <a:off x="3025588" y="1653988"/>
                  <a:ext cx="1990165" cy="17481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25"/>
                </a:p>
              </p:txBody>
            </p:sp>
            <p:cxnSp>
              <p:nvCxnSpPr>
                <p:cNvPr id="29" name="Łącznik prosty 28"/>
                <p:cNvCxnSpPr/>
                <p:nvPr/>
              </p:nvCxnSpPr>
              <p:spPr>
                <a:xfrm>
                  <a:off x="3025588" y="1976718"/>
                  <a:ext cx="1990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Łącznik prosty 29"/>
                <p:cNvCxnSpPr/>
                <p:nvPr/>
              </p:nvCxnSpPr>
              <p:spPr>
                <a:xfrm>
                  <a:off x="3523125" y="1653988"/>
                  <a:ext cx="4" cy="17481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Łącznik prosty 19"/>
              <p:cNvCxnSpPr/>
              <p:nvPr/>
            </p:nvCxnSpPr>
            <p:spPr>
              <a:xfrm>
                <a:off x="7476565" y="1280055"/>
                <a:ext cx="17934" cy="30812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ole tekstowe 25"/>
              <p:cNvSpPr txBox="1"/>
              <p:nvPr/>
            </p:nvSpPr>
            <p:spPr>
              <a:xfrm>
                <a:off x="7476565" y="3611458"/>
                <a:ext cx="2866242" cy="697627"/>
              </a:xfrm>
              <a:prstGeom prst="rect">
                <a:avLst/>
              </a:prstGeom>
              <a:noFill/>
            </p:spPr>
            <p:txBody>
              <a:bodyPr wrap="square" rtlCol="0">
                <a:spAutoFit/>
              </a:bodyPr>
              <a:lstStyle/>
              <a:p>
                <a:pPr algn="ctr"/>
                <a:r>
                  <a:rPr lang="en-US" sz="1400"/>
                  <a:t>information (decision) system</a:t>
                </a:r>
              </a:p>
            </p:txBody>
          </p:sp>
        </p:grpSp>
        <p:sp>
          <p:nvSpPr>
            <p:cNvPr id="15" name="pole tekstowe 14"/>
            <p:cNvSpPr txBox="1"/>
            <p:nvPr/>
          </p:nvSpPr>
          <p:spPr>
            <a:xfrm>
              <a:off x="323528" y="1109977"/>
              <a:ext cx="7488832" cy="523220"/>
            </a:xfrm>
            <a:prstGeom prst="rect">
              <a:avLst/>
            </a:prstGeom>
            <a:noFill/>
          </p:spPr>
          <p:txBody>
            <a:bodyPr wrap="square" rtlCol="0">
              <a:spAutoFit/>
            </a:bodyPr>
            <a:lstStyle/>
            <a:p>
              <a:pPr algn="ctr"/>
              <a:r>
                <a:rPr lang="en-GB" sz="1400"/>
                <a:t>Continuous interactions with the physical world during perceiving of the current situation </a:t>
              </a:r>
            </a:p>
            <a:p>
              <a:pPr algn="ctr"/>
              <a:r>
                <a:rPr lang="en-GB" sz="1400"/>
                <a:t>aiming to understand this situation to a degree satisfactory for making the rights decisions</a:t>
              </a:r>
            </a:p>
          </p:txBody>
        </p:sp>
        <p:cxnSp>
          <p:nvCxnSpPr>
            <p:cNvPr id="16" name="Łącznik prosty ze strzałką 15"/>
            <p:cNvCxnSpPr/>
            <p:nvPr/>
          </p:nvCxnSpPr>
          <p:spPr>
            <a:xfrm flipH="1">
              <a:off x="1806059" y="1695026"/>
              <a:ext cx="686980" cy="1599717"/>
            </a:xfrm>
            <a:prstGeom prst="straightConnector1">
              <a:avLst/>
            </a:prstGeom>
            <a:ln w="19050">
              <a:solidFill>
                <a:schemeClr val="tx1"/>
              </a:solidFill>
              <a:prstDash val="dash"/>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7" name="Łącznik prosty ze strzałką 16"/>
            <p:cNvCxnSpPr/>
            <p:nvPr/>
          </p:nvCxnSpPr>
          <p:spPr>
            <a:xfrm>
              <a:off x="2519696" y="1676012"/>
              <a:ext cx="2871573" cy="1422035"/>
            </a:xfrm>
            <a:prstGeom prst="straightConnector1">
              <a:avLst/>
            </a:prstGeom>
            <a:ln w="19050">
              <a:solidFill>
                <a:schemeClr val="tx1"/>
              </a:solidFill>
              <a:prstDash val="dash"/>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39" name="pole tekstowe 38"/>
            <p:cNvSpPr txBox="1"/>
            <p:nvPr/>
          </p:nvSpPr>
          <p:spPr>
            <a:xfrm>
              <a:off x="5588677" y="2155176"/>
              <a:ext cx="1914762" cy="523220"/>
            </a:xfrm>
            <a:prstGeom prst="rect">
              <a:avLst/>
            </a:prstGeom>
            <a:noFill/>
          </p:spPr>
          <p:txBody>
            <a:bodyPr wrap="square" rtlCol="0">
              <a:spAutoFit/>
            </a:bodyPr>
            <a:lstStyle/>
            <a:p>
              <a:pPr algn="ctr"/>
              <a:r>
                <a:rPr lang="en-US" sz="1400"/>
                <a:t>abstract (mathematical) space</a:t>
              </a:r>
            </a:p>
          </p:txBody>
        </p:sp>
        <p:sp>
          <p:nvSpPr>
            <p:cNvPr id="40" name="pole tekstowe 39"/>
            <p:cNvSpPr txBox="1"/>
            <p:nvPr/>
          </p:nvSpPr>
          <p:spPr>
            <a:xfrm>
              <a:off x="4543438" y="2209377"/>
              <a:ext cx="870699" cy="523220"/>
            </a:xfrm>
            <a:prstGeom prst="rect">
              <a:avLst/>
            </a:prstGeom>
            <a:noFill/>
          </p:spPr>
          <p:txBody>
            <a:bodyPr wrap="square" rtlCol="0">
              <a:spAutoFit/>
            </a:bodyPr>
            <a:lstStyle/>
            <a:p>
              <a:pPr algn="ctr"/>
              <a:r>
                <a:rPr lang="en-US" sz="1400"/>
                <a:t>physical world</a:t>
              </a:r>
            </a:p>
          </p:txBody>
        </p:sp>
        <p:sp>
          <p:nvSpPr>
            <p:cNvPr id="41" name="Strzałka w lewo i prawo 40"/>
            <p:cNvSpPr/>
            <p:nvPr/>
          </p:nvSpPr>
          <p:spPr>
            <a:xfrm>
              <a:off x="5109030" y="3033533"/>
              <a:ext cx="906086" cy="634417"/>
            </a:xfrm>
            <a:prstGeom prst="lef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25"/>
            </a:p>
          </p:txBody>
        </p:sp>
        <p:sp>
          <p:nvSpPr>
            <p:cNvPr id="2" name="Dowolny kształt 1"/>
            <p:cNvSpPr/>
            <p:nvPr/>
          </p:nvSpPr>
          <p:spPr>
            <a:xfrm>
              <a:off x="4556638" y="2960914"/>
              <a:ext cx="552391" cy="870857"/>
            </a:xfrm>
            <a:custGeom>
              <a:avLst/>
              <a:gdLst>
                <a:gd name="connsiteX0" fmla="*/ 44391 w 552391"/>
                <a:gd name="connsiteY0" fmla="*/ 0 h 870857"/>
                <a:gd name="connsiteX1" fmla="*/ 44391 w 552391"/>
                <a:gd name="connsiteY1" fmla="*/ 0 h 870857"/>
                <a:gd name="connsiteX2" fmla="*/ 175019 w 552391"/>
                <a:gd name="connsiteY2" fmla="*/ 14515 h 870857"/>
                <a:gd name="connsiteX3" fmla="*/ 262105 w 552391"/>
                <a:gd name="connsiteY3" fmla="*/ 43543 h 870857"/>
                <a:gd name="connsiteX4" fmla="*/ 363705 w 552391"/>
                <a:gd name="connsiteY4" fmla="*/ 87086 h 870857"/>
                <a:gd name="connsiteX5" fmla="*/ 421762 w 552391"/>
                <a:gd name="connsiteY5" fmla="*/ 116115 h 870857"/>
                <a:gd name="connsiteX6" fmla="*/ 508848 w 552391"/>
                <a:gd name="connsiteY6" fmla="*/ 145143 h 870857"/>
                <a:gd name="connsiteX7" fmla="*/ 523362 w 552391"/>
                <a:gd name="connsiteY7" fmla="*/ 203200 h 870857"/>
                <a:gd name="connsiteX8" fmla="*/ 552391 w 552391"/>
                <a:gd name="connsiteY8" fmla="*/ 290286 h 870857"/>
                <a:gd name="connsiteX9" fmla="*/ 537876 w 552391"/>
                <a:gd name="connsiteY9" fmla="*/ 769257 h 870857"/>
                <a:gd name="connsiteX10" fmla="*/ 523362 w 552391"/>
                <a:gd name="connsiteY10" fmla="*/ 841829 h 870857"/>
                <a:gd name="connsiteX11" fmla="*/ 436276 w 552391"/>
                <a:gd name="connsiteY11" fmla="*/ 870857 h 870857"/>
                <a:gd name="connsiteX12" fmla="*/ 204048 w 552391"/>
                <a:gd name="connsiteY12" fmla="*/ 856343 h 870857"/>
                <a:gd name="connsiteX13" fmla="*/ 160505 w 552391"/>
                <a:gd name="connsiteY13" fmla="*/ 812800 h 870857"/>
                <a:gd name="connsiteX14" fmla="*/ 131476 w 552391"/>
                <a:gd name="connsiteY14" fmla="*/ 711200 h 870857"/>
                <a:gd name="connsiteX15" fmla="*/ 87933 w 552391"/>
                <a:gd name="connsiteY15" fmla="*/ 624115 h 870857"/>
                <a:gd name="connsiteX16" fmla="*/ 44391 w 552391"/>
                <a:gd name="connsiteY16" fmla="*/ 435429 h 870857"/>
                <a:gd name="connsiteX17" fmla="*/ 29876 w 552391"/>
                <a:gd name="connsiteY17" fmla="*/ 391886 h 870857"/>
                <a:gd name="connsiteX18" fmla="*/ 15362 w 552391"/>
                <a:gd name="connsiteY18" fmla="*/ 217715 h 870857"/>
                <a:gd name="connsiteX19" fmla="*/ 848 w 552391"/>
                <a:gd name="connsiteY19" fmla="*/ 116115 h 870857"/>
                <a:gd name="connsiteX20" fmla="*/ 44391 w 552391"/>
                <a:gd name="connsiteY20" fmla="*/ 29029 h 870857"/>
                <a:gd name="connsiteX21" fmla="*/ 44391 w 552391"/>
                <a:gd name="connsiteY21" fmla="*/ 0 h 87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2391" h="870857">
                  <a:moveTo>
                    <a:pt x="44391" y="0"/>
                  </a:moveTo>
                  <a:lnTo>
                    <a:pt x="44391" y="0"/>
                  </a:lnTo>
                  <a:cubicBezTo>
                    <a:pt x="87934" y="4838"/>
                    <a:pt x="132059" y="5923"/>
                    <a:pt x="175019" y="14515"/>
                  </a:cubicBezTo>
                  <a:cubicBezTo>
                    <a:pt x="205024" y="20516"/>
                    <a:pt x="262105" y="43543"/>
                    <a:pt x="262105" y="43543"/>
                  </a:cubicBezTo>
                  <a:cubicBezTo>
                    <a:pt x="350348" y="102372"/>
                    <a:pt x="256589" y="46917"/>
                    <a:pt x="363705" y="87086"/>
                  </a:cubicBezTo>
                  <a:cubicBezTo>
                    <a:pt x="383964" y="94683"/>
                    <a:pt x="401673" y="108079"/>
                    <a:pt x="421762" y="116115"/>
                  </a:cubicBezTo>
                  <a:cubicBezTo>
                    <a:pt x="450172" y="127479"/>
                    <a:pt x="508848" y="145143"/>
                    <a:pt x="508848" y="145143"/>
                  </a:cubicBezTo>
                  <a:cubicBezTo>
                    <a:pt x="513686" y="164495"/>
                    <a:pt x="517630" y="184093"/>
                    <a:pt x="523362" y="203200"/>
                  </a:cubicBezTo>
                  <a:cubicBezTo>
                    <a:pt x="532155" y="232508"/>
                    <a:pt x="552391" y="290286"/>
                    <a:pt x="552391" y="290286"/>
                  </a:cubicBezTo>
                  <a:cubicBezTo>
                    <a:pt x="547553" y="449943"/>
                    <a:pt x="546271" y="609747"/>
                    <a:pt x="537876" y="769257"/>
                  </a:cubicBezTo>
                  <a:cubicBezTo>
                    <a:pt x="536579" y="793893"/>
                    <a:pt x="540806" y="824385"/>
                    <a:pt x="523362" y="841829"/>
                  </a:cubicBezTo>
                  <a:cubicBezTo>
                    <a:pt x="501725" y="863466"/>
                    <a:pt x="436276" y="870857"/>
                    <a:pt x="436276" y="870857"/>
                  </a:cubicBezTo>
                  <a:cubicBezTo>
                    <a:pt x="358867" y="866019"/>
                    <a:pt x="279945" y="872321"/>
                    <a:pt x="204048" y="856343"/>
                  </a:cubicBezTo>
                  <a:cubicBezTo>
                    <a:pt x="183962" y="852114"/>
                    <a:pt x="171891" y="829879"/>
                    <a:pt x="160505" y="812800"/>
                  </a:cubicBezTo>
                  <a:cubicBezTo>
                    <a:pt x="151807" y="799753"/>
                    <a:pt x="133894" y="719664"/>
                    <a:pt x="131476" y="711200"/>
                  </a:cubicBezTo>
                  <a:cubicBezTo>
                    <a:pt x="116452" y="658618"/>
                    <a:pt x="119741" y="671825"/>
                    <a:pt x="87933" y="624115"/>
                  </a:cubicBezTo>
                  <a:cubicBezTo>
                    <a:pt x="69093" y="492229"/>
                    <a:pt x="84236" y="554965"/>
                    <a:pt x="44391" y="435429"/>
                  </a:cubicBezTo>
                  <a:lnTo>
                    <a:pt x="29876" y="391886"/>
                  </a:lnTo>
                  <a:cubicBezTo>
                    <a:pt x="25038" y="333829"/>
                    <a:pt x="23061" y="275462"/>
                    <a:pt x="15362" y="217715"/>
                  </a:cubicBezTo>
                  <a:cubicBezTo>
                    <a:pt x="-5272" y="62960"/>
                    <a:pt x="848" y="306921"/>
                    <a:pt x="848" y="116115"/>
                  </a:cubicBezTo>
                  <a:lnTo>
                    <a:pt x="44391" y="29029"/>
                  </a:lnTo>
                  <a:lnTo>
                    <a:pt x="44391" y="0"/>
                  </a:lnTo>
                  <a:close/>
                </a:path>
              </a:pathLst>
            </a:custGeom>
            <a:solidFill>
              <a:srgbClr val="00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ole tekstowe 3"/>
            <p:cNvSpPr txBox="1"/>
            <p:nvPr/>
          </p:nvSpPr>
          <p:spPr>
            <a:xfrm>
              <a:off x="5425869" y="3157053"/>
              <a:ext cx="360040" cy="307777"/>
            </a:xfrm>
            <a:prstGeom prst="rect">
              <a:avLst/>
            </a:prstGeom>
            <a:noFill/>
          </p:spPr>
          <p:txBody>
            <a:bodyPr wrap="square" rtlCol="0">
              <a:spAutoFit/>
            </a:bodyPr>
            <a:lstStyle/>
            <a:p>
              <a:r>
                <a:rPr lang="en-GB" sz="1400" i="1" err="1"/>
                <a:t>g</a:t>
              </a:r>
              <a:r>
                <a:rPr lang="en-GB" sz="1400" i="1" baseline="-25000" err="1"/>
                <a:t>c</a:t>
              </a:r>
              <a:endParaRPr lang="en-GB" sz="1400" i="1"/>
            </a:p>
          </p:txBody>
        </p:sp>
      </p:grpSp>
      <p:sp>
        <p:nvSpPr>
          <p:cNvPr id="42" name="Rectangle 2"/>
          <p:cNvSpPr>
            <a:spLocks noGrp="1" noChangeArrowheads="1"/>
          </p:cNvSpPr>
          <p:nvPr>
            <p:ph type="title"/>
          </p:nvPr>
        </p:nvSpPr>
        <p:spPr>
          <a:xfrm>
            <a:off x="42980" y="0"/>
            <a:ext cx="9036496" cy="1235836"/>
          </a:xfrm>
        </p:spPr>
        <p:txBody>
          <a:bodyPr/>
          <a:lstStyle/>
          <a:p>
            <a:pPr eaLnBrk="1" hangingPunct="1">
              <a:defRPr/>
            </a:pPr>
            <a:r>
              <a:rPr lang="pl-PL" sz="3200" b="1">
                <a:latin typeface="+mn-lt"/>
              </a:rPr>
              <a:t>RS: PERCEPTUAL APPROACH</a:t>
            </a:r>
            <a:br>
              <a:rPr lang="pl-PL" sz="3200" b="1">
                <a:latin typeface="+mn-lt"/>
              </a:rPr>
            </a:br>
            <a:r>
              <a:rPr lang="en-US" sz="2400" b="1">
                <a:latin typeface="+mn-lt"/>
              </a:rPr>
              <a:t>Information(decision) systems are parts of dynamic objects: c-granules</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34</a:t>
            </a:fld>
            <a:endParaRPr lang="pl-PL"/>
          </a:p>
        </p:txBody>
      </p:sp>
    </p:spTree>
    <p:extLst>
      <p:ext uri="{BB962C8B-B14F-4D97-AF65-F5344CB8AC3E}">
        <p14:creationId xmlns:p14="http://schemas.microsoft.com/office/powerpoint/2010/main" val="4216027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AD5DAF2-FF8E-385E-35D4-694E398F1E23}"/>
            </a:ext>
          </a:extLst>
        </p:cNvPr>
        <p:cNvGrpSpPr/>
        <p:nvPr/>
      </p:nvGrpSpPr>
      <p:grpSpPr>
        <a:xfrm>
          <a:off x="0" y="0"/>
          <a:ext cx="0" cy="0"/>
          <a:chOff x="0" y="0"/>
          <a:chExt cx="0" cy="0"/>
        </a:xfrm>
      </p:grpSpPr>
      <p:sp>
        <p:nvSpPr>
          <p:cNvPr id="18" name="Prostokąt 17"/>
          <p:cNvSpPr/>
          <p:nvPr/>
        </p:nvSpPr>
        <p:spPr>
          <a:xfrm>
            <a:off x="755576" y="332656"/>
            <a:ext cx="7776864" cy="79208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upa 1"/>
          <p:cNvGrpSpPr/>
          <p:nvPr/>
        </p:nvGrpSpPr>
        <p:grpSpPr>
          <a:xfrm>
            <a:off x="128347" y="1881291"/>
            <a:ext cx="8887305" cy="5039990"/>
            <a:chOff x="522613" y="1413346"/>
            <a:chExt cx="8216072" cy="5039990"/>
          </a:xfrm>
        </p:grpSpPr>
        <p:sp>
          <p:nvSpPr>
            <p:cNvPr id="3" name="Prostokąt 2">
              <a:extLst>
                <a:ext uri="{FF2B5EF4-FFF2-40B4-BE49-F238E27FC236}">
                  <a16:creationId xmlns="" xmlns:a16="http://schemas.microsoft.com/office/drawing/2014/main" id="{3FE0175B-232F-F6BC-4756-E9581B9BB5B9}"/>
                </a:ext>
              </a:extLst>
            </p:cNvPr>
            <p:cNvSpPr/>
            <p:nvPr/>
          </p:nvSpPr>
          <p:spPr>
            <a:xfrm>
              <a:off x="539552" y="1728590"/>
              <a:ext cx="8136904" cy="47247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Dowolny kształt: kształt 5">
              <a:extLst>
                <a:ext uri="{FF2B5EF4-FFF2-40B4-BE49-F238E27FC236}">
                  <a16:creationId xmlns="" xmlns:a16="http://schemas.microsoft.com/office/drawing/2014/main" id="{9069BD0E-41AE-F2DF-0259-76ECECF3A4E1}"/>
                </a:ext>
              </a:extLst>
            </p:cNvPr>
            <p:cNvSpPr/>
            <p:nvPr/>
          </p:nvSpPr>
          <p:spPr>
            <a:xfrm>
              <a:off x="2374857" y="1529083"/>
              <a:ext cx="4261227" cy="1888565"/>
            </a:xfrm>
            <a:custGeom>
              <a:avLst/>
              <a:gdLst>
                <a:gd name="connsiteX0" fmla="*/ 0 w 4261227"/>
                <a:gd name="connsiteY0" fmla="*/ 256988 h 1888565"/>
                <a:gd name="connsiteX1" fmla="*/ 0 w 4261227"/>
                <a:gd name="connsiteY1" fmla="*/ 256988 h 1888565"/>
                <a:gd name="connsiteX2" fmla="*/ 77694 w 4261227"/>
                <a:gd name="connsiteY2" fmla="*/ 382494 h 1888565"/>
                <a:gd name="connsiteX3" fmla="*/ 262964 w 4261227"/>
                <a:gd name="connsiteY3" fmla="*/ 400423 h 1888565"/>
                <a:gd name="connsiteX4" fmla="*/ 490070 w 4261227"/>
                <a:gd name="connsiteY4" fmla="*/ 430306 h 1888565"/>
                <a:gd name="connsiteX5" fmla="*/ 1045882 w 4261227"/>
                <a:gd name="connsiteY5" fmla="*/ 478118 h 1888565"/>
                <a:gd name="connsiteX6" fmla="*/ 1237129 w 4261227"/>
                <a:gd name="connsiteY6" fmla="*/ 519953 h 1888565"/>
                <a:gd name="connsiteX7" fmla="*/ 1524000 w 4261227"/>
                <a:gd name="connsiteY7" fmla="*/ 735106 h 1888565"/>
                <a:gd name="connsiteX8" fmla="*/ 1565835 w 4261227"/>
                <a:gd name="connsiteY8" fmla="*/ 812800 h 1888565"/>
                <a:gd name="connsiteX9" fmla="*/ 1547906 w 4261227"/>
                <a:gd name="connsiteY9" fmla="*/ 932329 h 1888565"/>
                <a:gd name="connsiteX10" fmla="*/ 1470211 w 4261227"/>
                <a:gd name="connsiteY10" fmla="*/ 1117600 h 1888565"/>
                <a:gd name="connsiteX11" fmla="*/ 1416423 w 4261227"/>
                <a:gd name="connsiteY11" fmla="*/ 1207247 h 1888565"/>
                <a:gd name="connsiteX12" fmla="*/ 1374588 w 4261227"/>
                <a:gd name="connsiteY12" fmla="*/ 1284941 h 1888565"/>
                <a:gd name="connsiteX13" fmla="*/ 1362635 w 4261227"/>
                <a:gd name="connsiteY13" fmla="*/ 1559859 h 1888565"/>
                <a:gd name="connsiteX14" fmla="*/ 1428376 w 4261227"/>
                <a:gd name="connsiteY14" fmla="*/ 1739153 h 1888565"/>
                <a:gd name="connsiteX15" fmla="*/ 1679388 w 4261227"/>
                <a:gd name="connsiteY15" fmla="*/ 1816847 h 1888565"/>
                <a:gd name="connsiteX16" fmla="*/ 2020047 w 4261227"/>
                <a:gd name="connsiteY16" fmla="*/ 1888565 h 1888565"/>
                <a:gd name="connsiteX17" fmla="*/ 2450353 w 4261227"/>
                <a:gd name="connsiteY17" fmla="*/ 1876612 h 1888565"/>
                <a:gd name="connsiteX18" fmla="*/ 2802964 w 4261227"/>
                <a:gd name="connsiteY18" fmla="*/ 1798918 h 1888565"/>
                <a:gd name="connsiteX19" fmla="*/ 3412564 w 4261227"/>
                <a:gd name="connsiteY19" fmla="*/ 1685365 h 1888565"/>
                <a:gd name="connsiteX20" fmla="*/ 3669553 w 4261227"/>
                <a:gd name="connsiteY20" fmla="*/ 1631576 h 1888565"/>
                <a:gd name="connsiteX21" fmla="*/ 3908611 w 4261227"/>
                <a:gd name="connsiteY21" fmla="*/ 1524000 h 1888565"/>
                <a:gd name="connsiteX22" fmla="*/ 4165600 w 4261227"/>
                <a:gd name="connsiteY22" fmla="*/ 1278965 h 1888565"/>
                <a:gd name="connsiteX23" fmla="*/ 4243294 w 4261227"/>
                <a:gd name="connsiteY23" fmla="*/ 1135529 h 1888565"/>
                <a:gd name="connsiteX24" fmla="*/ 4255247 w 4261227"/>
                <a:gd name="connsiteY24" fmla="*/ 992094 h 1888565"/>
                <a:gd name="connsiteX25" fmla="*/ 4243294 w 4261227"/>
                <a:gd name="connsiteY25" fmla="*/ 962212 h 1888565"/>
                <a:gd name="connsiteX26" fmla="*/ 4237317 w 4261227"/>
                <a:gd name="connsiteY26" fmla="*/ 902447 h 1888565"/>
                <a:gd name="connsiteX27" fmla="*/ 4231341 w 4261227"/>
                <a:gd name="connsiteY27" fmla="*/ 836706 h 1888565"/>
                <a:gd name="connsiteX28" fmla="*/ 4219388 w 4261227"/>
                <a:gd name="connsiteY28" fmla="*/ 788894 h 1888565"/>
                <a:gd name="connsiteX29" fmla="*/ 4034117 w 4261227"/>
                <a:gd name="connsiteY29" fmla="*/ 531906 h 1888565"/>
                <a:gd name="connsiteX30" fmla="*/ 3824941 w 4261227"/>
                <a:gd name="connsiteY30" fmla="*/ 424329 h 1888565"/>
                <a:gd name="connsiteX31" fmla="*/ 3633694 w 4261227"/>
                <a:gd name="connsiteY31" fmla="*/ 364565 h 1888565"/>
                <a:gd name="connsiteX32" fmla="*/ 3251200 w 4261227"/>
                <a:gd name="connsiteY32" fmla="*/ 209176 h 1888565"/>
                <a:gd name="connsiteX33" fmla="*/ 3125694 w 4261227"/>
                <a:gd name="connsiteY33" fmla="*/ 155388 h 1888565"/>
                <a:gd name="connsiteX34" fmla="*/ 3024094 w 4261227"/>
                <a:gd name="connsiteY34" fmla="*/ 131482 h 1888565"/>
                <a:gd name="connsiteX35" fmla="*/ 2922494 w 4261227"/>
                <a:gd name="connsiteY35" fmla="*/ 101600 h 1888565"/>
                <a:gd name="connsiteX36" fmla="*/ 2557929 w 4261227"/>
                <a:gd name="connsiteY36" fmla="*/ 59765 h 1888565"/>
                <a:gd name="connsiteX37" fmla="*/ 2133600 w 4261227"/>
                <a:gd name="connsiteY37" fmla="*/ 5976 h 1888565"/>
                <a:gd name="connsiteX38" fmla="*/ 1972235 w 4261227"/>
                <a:gd name="connsiteY38" fmla="*/ 0 h 1888565"/>
                <a:gd name="connsiteX39" fmla="*/ 1607670 w 4261227"/>
                <a:gd name="connsiteY39" fmla="*/ 5976 h 1888565"/>
                <a:gd name="connsiteX40" fmla="*/ 1541929 w 4261227"/>
                <a:gd name="connsiteY40" fmla="*/ 35859 h 1888565"/>
                <a:gd name="connsiteX41" fmla="*/ 1398494 w 4261227"/>
                <a:gd name="connsiteY41" fmla="*/ 65741 h 1888565"/>
                <a:gd name="connsiteX42" fmla="*/ 1201270 w 4261227"/>
                <a:gd name="connsiteY42" fmla="*/ 53788 h 1888565"/>
                <a:gd name="connsiteX43" fmla="*/ 902447 w 4261227"/>
                <a:gd name="connsiteY43" fmla="*/ 23906 h 1888565"/>
                <a:gd name="connsiteX44" fmla="*/ 741082 w 4261227"/>
                <a:gd name="connsiteY44" fmla="*/ 11953 h 1888565"/>
                <a:gd name="connsiteX45" fmla="*/ 675341 w 4261227"/>
                <a:gd name="connsiteY45" fmla="*/ 23906 h 1888565"/>
                <a:gd name="connsiteX46" fmla="*/ 615576 w 4261227"/>
                <a:gd name="connsiteY46" fmla="*/ 53788 h 1888565"/>
                <a:gd name="connsiteX47" fmla="*/ 543858 w 4261227"/>
                <a:gd name="connsiteY47" fmla="*/ 83670 h 1888565"/>
                <a:gd name="connsiteX48" fmla="*/ 370541 w 4261227"/>
                <a:gd name="connsiteY48" fmla="*/ 131482 h 1888565"/>
                <a:gd name="connsiteX49" fmla="*/ 334682 w 4261227"/>
                <a:gd name="connsiteY49" fmla="*/ 137459 h 1888565"/>
                <a:gd name="connsiteX50" fmla="*/ 268941 w 4261227"/>
                <a:gd name="connsiteY50" fmla="*/ 149412 h 1888565"/>
                <a:gd name="connsiteX51" fmla="*/ 149411 w 4261227"/>
                <a:gd name="connsiteY51" fmla="*/ 155388 h 1888565"/>
                <a:gd name="connsiteX52" fmla="*/ 59764 w 4261227"/>
                <a:gd name="connsiteY52" fmla="*/ 179294 h 1888565"/>
                <a:gd name="connsiteX53" fmla="*/ 59764 w 4261227"/>
                <a:gd name="connsiteY53" fmla="*/ 191247 h 1888565"/>
                <a:gd name="connsiteX54" fmla="*/ 0 w 4261227"/>
                <a:gd name="connsiteY54" fmla="*/ 256988 h 188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261227" h="1888565">
                  <a:moveTo>
                    <a:pt x="0" y="256988"/>
                  </a:moveTo>
                  <a:lnTo>
                    <a:pt x="0" y="256988"/>
                  </a:lnTo>
                  <a:cubicBezTo>
                    <a:pt x="25898" y="298823"/>
                    <a:pt x="34499" y="358933"/>
                    <a:pt x="77694" y="382494"/>
                  </a:cubicBezTo>
                  <a:cubicBezTo>
                    <a:pt x="132163" y="412204"/>
                    <a:pt x="201332" y="393277"/>
                    <a:pt x="262964" y="400423"/>
                  </a:cubicBezTo>
                  <a:cubicBezTo>
                    <a:pt x="338810" y="409217"/>
                    <a:pt x="414042" y="423252"/>
                    <a:pt x="490070" y="430306"/>
                  </a:cubicBezTo>
                  <a:cubicBezTo>
                    <a:pt x="686028" y="448488"/>
                    <a:pt x="855763" y="446432"/>
                    <a:pt x="1045882" y="478118"/>
                  </a:cubicBezTo>
                  <a:cubicBezTo>
                    <a:pt x="1110251" y="488846"/>
                    <a:pt x="1173380" y="506008"/>
                    <a:pt x="1237129" y="519953"/>
                  </a:cubicBezTo>
                  <a:cubicBezTo>
                    <a:pt x="1363604" y="597783"/>
                    <a:pt x="1424804" y="622227"/>
                    <a:pt x="1524000" y="735106"/>
                  </a:cubicBezTo>
                  <a:cubicBezTo>
                    <a:pt x="1543416" y="757201"/>
                    <a:pt x="1551890" y="786902"/>
                    <a:pt x="1565835" y="812800"/>
                  </a:cubicBezTo>
                  <a:cubicBezTo>
                    <a:pt x="1559859" y="852643"/>
                    <a:pt x="1559966" y="893888"/>
                    <a:pt x="1547906" y="932329"/>
                  </a:cubicBezTo>
                  <a:cubicBezTo>
                    <a:pt x="1527860" y="996226"/>
                    <a:pt x="1499105" y="1057186"/>
                    <a:pt x="1470211" y="1117600"/>
                  </a:cubicBezTo>
                  <a:cubicBezTo>
                    <a:pt x="1455175" y="1149038"/>
                    <a:pt x="1433713" y="1176990"/>
                    <a:pt x="1416423" y="1207247"/>
                  </a:cubicBezTo>
                  <a:cubicBezTo>
                    <a:pt x="1401830" y="1232785"/>
                    <a:pt x="1388533" y="1259043"/>
                    <a:pt x="1374588" y="1284941"/>
                  </a:cubicBezTo>
                  <a:cubicBezTo>
                    <a:pt x="1366150" y="1369317"/>
                    <a:pt x="1352402" y="1492324"/>
                    <a:pt x="1362635" y="1559859"/>
                  </a:cubicBezTo>
                  <a:cubicBezTo>
                    <a:pt x="1372171" y="1622796"/>
                    <a:pt x="1378944" y="1699047"/>
                    <a:pt x="1428376" y="1739153"/>
                  </a:cubicBezTo>
                  <a:cubicBezTo>
                    <a:pt x="1496393" y="1794336"/>
                    <a:pt x="1594965" y="1793519"/>
                    <a:pt x="1679388" y="1816847"/>
                  </a:cubicBezTo>
                  <a:cubicBezTo>
                    <a:pt x="1828326" y="1858001"/>
                    <a:pt x="1880559" y="1864306"/>
                    <a:pt x="2020047" y="1888565"/>
                  </a:cubicBezTo>
                  <a:cubicBezTo>
                    <a:pt x="2163482" y="1884581"/>
                    <a:pt x="2307300" y="1887808"/>
                    <a:pt x="2450353" y="1876612"/>
                  </a:cubicBezTo>
                  <a:cubicBezTo>
                    <a:pt x="3107736" y="1825164"/>
                    <a:pt x="2482208" y="1866874"/>
                    <a:pt x="2802964" y="1798918"/>
                  </a:cubicBezTo>
                  <a:cubicBezTo>
                    <a:pt x="3005171" y="1756078"/>
                    <a:pt x="3210253" y="1727710"/>
                    <a:pt x="3412564" y="1685365"/>
                  </a:cubicBezTo>
                  <a:lnTo>
                    <a:pt x="3669553" y="1631576"/>
                  </a:lnTo>
                  <a:cubicBezTo>
                    <a:pt x="3749239" y="1595717"/>
                    <a:pt x="3833381" y="1568454"/>
                    <a:pt x="3908611" y="1524000"/>
                  </a:cubicBezTo>
                  <a:cubicBezTo>
                    <a:pt x="3995085" y="1472902"/>
                    <a:pt x="4106953" y="1364981"/>
                    <a:pt x="4165600" y="1278965"/>
                  </a:cubicBezTo>
                  <a:cubicBezTo>
                    <a:pt x="4196232" y="1234038"/>
                    <a:pt x="4217396" y="1183341"/>
                    <a:pt x="4243294" y="1135529"/>
                  </a:cubicBezTo>
                  <a:cubicBezTo>
                    <a:pt x="4255458" y="1066600"/>
                    <a:pt x="4269450" y="1048909"/>
                    <a:pt x="4255247" y="992094"/>
                  </a:cubicBezTo>
                  <a:cubicBezTo>
                    <a:pt x="4252645" y="981686"/>
                    <a:pt x="4247278" y="972173"/>
                    <a:pt x="4243294" y="962212"/>
                  </a:cubicBezTo>
                  <a:cubicBezTo>
                    <a:pt x="4241302" y="942290"/>
                    <a:pt x="4239215" y="922378"/>
                    <a:pt x="4237317" y="902447"/>
                  </a:cubicBezTo>
                  <a:cubicBezTo>
                    <a:pt x="4235231" y="880542"/>
                    <a:pt x="4234773" y="858441"/>
                    <a:pt x="4231341" y="836706"/>
                  </a:cubicBezTo>
                  <a:cubicBezTo>
                    <a:pt x="4228779" y="820479"/>
                    <a:pt x="4225741" y="804044"/>
                    <a:pt x="4219388" y="788894"/>
                  </a:cubicBezTo>
                  <a:cubicBezTo>
                    <a:pt x="4170521" y="672365"/>
                    <a:pt x="4143870" y="607736"/>
                    <a:pt x="4034117" y="531906"/>
                  </a:cubicBezTo>
                  <a:cubicBezTo>
                    <a:pt x="3969610" y="487338"/>
                    <a:pt x="3897284" y="454562"/>
                    <a:pt x="3824941" y="424329"/>
                  </a:cubicBezTo>
                  <a:cubicBezTo>
                    <a:pt x="3763317" y="398576"/>
                    <a:pt x="3696231" y="388016"/>
                    <a:pt x="3633694" y="364565"/>
                  </a:cubicBezTo>
                  <a:cubicBezTo>
                    <a:pt x="3504839" y="316244"/>
                    <a:pt x="3378452" y="261574"/>
                    <a:pt x="3251200" y="209176"/>
                  </a:cubicBezTo>
                  <a:cubicBezTo>
                    <a:pt x="3209113" y="191846"/>
                    <a:pt x="3170000" y="165813"/>
                    <a:pt x="3125694" y="155388"/>
                  </a:cubicBezTo>
                  <a:cubicBezTo>
                    <a:pt x="3091827" y="147419"/>
                    <a:pt x="3057727" y="140385"/>
                    <a:pt x="3024094" y="131482"/>
                  </a:cubicBezTo>
                  <a:cubicBezTo>
                    <a:pt x="2989968" y="122449"/>
                    <a:pt x="2957075" y="108694"/>
                    <a:pt x="2922494" y="101600"/>
                  </a:cubicBezTo>
                  <a:cubicBezTo>
                    <a:pt x="2849792" y="86687"/>
                    <a:pt x="2594589" y="64224"/>
                    <a:pt x="2557929" y="59765"/>
                  </a:cubicBezTo>
                  <a:cubicBezTo>
                    <a:pt x="2345391" y="33916"/>
                    <a:pt x="2349015" y="23072"/>
                    <a:pt x="2133600" y="5976"/>
                  </a:cubicBezTo>
                  <a:cubicBezTo>
                    <a:pt x="2079944" y="1718"/>
                    <a:pt x="2026023" y="1992"/>
                    <a:pt x="1972235" y="0"/>
                  </a:cubicBezTo>
                  <a:lnTo>
                    <a:pt x="1607670" y="5976"/>
                  </a:lnTo>
                  <a:cubicBezTo>
                    <a:pt x="1583682" y="7975"/>
                    <a:pt x="1564187" y="26694"/>
                    <a:pt x="1541929" y="35859"/>
                  </a:cubicBezTo>
                  <a:cubicBezTo>
                    <a:pt x="1494094" y="55556"/>
                    <a:pt x="1453545" y="56566"/>
                    <a:pt x="1398494" y="65741"/>
                  </a:cubicBezTo>
                  <a:cubicBezTo>
                    <a:pt x="1332753" y="61757"/>
                    <a:pt x="1266899" y="59323"/>
                    <a:pt x="1201270" y="53788"/>
                  </a:cubicBezTo>
                  <a:cubicBezTo>
                    <a:pt x="1101520" y="45375"/>
                    <a:pt x="1002278" y="31301"/>
                    <a:pt x="902447" y="23906"/>
                  </a:cubicBezTo>
                  <a:lnTo>
                    <a:pt x="741082" y="11953"/>
                  </a:lnTo>
                  <a:cubicBezTo>
                    <a:pt x="719168" y="15937"/>
                    <a:pt x="696471" y="16863"/>
                    <a:pt x="675341" y="23906"/>
                  </a:cubicBezTo>
                  <a:cubicBezTo>
                    <a:pt x="654211" y="30949"/>
                    <a:pt x="635853" y="44571"/>
                    <a:pt x="615576" y="53788"/>
                  </a:cubicBezTo>
                  <a:cubicBezTo>
                    <a:pt x="591999" y="64505"/>
                    <a:pt x="568247" y="74959"/>
                    <a:pt x="543858" y="83670"/>
                  </a:cubicBezTo>
                  <a:cubicBezTo>
                    <a:pt x="478818" y="106899"/>
                    <a:pt x="436243" y="117650"/>
                    <a:pt x="370541" y="131482"/>
                  </a:cubicBezTo>
                  <a:cubicBezTo>
                    <a:pt x="358683" y="133978"/>
                    <a:pt x="346565" y="135082"/>
                    <a:pt x="334682" y="137459"/>
                  </a:cubicBezTo>
                  <a:cubicBezTo>
                    <a:pt x="298115" y="144772"/>
                    <a:pt x="317183" y="145838"/>
                    <a:pt x="268941" y="149412"/>
                  </a:cubicBezTo>
                  <a:cubicBezTo>
                    <a:pt x="229157" y="152359"/>
                    <a:pt x="189254" y="153396"/>
                    <a:pt x="149411" y="155388"/>
                  </a:cubicBezTo>
                  <a:cubicBezTo>
                    <a:pt x="140667" y="157137"/>
                    <a:pt x="76012" y="166296"/>
                    <a:pt x="59764" y="179294"/>
                  </a:cubicBezTo>
                  <a:cubicBezTo>
                    <a:pt x="56653" y="181783"/>
                    <a:pt x="59764" y="187263"/>
                    <a:pt x="59764" y="191247"/>
                  </a:cubicBezTo>
                  <a:lnTo>
                    <a:pt x="0" y="256988"/>
                  </a:lnTo>
                  <a:close/>
                </a:path>
              </a:pathLst>
            </a:cu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Dowolny kształt: kształt 6">
              <a:extLst>
                <a:ext uri="{FF2B5EF4-FFF2-40B4-BE49-F238E27FC236}">
                  <a16:creationId xmlns="" xmlns:a16="http://schemas.microsoft.com/office/drawing/2014/main" id="{BDC70F79-CBF2-8904-2D58-3F92D1BDCA3E}"/>
                </a:ext>
              </a:extLst>
            </p:cNvPr>
            <p:cNvSpPr/>
            <p:nvPr/>
          </p:nvSpPr>
          <p:spPr>
            <a:xfrm>
              <a:off x="971600" y="3520138"/>
              <a:ext cx="3600401" cy="2645166"/>
            </a:xfrm>
            <a:custGeom>
              <a:avLst/>
              <a:gdLst>
                <a:gd name="connsiteX0" fmla="*/ 430306 w 4083803"/>
                <a:gd name="connsiteY0" fmla="*/ 11956 h 2283015"/>
                <a:gd name="connsiteX1" fmla="*/ 430306 w 4083803"/>
                <a:gd name="connsiteY1" fmla="*/ 11956 h 2283015"/>
                <a:gd name="connsiteX2" fmla="*/ 759012 w 4083803"/>
                <a:gd name="connsiteY2" fmla="*/ 29886 h 2283015"/>
                <a:gd name="connsiteX3" fmla="*/ 1679389 w 4083803"/>
                <a:gd name="connsiteY3" fmla="*/ 549838 h 2283015"/>
                <a:gd name="connsiteX4" fmla="*/ 1852706 w 4083803"/>
                <a:gd name="connsiteY4" fmla="*/ 633509 h 2283015"/>
                <a:gd name="connsiteX5" fmla="*/ 2551953 w 4083803"/>
                <a:gd name="connsiteY5" fmla="*/ 788897 h 2283015"/>
                <a:gd name="connsiteX6" fmla="*/ 2791012 w 4083803"/>
                <a:gd name="connsiteY6" fmla="*/ 741086 h 2283015"/>
                <a:gd name="connsiteX7" fmla="*/ 3012142 w 4083803"/>
                <a:gd name="connsiteY7" fmla="*/ 717180 h 2283015"/>
                <a:gd name="connsiteX8" fmla="*/ 3257177 w 4083803"/>
                <a:gd name="connsiteY8" fmla="*/ 735109 h 2283015"/>
                <a:gd name="connsiteX9" fmla="*/ 3287059 w 4083803"/>
                <a:gd name="connsiteY9" fmla="*/ 782921 h 2283015"/>
                <a:gd name="connsiteX10" fmla="*/ 3275106 w 4083803"/>
                <a:gd name="connsiteY10" fmla="*/ 914403 h 2283015"/>
                <a:gd name="connsiteX11" fmla="*/ 3269130 w 4083803"/>
                <a:gd name="connsiteY11" fmla="*/ 938309 h 2283015"/>
                <a:gd name="connsiteX12" fmla="*/ 3215342 w 4083803"/>
                <a:gd name="connsiteY12" fmla="*/ 986121 h 2283015"/>
                <a:gd name="connsiteX13" fmla="*/ 3125695 w 4083803"/>
                <a:gd name="connsiteY13" fmla="*/ 1075768 h 2283015"/>
                <a:gd name="connsiteX14" fmla="*/ 3059953 w 4083803"/>
                <a:gd name="connsiteY14" fmla="*/ 1159438 h 2283015"/>
                <a:gd name="connsiteX15" fmla="*/ 3131671 w 4083803"/>
                <a:gd name="connsiteY15" fmla="*/ 1380568 h 2283015"/>
                <a:gd name="connsiteX16" fmla="*/ 3376706 w 4083803"/>
                <a:gd name="connsiteY16" fmla="*/ 1518027 h 2283015"/>
                <a:gd name="connsiteX17" fmla="*/ 4040095 w 4083803"/>
                <a:gd name="connsiteY17" fmla="*/ 1703297 h 2283015"/>
                <a:gd name="connsiteX18" fmla="*/ 3950448 w 4083803"/>
                <a:gd name="connsiteY18" fmla="*/ 1798921 h 2283015"/>
                <a:gd name="connsiteX19" fmla="*/ 3741271 w 4083803"/>
                <a:gd name="connsiteY19" fmla="*/ 1912474 h 2283015"/>
                <a:gd name="connsiteX20" fmla="*/ 3281083 w 4083803"/>
                <a:gd name="connsiteY20" fmla="*/ 2061886 h 2283015"/>
                <a:gd name="connsiteX21" fmla="*/ 2898589 w 4083803"/>
                <a:gd name="connsiteY21" fmla="*/ 2151533 h 2283015"/>
                <a:gd name="connsiteX22" fmla="*/ 2791012 w 4083803"/>
                <a:gd name="connsiteY22" fmla="*/ 2163486 h 2283015"/>
                <a:gd name="connsiteX23" fmla="*/ 2312895 w 4083803"/>
                <a:gd name="connsiteY23" fmla="*/ 2259109 h 2283015"/>
                <a:gd name="connsiteX24" fmla="*/ 1852706 w 4083803"/>
                <a:gd name="connsiteY24" fmla="*/ 2283015 h 2283015"/>
                <a:gd name="connsiteX25" fmla="*/ 1667436 w 4083803"/>
                <a:gd name="connsiteY25" fmla="*/ 2265086 h 2283015"/>
                <a:gd name="connsiteX26" fmla="*/ 1338730 w 4083803"/>
                <a:gd name="connsiteY26" fmla="*/ 2217274 h 2283015"/>
                <a:gd name="connsiteX27" fmla="*/ 1117600 w 4083803"/>
                <a:gd name="connsiteY27" fmla="*/ 2145556 h 2283015"/>
                <a:gd name="connsiteX28" fmla="*/ 944283 w 4083803"/>
                <a:gd name="connsiteY28" fmla="*/ 1894544 h 2283015"/>
                <a:gd name="connsiteX29" fmla="*/ 938306 w 4083803"/>
                <a:gd name="connsiteY29" fmla="*/ 1876615 h 2283015"/>
                <a:gd name="connsiteX30" fmla="*/ 735106 w 4083803"/>
                <a:gd name="connsiteY30" fmla="*/ 1715250 h 2283015"/>
                <a:gd name="connsiteX31" fmla="*/ 1039906 w 4083803"/>
                <a:gd name="connsiteY31" fmla="*/ 1613650 h 2283015"/>
                <a:gd name="connsiteX32" fmla="*/ 1075765 w 4083803"/>
                <a:gd name="connsiteY32" fmla="*/ 1589744 h 2283015"/>
                <a:gd name="connsiteX33" fmla="*/ 1087718 w 4083803"/>
                <a:gd name="connsiteY33" fmla="*/ 1446309 h 2283015"/>
                <a:gd name="connsiteX34" fmla="*/ 1021977 w 4083803"/>
                <a:gd name="connsiteY34" fmla="*/ 1356662 h 2283015"/>
                <a:gd name="connsiteX35" fmla="*/ 770965 w 4083803"/>
                <a:gd name="connsiteY35" fmla="*/ 1117603 h 2283015"/>
                <a:gd name="connsiteX36" fmla="*/ 699248 w 4083803"/>
                <a:gd name="connsiteY36" fmla="*/ 1057838 h 2283015"/>
                <a:gd name="connsiteX37" fmla="*/ 645459 w 4083803"/>
                <a:gd name="connsiteY37" fmla="*/ 1045886 h 2283015"/>
                <a:gd name="connsiteX38" fmla="*/ 621553 w 4083803"/>
                <a:gd name="connsiteY38" fmla="*/ 1033933 h 2283015"/>
                <a:gd name="connsiteX39" fmla="*/ 513977 w 4083803"/>
                <a:gd name="connsiteY39" fmla="*/ 926356 h 2283015"/>
                <a:gd name="connsiteX40" fmla="*/ 227106 w 4083803"/>
                <a:gd name="connsiteY40" fmla="*/ 723156 h 2283015"/>
                <a:gd name="connsiteX41" fmla="*/ 209177 w 4083803"/>
                <a:gd name="connsiteY41" fmla="*/ 681321 h 2283015"/>
                <a:gd name="connsiteX42" fmla="*/ 107577 w 4083803"/>
                <a:gd name="connsiteY42" fmla="*/ 537886 h 2283015"/>
                <a:gd name="connsiteX43" fmla="*/ 0 w 4083803"/>
                <a:gd name="connsiteY43" fmla="*/ 406403 h 2283015"/>
                <a:gd name="connsiteX44" fmla="*/ 23906 w 4083803"/>
                <a:gd name="connsiteY44" fmla="*/ 322733 h 2283015"/>
                <a:gd name="connsiteX45" fmla="*/ 71718 w 4083803"/>
                <a:gd name="connsiteY45" fmla="*/ 274921 h 2283015"/>
                <a:gd name="connsiteX46" fmla="*/ 161365 w 4083803"/>
                <a:gd name="connsiteY46" fmla="*/ 215156 h 2283015"/>
                <a:gd name="connsiteX47" fmla="*/ 239059 w 4083803"/>
                <a:gd name="connsiteY47" fmla="*/ 179297 h 2283015"/>
                <a:gd name="connsiteX48" fmla="*/ 251012 w 4083803"/>
                <a:gd name="connsiteY48" fmla="*/ 161368 h 2283015"/>
                <a:gd name="connsiteX49" fmla="*/ 268942 w 4083803"/>
                <a:gd name="connsiteY49" fmla="*/ 155391 h 2283015"/>
                <a:gd name="connsiteX50" fmla="*/ 334683 w 4083803"/>
                <a:gd name="connsiteY50" fmla="*/ 125509 h 2283015"/>
                <a:gd name="connsiteX51" fmla="*/ 370542 w 4083803"/>
                <a:gd name="connsiteY51" fmla="*/ 83674 h 2283015"/>
                <a:gd name="connsiteX52" fmla="*/ 406400 w 4083803"/>
                <a:gd name="connsiteY52" fmla="*/ 53791 h 2283015"/>
                <a:gd name="connsiteX53" fmla="*/ 430306 w 4083803"/>
                <a:gd name="connsiteY53" fmla="*/ 11956 h 228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083803" h="2283015">
                  <a:moveTo>
                    <a:pt x="430306" y="11956"/>
                  </a:moveTo>
                  <a:lnTo>
                    <a:pt x="430306" y="11956"/>
                  </a:lnTo>
                  <a:cubicBezTo>
                    <a:pt x="550293" y="3385"/>
                    <a:pt x="642355" y="-17301"/>
                    <a:pt x="759012" y="29886"/>
                  </a:cubicBezTo>
                  <a:cubicBezTo>
                    <a:pt x="1326682" y="259506"/>
                    <a:pt x="1003486" y="223537"/>
                    <a:pt x="1679389" y="549838"/>
                  </a:cubicBezTo>
                  <a:cubicBezTo>
                    <a:pt x="1737161" y="577728"/>
                    <a:pt x="1791917" y="613010"/>
                    <a:pt x="1852706" y="633509"/>
                  </a:cubicBezTo>
                  <a:cubicBezTo>
                    <a:pt x="2090389" y="713658"/>
                    <a:pt x="2306071" y="743819"/>
                    <a:pt x="2551953" y="788897"/>
                  </a:cubicBezTo>
                  <a:cubicBezTo>
                    <a:pt x="2802769" y="773222"/>
                    <a:pt x="2452419" y="802144"/>
                    <a:pt x="2791012" y="741086"/>
                  </a:cubicBezTo>
                  <a:cubicBezTo>
                    <a:pt x="2863975" y="727929"/>
                    <a:pt x="2938432" y="725149"/>
                    <a:pt x="3012142" y="717180"/>
                  </a:cubicBezTo>
                  <a:cubicBezTo>
                    <a:pt x="3093820" y="723156"/>
                    <a:pt x="3177526" y="716062"/>
                    <a:pt x="3257177" y="735109"/>
                  </a:cubicBezTo>
                  <a:cubicBezTo>
                    <a:pt x="3275456" y="739480"/>
                    <a:pt x="3285189" y="764220"/>
                    <a:pt x="3287059" y="782921"/>
                  </a:cubicBezTo>
                  <a:cubicBezTo>
                    <a:pt x="3291438" y="826711"/>
                    <a:pt x="3280150" y="870685"/>
                    <a:pt x="3275106" y="914403"/>
                  </a:cubicBezTo>
                  <a:cubicBezTo>
                    <a:pt x="3274165" y="922563"/>
                    <a:pt x="3274388" y="931999"/>
                    <a:pt x="3269130" y="938309"/>
                  </a:cubicBezTo>
                  <a:cubicBezTo>
                    <a:pt x="3253773" y="956738"/>
                    <a:pt x="3232662" y="969523"/>
                    <a:pt x="3215342" y="986121"/>
                  </a:cubicBezTo>
                  <a:cubicBezTo>
                    <a:pt x="3184831" y="1015361"/>
                    <a:pt x="3153906" y="1044303"/>
                    <a:pt x="3125695" y="1075768"/>
                  </a:cubicBezTo>
                  <a:cubicBezTo>
                    <a:pt x="3102017" y="1102177"/>
                    <a:pt x="3081867" y="1131548"/>
                    <a:pt x="3059953" y="1159438"/>
                  </a:cubicBezTo>
                  <a:cubicBezTo>
                    <a:pt x="3083859" y="1233148"/>
                    <a:pt x="3098820" y="1310386"/>
                    <a:pt x="3131671" y="1380568"/>
                  </a:cubicBezTo>
                  <a:cubicBezTo>
                    <a:pt x="3167210" y="1456493"/>
                    <a:pt x="3335594" y="1503582"/>
                    <a:pt x="3376706" y="1518027"/>
                  </a:cubicBezTo>
                  <a:cubicBezTo>
                    <a:pt x="3839778" y="1680728"/>
                    <a:pt x="3717208" y="1651219"/>
                    <a:pt x="4040095" y="1703297"/>
                  </a:cubicBezTo>
                  <a:cubicBezTo>
                    <a:pt x="4118308" y="1742406"/>
                    <a:pt x="4093399" y="1717235"/>
                    <a:pt x="3950448" y="1798921"/>
                  </a:cubicBezTo>
                  <a:cubicBezTo>
                    <a:pt x="3881564" y="1838283"/>
                    <a:pt x="3815114" y="1883464"/>
                    <a:pt x="3741271" y="1912474"/>
                  </a:cubicBezTo>
                  <a:cubicBezTo>
                    <a:pt x="3591161" y="1971446"/>
                    <a:pt x="3438106" y="2025084"/>
                    <a:pt x="3281083" y="2061886"/>
                  </a:cubicBezTo>
                  <a:cubicBezTo>
                    <a:pt x="3153585" y="2091768"/>
                    <a:pt x="3028741" y="2137072"/>
                    <a:pt x="2898589" y="2151533"/>
                  </a:cubicBezTo>
                  <a:cubicBezTo>
                    <a:pt x="2862730" y="2155517"/>
                    <a:pt x="2826498" y="2156968"/>
                    <a:pt x="2791012" y="2163486"/>
                  </a:cubicBezTo>
                  <a:cubicBezTo>
                    <a:pt x="2631158" y="2192847"/>
                    <a:pt x="2475038" y="2247927"/>
                    <a:pt x="2312895" y="2259109"/>
                  </a:cubicBezTo>
                  <a:cubicBezTo>
                    <a:pt x="2044097" y="2277647"/>
                    <a:pt x="2197437" y="2268651"/>
                    <a:pt x="1852706" y="2283015"/>
                  </a:cubicBezTo>
                  <a:cubicBezTo>
                    <a:pt x="1790949" y="2277039"/>
                    <a:pt x="1728980" y="2272958"/>
                    <a:pt x="1667436" y="2265086"/>
                  </a:cubicBezTo>
                  <a:cubicBezTo>
                    <a:pt x="1557609" y="2251038"/>
                    <a:pt x="1338730" y="2217274"/>
                    <a:pt x="1338730" y="2217274"/>
                  </a:cubicBezTo>
                  <a:cubicBezTo>
                    <a:pt x="1265020" y="2193368"/>
                    <a:pt x="1184578" y="2184525"/>
                    <a:pt x="1117600" y="2145556"/>
                  </a:cubicBezTo>
                  <a:cubicBezTo>
                    <a:pt x="1032166" y="2095849"/>
                    <a:pt x="983790" y="1976850"/>
                    <a:pt x="944283" y="1894544"/>
                  </a:cubicBezTo>
                  <a:cubicBezTo>
                    <a:pt x="941557" y="1888865"/>
                    <a:pt x="942656" y="1881172"/>
                    <a:pt x="938306" y="1876615"/>
                  </a:cubicBezTo>
                  <a:cubicBezTo>
                    <a:pt x="824764" y="1757666"/>
                    <a:pt x="849380" y="1780549"/>
                    <a:pt x="735106" y="1715250"/>
                  </a:cubicBezTo>
                  <a:cubicBezTo>
                    <a:pt x="856994" y="1684778"/>
                    <a:pt x="844392" y="1689462"/>
                    <a:pt x="1039906" y="1613650"/>
                  </a:cubicBezTo>
                  <a:cubicBezTo>
                    <a:pt x="1053300" y="1608456"/>
                    <a:pt x="1063812" y="1597713"/>
                    <a:pt x="1075765" y="1589744"/>
                  </a:cubicBezTo>
                  <a:cubicBezTo>
                    <a:pt x="1078565" y="1564546"/>
                    <a:pt x="1091307" y="1457077"/>
                    <a:pt x="1087718" y="1446309"/>
                  </a:cubicBezTo>
                  <a:cubicBezTo>
                    <a:pt x="1076000" y="1411154"/>
                    <a:pt x="1047690" y="1383345"/>
                    <a:pt x="1021977" y="1356662"/>
                  </a:cubicBezTo>
                  <a:cubicBezTo>
                    <a:pt x="941801" y="1273460"/>
                    <a:pt x="844935" y="1206368"/>
                    <a:pt x="770965" y="1117603"/>
                  </a:cubicBezTo>
                  <a:cubicBezTo>
                    <a:pt x="743567" y="1084725"/>
                    <a:pt x="741414" y="1073650"/>
                    <a:pt x="699248" y="1057838"/>
                  </a:cubicBezTo>
                  <a:cubicBezTo>
                    <a:pt x="682050" y="1051389"/>
                    <a:pt x="663389" y="1049870"/>
                    <a:pt x="645459" y="1045886"/>
                  </a:cubicBezTo>
                  <a:cubicBezTo>
                    <a:pt x="637490" y="1041902"/>
                    <a:pt x="628082" y="1039995"/>
                    <a:pt x="621553" y="1033933"/>
                  </a:cubicBezTo>
                  <a:cubicBezTo>
                    <a:pt x="563075" y="979631"/>
                    <a:pt x="572971" y="968308"/>
                    <a:pt x="513977" y="926356"/>
                  </a:cubicBezTo>
                  <a:cubicBezTo>
                    <a:pt x="188434" y="694858"/>
                    <a:pt x="387465" y="854356"/>
                    <a:pt x="227106" y="723156"/>
                  </a:cubicBezTo>
                  <a:cubicBezTo>
                    <a:pt x="221130" y="709211"/>
                    <a:pt x="216545" y="694583"/>
                    <a:pt x="209177" y="681321"/>
                  </a:cubicBezTo>
                  <a:cubicBezTo>
                    <a:pt x="183881" y="635788"/>
                    <a:pt x="140308" y="576072"/>
                    <a:pt x="107577" y="537886"/>
                  </a:cubicBezTo>
                  <a:cubicBezTo>
                    <a:pt x="-2502" y="409460"/>
                    <a:pt x="50257" y="494351"/>
                    <a:pt x="0" y="406403"/>
                  </a:cubicBezTo>
                  <a:cubicBezTo>
                    <a:pt x="7969" y="378513"/>
                    <a:pt x="10016" y="348197"/>
                    <a:pt x="23906" y="322733"/>
                  </a:cubicBezTo>
                  <a:cubicBezTo>
                    <a:pt x="34699" y="302946"/>
                    <a:pt x="55202" y="290258"/>
                    <a:pt x="71718" y="274921"/>
                  </a:cubicBezTo>
                  <a:cubicBezTo>
                    <a:pt x="103327" y="245569"/>
                    <a:pt x="120348" y="234585"/>
                    <a:pt x="161365" y="215156"/>
                  </a:cubicBezTo>
                  <a:cubicBezTo>
                    <a:pt x="253161" y="171674"/>
                    <a:pt x="194787" y="208812"/>
                    <a:pt x="239059" y="179297"/>
                  </a:cubicBezTo>
                  <a:cubicBezTo>
                    <a:pt x="243043" y="173321"/>
                    <a:pt x="245403" y="165855"/>
                    <a:pt x="251012" y="161368"/>
                  </a:cubicBezTo>
                  <a:cubicBezTo>
                    <a:pt x="255932" y="157432"/>
                    <a:pt x="263093" y="157731"/>
                    <a:pt x="268942" y="155391"/>
                  </a:cubicBezTo>
                  <a:cubicBezTo>
                    <a:pt x="270907" y="154605"/>
                    <a:pt x="325429" y="132119"/>
                    <a:pt x="334683" y="125509"/>
                  </a:cubicBezTo>
                  <a:cubicBezTo>
                    <a:pt x="351072" y="113803"/>
                    <a:pt x="357657" y="98706"/>
                    <a:pt x="370542" y="83674"/>
                  </a:cubicBezTo>
                  <a:cubicBezTo>
                    <a:pt x="385882" y="65777"/>
                    <a:pt x="387954" y="66088"/>
                    <a:pt x="406400" y="53791"/>
                  </a:cubicBezTo>
                  <a:cubicBezTo>
                    <a:pt x="421668" y="30889"/>
                    <a:pt x="426322" y="18929"/>
                    <a:pt x="430306" y="11956"/>
                  </a:cubicBezTo>
                  <a:close/>
                </a:path>
              </a:pathLst>
            </a:cu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zaokrąglone rogi 7">
              <a:extLst>
                <a:ext uri="{FF2B5EF4-FFF2-40B4-BE49-F238E27FC236}">
                  <a16:creationId xmlns="" xmlns:a16="http://schemas.microsoft.com/office/drawing/2014/main" id="{7E81B705-3BB2-BCDA-EF1F-FAC97945A170}"/>
                </a:ext>
              </a:extLst>
            </p:cNvPr>
            <p:cNvSpPr/>
            <p:nvPr/>
          </p:nvSpPr>
          <p:spPr>
            <a:xfrm>
              <a:off x="522613" y="1413346"/>
              <a:ext cx="8216072" cy="4959479"/>
            </a:xfrm>
            <a:prstGeom prst="roundRect">
              <a:avLst/>
            </a:prstGeom>
            <a:solidFill>
              <a:srgbClr val="00FFFF">
                <a:alpha val="4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p:cNvSpPr txBox="1"/>
            <p:nvPr/>
          </p:nvSpPr>
          <p:spPr>
            <a:xfrm>
              <a:off x="722980" y="1563102"/>
              <a:ext cx="2016224" cy="2031325"/>
            </a:xfrm>
            <a:prstGeom prst="rect">
              <a:avLst/>
            </a:prstGeom>
            <a:noFill/>
          </p:spPr>
          <p:txBody>
            <a:bodyPr wrap="square" rtlCol="0">
              <a:spAutoFit/>
            </a:bodyPr>
            <a:lstStyle/>
            <a:p>
              <a:pPr algn="ctr"/>
              <a:r>
                <a:rPr lang="en-US" sz="1800"/>
                <a:t>Granular computations in the complement of upper approximation of the considered concept</a:t>
              </a:r>
            </a:p>
          </p:txBody>
        </p:sp>
        <p:sp>
          <p:nvSpPr>
            <p:cNvPr id="10" name="pole tekstowe 9"/>
            <p:cNvSpPr txBox="1"/>
            <p:nvPr/>
          </p:nvSpPr>
          <p:spPr>
            <a:xfrm>
              <a:off x="3679532" y="3465111"/>
              <a:ext cx="2221083" cy="1477328"/>
            </a:xfrm>
            <a:prstGeom prst="rect">
              <a:avLst/>
            </a:prstGeom>
            <a:noFill/>
          </p:spPr>
          <p:txBody>
            <a:bodyPr wrap="square" rtlCol="0">
              <a:spAutoFit/>
            </a:bodyPr>
            <a:lstStyle/>
            <a:p>
              <a:pPr algn="ctr"/>
              <a:r>
                <a:rPr lang="en-US" sz="1800" dirty="0"/>
                <a:t>Granular computations in the upper approximation of the considered concept</a:t>
              </a:r>
            </a:p>
          </p:txBody>
        </p:sp>
        <p:sp>
          <p:nvSpPr>
            <p:cNvPr id="11" name="pole tekstowe 10"/>
            <p:cNvSpPr txBox="1"/>
            <p:nvPr/>
          </p:nvSpPr>
          <p:spPr>
            <a:xfrm>
              <a:off x="3884391" y="1605275"/>
              <a:ext cx="2016224" cy="1754326"/>
            </a:xfrm>
            <a:prstGeom prst="rect">
              <a:avLst/>
            </a:prstGeom>
            <a:noFill/>
          </p:spPr>
          <p:txBody>
            <a:bodyPr wrap="square" rtlCol="0">
              <a:spAutoFit/>
            </a:bodyPr>
            <a:lstStyle/>
            <a:p>
              <a:pPr algn="ctr"/>
              <a:r>
                <a:rPr lang="en-US" sz="1800"/>
                <a:t>Granular computations in the lower approximation of the considered concept</a:t>
              </a:r>
              <a:endParaRPr lang="pl-PL" sz="1800"/>
            </a:p>
          </p:txBody>
        </p:sp>
        <p:sp>
          <p:nvSpPr>
            <p:cNvPr id="12" name="pole tekstowe 11"/>
            <p:cNvSpPr txBox="1"/>
            <p:nvPr/>
          </p:nvSpPr>
          <p:spPr>
            <a:xfrm>
              <a:off x="1763688" y="4306470"/>
              <a:ext cx="2016224" cy="1754326"/>
            </a:xfrm>
            <a:prstGeom prst="rect">
              <a:avLst/>
            </a:prstGeom>
            <a:noFill/>
          </p:spPr>
          <p:txBody>
            <a:bodyPr wrap="square" rtlCol="0">
              <a:spAutoFit/>
            </a:bodyPr>
            <a:lstStyle/>
            <a:p>
              <a:pPr algn="ctr"/>
              <a:r>
                <a:rPr lang="en-US" sz="1800"/>
                <a:t>Granular computations in the boundary region of the considered concept</a:t>
              </a:r>
            </a:p>
          </p:txBody>
        </p:sp>
        <p:cxnSp>
          <p:nvCxnSpPr>
            <p:cNvPr id="9" name="Łącznik prosty ze strzałką 8"/>
            <p:cNvCxnSpPr/>
            <p:nvPr/>
          </p:nvCxnSpPr>
          <p:spPr>
            <a:xfrm flipV="1">
              <a:off x="3779912" y="3333797"/>
              <a:ext cx="371270" cy="61230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p:nvPr/>
          </p:nvCxnSpPr>
          <p:spPr>
            <a:xfrm flipH="1">
              <a:off x="3154170" y="3946106"/>
              <a:ext cx="625741" cy="45741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Prostokąt 16"/>
          <p:cNvSpPr/>
          <p:nvPr/>
        </p:nvSpPr>
        <p:spPr>
          <a:xfrm>
            <a:off x="3991590" y="5678234"/>
            <a:ext cx="2749684" cy="847110"/>
          </a:xfrm>
          <a:prstGeom prst="rect">
            <a:avLst/>
          </a:prstGeom>
          <a:solidFill>
            <a:srgbClr val="FFFF00">
              <a:alpha val="5800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noProof="0">
                <a:solidFill>
                  <a:schemeClr val="tx1"/>
                </a:solidFill>
              </a:rPr>
              <a:t>Training sample without cases in the lower approximation</a:t>
            </a:r>
          </a:p>
        </p:txBody>
      </p:sp>
      <p:cxnSp>
        <p:nvCxnSpPr>
          <p:cNvPr id="19" name="Łącznik prosty 18"/>
          <p:cNvCxnSpPr>
            <a:cxnSpLocks/>
          </p:cNvCxnSpPr>
          <p:nvPr/>
        </p:nvCxnSpPr>
        <p:spPr>
          <a:xfrm flipH="1" flipV="1">
            <a:off x="6034928" y="3253568"/>
            <a:ext cx="4851" cy="2393250"/>
          </a:xfrm>
          <a:prstGeom prst="line">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2" name="pole tekstowe 31"/>
          <p:cNvSpPr txBox="1"/>
          <p:nvPr/>
        </p:nvSpPr>
        <p:spPr>
          <a:xfrm>
            <a:off x="6755821" y="1898028"/>
            <a:ext cx="2219561" cy="4524315"/>
          </a:xfrm>
          <a:prstGeom prst="rect">
            <a:avLst/>
          </a:prstGeom>
          <a:noFill/>
        </p:spPr>
        <p:txBody>
          <a:bodyPr wrap="square" rtlCol="0">
            <a:spAutoFit/>
          </a:bodyPr>
          <a:lstStyle/>
          <a:p>
            <a:pPr algn="ctr"/>
            <a:r>
              <a:rPr lang="en-US" sz="1800"/>
              <a:t>TASK:</a:t>
            </a:r>
          </a:p>
          <a:p>
            <a:pPr algn="ctr"/>
            <a:r>
              <a:rPr lang="en-US" sz="1800"/>
              <a:t>Discover computations in the lower approximation of the considered concept.</a:t>
            </a:r>
          </a:p>
          <a:p>
            <a:pPr algn="ctr"/>
            <a:r>
              <a:rPr lang="en-US" sz="1800"/>
              <a:t>Discovery </a:t>
            </a:r>
            <a:r>
              <a:rPr lang="pl-PL" sz="1800"/>
              <a:t>of </a:t>
            </a:r>
            <a:r>
              <a:rPr lang="en-US" sz="1800" noProof="0"/>
              <a:t>solutions supported by reasoning (e.g. analogy</a:t>
            </a:r>
            <a:r>
              <a:rPr lang="pl-PL" sz="1800" noProof="0"/>
              <a:t>-</a:t>
            </a:r>
            <a:r>
              <a:rPr lang="en-US" sz="1800" noProof="0"/>
              <a:t>based reasoning), dialogues with chatbots and/or experts, knowledge bases etc. </a:t>
            </a:r>
            <a:endParaRPr lang="en-US" sz="1800"/>
          </a:p>
        </p:txBody>
      </p:sp>
      <p:sp>
        <p:nvSpPr>
          <p:cNvPr id="23" name="Prostokąt 22"/>
          <p:cNvSpPr/>
          <p:nvPr/>
        </p:nvSpPr>
        <p:spPr>
          <a:xfrm>
            <a:off x="5908996" y="3140968"/>
            <a:ext cx="145813"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rzałka: w lewo 12">
            <a:extLst>
              <a:ext uri="{FF2B5EF4-FFF2-40B4-BE49-F238E27FC236}">
                <a16:creationId xmlns="" xmlns:a16="http://schemas.microsoft.com/office/drawing/2014/main" id="{1BCB391B-5E7E-CCCE-8059-3CF699B4C19A}"/>
              </a:ext>
            </a:extLst>
          </p:cNvPr>
          <p:cNvSpPr/>
          <p:nvPr/>
        </p:nvSpPr>
        <p:spPr>
          <a:xfrm>
            <a:off x="6156176" y="4158591"/>
            <a:ext cx="478951" cy="32982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awias klamrowy otwierający 13">
            <a:extLst>
              <a:ext uri="{FF2B5EF4-FFF2-40B4-BE49-F238E27FC236}">
                <a16:creationId xmlns="" xmlns:a16="http://schemas.microsoft.com/office/drawing/2014/main" id="{61BE0D91-62B1-BF2C-F6F0-ECCB7A35F26D}"/>
              </a:ext>
            </a:extLst>
          </p:cNvPr>
          <p:cNvSpPr/>
          <p:nvPr/>
        </p:nvSpPr>
        <p:spPr>
          <a:xfrm>
            <a:off x="6666612" y="2060847"/>
            <a:ext cx="353660" cy="4464495"/>
          </a:xfrm>
          <a:prstGeom prst="lef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Symbol zastępczy numeru slajdu 14"/>
          <p:cNvSpPr>
            <a:spLocks noGrp="1"/>
          </p:cNvSpPr>
          <p:nvPr>
            <p:ph type="sldNum" sz="quarter" idx="12"/>
          </p:nvPr>
        </p:nvSpPr>
        <p:spPr>
          <a:xfrm>
            <a:off x="8629599" y="6494820"/>
            <a:ext cx="514400" cy="359870"/>
          </a:xfrm>
        </p:spPr>
        <p:txBody>
          <a:bodyPr/>
          <a:lstStyle/>
          <a:p>
            <a:pPr>
              <a:defRPr/>
            </a:pPr>
            <a:fld id="{D02E777F-298D-4C96-825C-3DC57E52C55E}" type="slidenum">
              <a:rPr lang="pl-PL" smtClean="0"/>
              <a:pPr>
                <a:defRPr/>
              </a:pPr>
              <a:t>35</a:t>
            </a:fld>
            <a:endParaRPr lang="pl-PL" dirty="0"/>
          </a:p>
        </p:txBody>
      </p:sp>
      <p:sp>
        <p:nvSpPr>
          <p:cNvPr id="5" name="pole tekstowe 4">
            <a:extLst>
              <a:ext uri="{FF2B5EF4-FFF2-40B4-BE49-F238E27FC236}">
                <a16:creationId xmlns="" xmlns:a16="http://schemas.microsoft.com/office/drawing/2014/main" id="{A1E1AD5F-5D5F-2E06-8AA8-7CE5D4D0CB02}"/>
              </a:ext>
            </a:extLst>
          </p:cNvPr>
          <p:cNvSpPr txBox="1"/>
          <p:nvPr/>
        </p:nvSpPr>
        <p:spPr>
          <a:xfrm>
            <a:off x="-36512" y="-31742"/>
            <a:ext cx="9144000" cy="1938992"/>
          </a:xfrm>
          <a:prstGeom prst="rect">
            <a:avLst/>
          </a:prstGeom>
          <a:noFill/>
        </p:spPr>
        <p:txBody>
          <a:bodyPr wrap="square" rtlCol="0">
            <a:spAutoFit/>
          </a:bodyPr>
          <a:lstStyle/>
          <a:p>
            <a:pPr algn="ctr"/>
            <a:r>
              <a:rPr lang="en-US" sz="2400" b="1" dirty="0">
                <a:solidFill>
                  <a:srgbClr val="0070C0"/>
                </a:solidFill>
              </a:rPr>
              <a:t>APPROXIMATION AREAS</a:t>
            </a:r>
            <a:r>
              <a:rPr lang="pl-PL" sz="2400" b="1" dirty="0">
                <a:solidFill>
                  <a:srgbClr val="0070C0"/>
                </a:solidFill>
              </a:rPr>
              <a:t> OF THE </a:t>
            </a:r>
            <a:r>
              <a:rPr lang="en-US" sz="2400" b="1" dirty="0">
                <a:solidFill>
                  <a:srgbClr val="0070C0"/>
                </a:solidFill>
              </a:rPr>
              <a:t>CONCEPT:</a:t>
            </a:r>
            <a:r>
              <a:rPr lang="en-US" sz="2400" dirty="0">
                <a:solidFill>
                  <a:srgbClr val="0070C0"/>
                </a:solidFill>
              </a:rPr>
              <a:t/>
            </a:r>
            <a:br>
              <a:rPr lang="en-US" sz="2400" dirty="0">
                <a:solidFill>
                  <a:srgbClr val="0070C0"/>
                </a:solidFill>
              </a:rPr>
            </a:br>
            <a:r>
              <a:rPr lang="en-US" sz="2400" b="1" i="1" dirty="0">
                <a:solidFill>
                  <a:srgbClr val="0070C0"/>
                </a:solidFill>
              </a:rPr>
              <a:t>GRANULAR COMPUTATIONS</a:t>
            </a:r>
            <a:r>
              <a:rPr lang="pl-PL" sz="2400" b="1" i="1" dirty="0">
                <a:solidFill>
                  <a:srgbClr val="0070C0"/>
                </a:solidFill>
              </a:rPr>
              <a:t> WITH H</a:t>
            </a:r>
            <a:r>
              <a:rPr lang="en-US" sz="2400" b="1" i="1" dirty="0" err="1">
                <a:solidFill>
                  <a:srgbClr val="0070C0"/>
                </a:solidFill>
              </a:rPr>
              <a:t>IGH</a:t>
            </a:r>
            <a:r>
              <a:rPr lang="en-US" sz="2400" b="1" i="1" dirty="0">
                <a:solidFill>
                  <a:srgbClr val="0070C0"/>
                </a:solidFill>
              </a:rPr>
              <a:t>-QUALITY SOLUTIONS </a:t>
            </a:r>
            <a:r>
              <a:rPr lang="pl-PL" sz="2400" b="1" i="1" dirty="0">
                <a:solidFill>
                  <a:srgbClr val="0070C0"/>
                </a:solidFill>
              </a:rPr>
              <a:t>OF THE </a:t>
            </a:r>
            <a:r>
              <a:rPr lang="pl-PL" sz="2400" b="1" i="1" dirty="0" err="1">
                <a:solidFill>
                  <a:srgbClr val="0070C0"/>
                </a:solidFill>
              </a:rPr>
              <a:t>SPECIFIED</a:t>
            </a:r>
            <a:r>
              <a:rPr lang="pl-PL" sz="2400" b="1" i="1" dirty="0">
                <a:solidFill>
                  <a:srgbClr val="0070C0"/>
                </a:solidFill>
              </a:rPr>
              <a:t> PROBLEM</a:t>
            </a:r>
          </a:p>
          <a:p>
            <a:pPr algn="ctr"/>
            <a:r>
              <a:rPr lang="en-US" sz="2400" b="1" dirty="0">
                <a:solidFill>
                  <a:srgbClr val="0070C0"/>
                </a:solidFill>
              </a:rPr>
              <a:t>IN THE DOMAIN CONSISTING OF COMPUTATIONS</a:t>
            </a:r>
            <a:r>
              <a:rPr lang="pl-PL" sz="2400" b="1" dirty="0">
                <a:solidFill>
                  <a:srgbClr val="0070C0"/>
                </a:solidFill>
              </a:rPr>
              <a:t> OF </a:t>
            </a:r>
          </a:p>
          <a:p>
            <a:pPr algn="ctr"/>
            <a:r>
              <a:rPr lang="en-US" sz="2400" b="1" dirty="0">
                <a:solidFill>
                  <a:srgbClr val="0070C0"/>
                </a:solidFill>
              </a:rPr>
              <a:t>C-GRANULE CONTROL</a:t>
            </a:r>
            <a:endParaRPr lang="pl-PL" sz="2400" dirty="0">
              <a:solidFill>
                <a:srgbClr val="0070C0"/>
              </a:solidFill>
            </a:endParaRPr>
          </a:p>
        </p:txBody>
      </p:sp>
    </p:spTree>
    <p:extLst>
      <p:ext uri="{BB962C8B-B14F-4D97-AF65-F5344CB8AC3E}">
        <p14:creationId xmlns:p14="http://schemas.microsoft.com/office/powerpoint/2010/main" val="3273346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D02E777F-298D-4C96-825C-3DC57E52C55E}" type="slidenum">
              <a:rPr lang="pl-PL" smtClean="0"/>
              <a:pPr>
                <a:defRPr/>
              </a:pPr>
              <a:t>36</a:t>
            </a:fld>
            <a:endParaRPr lang="pl-PL"/>
          </a:p>
        </p:txBody>
      </p:sp>
      <p:grpSp>
        <p:nvGrpSpPr>
          <p:cNvPr id="19" name="Grupa 18"/>
          <p:cNvGrpSpPr/>
          <p:nvPr/>
        </p:nvGrpSpPr>
        <p:grpSpPr>
          <a:xfrm>
            <a:off x="971600" y="188640"/>
            <a:ext cx="7344816" cy="6532836"/>
            <a:chOff x="1420781" y="839621"/>
            <a:chExt cx="5150100" cy="5983449"/>
          </a:xfrm>
        </p:grpSpPr>
        <p:grpSp>
          <p:nvGrpSpPr>
            <p:cNvPr id="11" name="Grupa 10"/>
            <p:cNvGrpSpPr/>
            <p:nvPr/>
          </p:nvGrpSpPr>
          <p:grpSpPr>
            <a:xfrm>
              <a:off x="1623297" y="839621"/>
              <a:ext cx="4881667" cy="1662965"/>
              <a:chOff x="-62553" y="487753"/>
              <a:chExt cx="4881667" cy="1662965"/>
            </a:xfrm>
          </p:grpSpPr>
          <p:sp>
            <p:nvSpPr>
              <p:cNvPr id="3" name="Prostokąt zaokrąglony 2"/>
              <p:cNvSpPr/>
              <p:nvPr/>
            </p:nvSpPr>
            <p:spPr>
              <a:xfrm>
                <a:off x="-62553" y="487753"/>
                <a:ext cx="4881667" cy="1662965"/>
              </a:xfrm>
              <a:prstGeom prst="round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endParaRPr>
              </a:p>
            </p:txBody>
          </p:sp>
          <p:sp>
            <p:nvSpPr>
              <p:cNvPr id="5" name="Prostokąt 4"/>
              <p:cNvSpPr/>
              <p:nvPr/>
            </p:nvSpPr>
            <p:spPr>
              <a:xfrm>
                <a:off x="305410" y="989333"/>
                <a:ext cx="1837113" cy="91875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Basic concept</a:t>
                </a:r>
                <a:r>
                  <a:rPr lang="en-US" sz="1200">
                    <a:solidFill>
                      <a:schemeClr val="tx1"/>
                    </a:solidFill>
                  </a:rPr>
                  <a:t>: </a:t>
                </a:r>
              </a:p>
              <a:p>
                <a:pPr algn="ctr"/>
                <a:r>
                  <a:rPr lang="en-US" sz="1400">
                    <a:solidFill>
                      <a:schemeClr val="tx1"/>
                    </a:solidFill>
                  </a:rPr>
                  <a:t>Approximation space</a:t>
                </a:r>
              </a:p>
            </p:txBody>
          </p:sp>
          <p:sp>
            <p:nvSpPr>
              <p:cNvPr id="7" name="Prostokąt 6"/>
              <p:cNvSpPr/>
              <p:nvPr/>
            </p:nvSpPr>
            <p:spPr>
              <a:xfrm>
                <a:off x="2739530" y="920491"/>
                <a:ext cx="1754703" cy="91875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Basic task: </a:t>
                </a:r>
                <a:endParaRPr lang="pl-PL" sz="1200" b="1">
                  <a:solidFill>
                    <a:schemeClr val="tx1"/>
                  </a:solidFill>
                </a:endParaRPr>
              </a:p>
              <a:p>
                <a:pPr algn="ctr"/>
                <a:r>
                  <a:rPr lang="en-US" sz="1200">
                    <a:solidFill>
                      <a:schemeClr val="tx1"/>
                    </a:solidFill>
                  </a:rPr>
                  <a:t>Approximation of concepts</a:t>
                </a:r>
                <a:endParaRPr lang="en-US" sz="1400">
                  <a:solidFill>
                    <a:schemeClr val="tx1"/>
                  </a:solidFill>
                </a:endParaRPr>
              </a:p>
            </p:txBody>
          </p:sp>
          <p:sp>
            <p:nvSpPr>
              <p:cNvPr id="6" name="Strzałka w prawo 5"/>
              <p:cNvSpPr/>
              <p:nvPr/>
            </p:nvSpPr>
            <p:spPr>
              <a:xfrm>
                <a:off x="2150732" y="1319236"/>
                <a:ext cx="576064" cy="1886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p:cNvSpPr txBox="1"/>
              <p:nvPr/>
            </p:nvSpPr>
            <p:spPr>
              <a:xfrm>
                <a:off x="1196875" y="519600"/>
                <a:ext cx="2451809" cy="338273"/>
              </a:xfrm>
              <a:prstGeom prst="rect">
                <a:avLst/>
              </a:prstGeom>
              <a:noFill/>
            </p:spPr>
            <p:txBody>
              <a:bodyPr wrap="square" rtlCol="0">
                <a:spAutoFit/>
              </a:bodyPr>
              <a:lstStyle/>
              <a:p>
                <a:r>
                  <a:rPr lang="pl-PL" sz="1800"/>
                  <a:t>RS – CURRENT APPROACH</a:t>
                </a:r>
              </a:p>
            </p:txBody>
          </p:sp>
        </p:grpSp>
        <p:grpSp>
          <p:nvGrpSpPr>
            <p:cNvPr id="12" name="Grupa 11"/>
            <p:cNvGrpSpPr/>
            <p:nvPr/>
          </p:nvGrpSpPr>
          <p:grpSpPr>
            <a:xfrm>
              <a:off x="1420781" y="3299448"/>
              <a:ext cx="5150100" cy="3523622"/>
              <a:chOff x="-104731" y="7592"/>
              <a:chExt cx="5150100" cy="3523622"/>
            </a:xfrm>
          </p:grpSpPr>
          <p:sp>
            <p:nvSpPr>
              <p:cNvPr id="13" name="Prostokąt zaokrąglony 12"/>
              <p:cNvSpPr/>
              <p:nvPr/>
            </p:nvSpPr>
            <p:spPr>
              <a:xfrm>
                <a:off x="-104731" y="7592"/>
                <a:ext cx="5150100" cy="3523622"/>
              </a:xfrm>
              <a:prstGeom prst="round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endParaRPr>
              </a:p>
            </p:txBody>
          </p:sp>
          <p:sp>
            <p:nvSpPr>
              <p:cNvPr id="14" name="Prostokąt 13"/>
              <p:cNvSpPr/>
              <p:nvPr/>
            </p:nvSpPr>
            <p:spPr>
              <a:xfrm>
                <a:off x="-5205" y="642899"/>
                <a:ext cx="2643831" cy="26427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Basic concept</a:t>
                </a:r>
                <a:r>
                  <a:rPr lang="en-US" sz="1400">
                    <a:solidFill>
                      <a:schemeClr val="tx1"/>
                    </a:solidFill>
                  </a:rPr>
                  <a:t>: </a:t>
                </a:r>
              </a:p>
              <a:p>
                <a:pPr algn="ctr"/>
                <a:r>
                  <a:rPr lang="en-US" sz="1400" noProof="0">
                    <a:solidFill>
                      <a:schemeClr val="tx1"/>
                    </a:solidFill>
                  </a:rPr>
                  <a:t>Approximate reasoning processes supporting </a:t>
                </a:r>
              </a:p>
              <a:p>
                <a:pPr marL="400050" indent="-400050" algn="ctr">
                  <a:buAutoNum type="romanLcParenBoth"/>
                </a:pPr>
                <a:r>
                  <a:rPr lang="en-US" sz="1400" noProof="0">
                    <a:solidFill>
                      <a:schemeClr val="tx1"/>
                    </a:solidFill>
                  </a:rPr>
                  <a:t>generation of rough set based granular computations in interaction with the abstract and physical worlds over dynamically discovered rough set based granular networks </a:t>
                </a:r>
                <a:r>
                  <a:rPr lang="pl-PL" sz="1400">
                    <a:solidFill>
                      <a:schemeClr val="tx1"/>
                    </a:solidFill>
                  </a:rPr>
                  <a:t>a</a:t>
                </a:r>
                <a:r>
                  <a:rPr lang="en-US" sz="1400" noProof="0" err="1">
                    <a:solidFill>
                      <a:schemeClr val="tx1"/>
                    </a:solidFill>
                  </a:rPr>
                  <a:t>nd</a:t>
                </a:r>
                <a:endParaRPr lang="pl-PL" sz="1400">
                  <a:solidFill>
                    <a:schemeClr val="tx1"/>
                  </a:solidFill>
                </a:endParaRPr>
              </a:p>
              <a:p>
                <a:pPr marL="400050" indent="-400050" algn="ctr">
                  <a:buAutoNum type="romanLcParenBoth"/>
                </a:pPr>
                <a:r>
                  <a:rPr lang="en-US" sz="1400" noProof="0">
                    <a:solidFill>
                      <a:schemeClr val="tx1"/>
                    </a:solidFill>
                  </a:rPr>
                  <a:t>for a given problem specification </a:t>
                </a:r>
                <a:r>
                  <a:rPr lang="pl-PL" sz="1400" noProof="0">
                    <a:solidFill>
                      <a:schemeClr val="tx1"/>
                    </a:solidFill>
                  </a:rPr>
                  <a:t>to</a:t>
                </a:r>
                <a:r>
                  <a:rPr lang="en-US" sz="1400" noProof="0">
                    <a:solidFill>
                      <a:schemeClr val="tx1"/>
                    </a:solidFill>
                  </a:rPr>
                  <a:t> c-granule(s), construction of "abstract and/or physical" approximate solutions of appropriate quality along these granular computations in the form of granules.</a:t>
                </a:r>
              </a:p>
            </p:txBody>
          </p:sp>
          <p:sp>
            <p:nvSpPr>
              <p:cNvPr id="15" name="Prostokąt 14"/>
              <p:cNvSpPr/>
              <p:nvPr/>
            </p:nvSpPr>
            <p:spPr>
              <a:xfrm>
                <a:off x="3025722" y="1175147"/>
                <a:ext cx="1944216" cy="163240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Basic task: </a:t>
                </a:r>
                <a:endParaRPr lang="pl-PL" sz="1400" b="1" dirty="0">
                  <a:solidFill>
                    <a:schemeClr val="tx1"/>
                  </a:solidFill>
                </a:endParaRPr>
              </a:p>
              <a:p>
                <a:pPr algn="ctr"/>
                <a:r>
                  <a:rPr lang="en-US" sz="1400" noProof="0" dirty="0">
                    <a:solidFill>
                      <a:schemeClr val="tx1"/>
                    </a:solidFill>
                  </a:rPr>
                  <a:t>Discover</a:t>
                </a:r>
                <a:r>
                  <a:rPr lang="pl-PL" sz="1400" noProof="0" dirty="0">
                    <a:solidFill>
                      <a:schemeClr val="tx1"/>
                    </a:solidFill>
                  </a:rPr>
                  <a:t>y</a:t>
                </a:r>
                <a:r>
                  <a:rPr lang="en-US" sz="1400" noProof="0" dirty="0">
                    <a:solidFill>
                      <a:schemeClr val="tx1"/>
                    </a:solidFill>
                  </a:rPr>
                  <a:t> of approximate solutions to problems of appropriate quality based on discovery of rough set based complex game teams over rough set based granular networks</a:t>
                </a:r>
              </a:p>
            </p:txBody>
          </p:sp>
          <p:sp>
            <p:nvSpPr>
              <p:cNvPr id="16" name="Strzałka w prawo 15"/>
              <p:cNvSpPr/>
              <p:nvPr/>
            </p:nvSpPr>
            <p:spPr>
              <a:xfrm>
                <a:off x="2658934" y="1900623"/>
                <a:ext cx="366789" cy="158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ole tekstowe 16"/>
              <p:cNvSpPr txBox="1"/>
              <p:nvPr/>
            </p:nvSpPr>
            <p:spPr>
              <a:xfrm>
                <a:off x="1384304" y="122702"/>
                <a:ext cx="2629393" cy="338273"/>
              </a:xfrm>
              <a:prstGeom prst="rect">
                <a:avLst/>
              </a:prstGeom>
              <a:noFill/>
            </p:spPr>
            <p:txBody>
              <a:bodyPr wrap="square" rtlCol="0">
                <a:spAutoFit/>
              </a:bodyPr>
              <a:lstStyle/>
              <a:p>
                <a:pPr algn="ctr"/>
                <a:r>
                  <a:rPr lang="pl-PL" sz="1800" dirty="0"/>
                  <a:t>CHALLENGE FOR RS IN </a:t>
                </a:r>
                <a:r>
                  <a:rPr lang="pl-PL" sz="1800" dirty="0" err="1"/>
                  <a:t>IGrC</a:t>
                </a:r>
                <a:endParaRPr lang="pl-PL" sz="1800" dirty="0"/>
              </a:p>
            </p:txBody>
          </p:sp>
        </p:grpSp>
        <p:sp>
          <p:nvSpPr>
            <p:cNvPr id="18" name="Strzałka w dół 17"/>
            <p:cNvSpPr/>
            <p:nvPr/>
          </p:nvSpPr>
          <p:spPr>
            <a:xfrm>
              <a:off x="3828372" y="2619246"/>
              <a:ext cx="638297" cy="6802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extLst>
      <p:ext uri="{BB962C8B-B14F-4D97-AF65-F5344CB8AC3E}">
        <p14:creationId xmlns:p14="http://schemas.microsoft.com/office/powerpoint/2010/main" val="2089572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CCD8076-61E3-662C-F438-64BC87D50FF2}"/>
            </a:ext>
          </a:extLst>
        </p:cNvPr>
        <p:cNvGrpSpPr/>
        <p:nvPr/>
      </p:nvGrpSpPr>
      <p:grpSpPr>
        <a:xfrm>
          <a:off x="0" y="0"/>
          <a:ext cx="0" cy="0"/>
          <a:chOff x="0" y="0"/>
          <a:chExt cx="0" cy="0"/>
        </a:xfrm>
      </p:grpSpPr>
      <p:sp>
        <p:nvSpPr>
          <p:cNvPr id="4" name="Tytuł 1">
            <a:extLst>
              <a:ext uri="{FF2B5EF4-FFF2-40B4-BE49-F238E27FC236}">
                <a16:creationId xmlns="" xmlns:a16="http://schemas.microsoft.com/office/drawing/2014/main" id="{23E79995-A1DC-3996-1099-27BE5238608B}"/>
              </a:ext>
            </a:extLst>
          </p:cNvPr>
          <p:cNvSpPr txBox="1">
            <a:spLocks/>
          </p:cNvSpPr>
          <p:nvPr/>
        </p:nvSpPr>
        <p:spPr>
          <a:xfrm>
            <a:off x="151231" y="372974"/>
            <a:ext cx="8856984" cy="507225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600" b="1" dirty="0"/>
              <a:t>CHALLENGES</a:t>
            </a:r>
            <a:r>
              <a:rPr lang="pl-PL" sz="3600" b="1" dirty="0"/>
              <a:t>: </a:t>
            </a:r>
          </a:p>
          <a:p>
            <a:r>
              <a:rPr lang="pl-PL" sz="3600" b="1" dirty="0"/>
              <a:t> </a:t>
            </a:r>
            <a:r>
              <a:rPr lang="en-US" sz="3600" b="1" dirty="0"/>
              <a:t>FOR DIFFERENT CLASSES OF PROBLEMS FOR WHICH </a:t>
            </a:r>
          </a:p>
          <a:p>
            <a:r>
              <a:rPr lang="pl-PL" sz="3600" b="1" dirty="0"/>
              <a:t>THE HIGH QUALITY APPROXIMATE SOLUTIONS </a:t>
            </a:r>
          </a:p>
          <a:p>
            <a:r>
              <a:rPr lang="en-US" sz="3600" b="1" dirty="0"/>
              <a:t>SHOULD </a:t>
            </a:r>
            <a:r>
              <a:rPr lang="pl-PL" sz="3600" b="1" dirty="0"/>
              <a:t>BE DISCOVERED BY </a:t>
            </a:r>
            <a:r>
              <a:rPr lang="en-US" sz="3600" b="1" dirty="0"/>
              <a:t>PROPERLY STEERED GRANULAR COMPUTATIONS </a:t>
            </a:r>
          </a:p>
          <a:p>
            <a:r>
              <a:rPr lang="pl-PL" sz="3600" b="1" dirty="0"/>
              <a:t>USING</a:t>
            </a:r>
            <a:r>
              <a:rPr lang="en-US" sz="3600" b="1" dirty="0"/>
              <a:t> ADAPTIVE COMPLEX GAMES</a:t>
            </a:r>
          </a:p>
        </p:txBody>
      </p:sp>
      <p:sp>
        <p:nvSpPr>
          <p:cNvPr id="2" name="Symbol zastępczy numeru slajdu 1">
            <a:extLst>
              <a:ext uri="{FF2B5EF4-FFF2-40B4-BE49-F238E27FC236}">
                <a16:creationId xmlns="" xmlns:a16="http://schemas.microsoft.com/office/drawing/2014/main" id="{971D8F21-ED3B-7812-B073-4EDBCF7604DA}"/>
              </a:ext>
            </a:extLst>
          </p:cNvPr>
          <p:cNvSpPr>
            <a:spLocks noGrp="1"/>
          </p:cNvSpPr>
          <p:nvPr>
            <p:ph type="sldNum" sz="quarter" idx="12"/>
          </p:nvPr>
        </p:nvSpPr>
        <p:spPr/>
        <p:txBody>
          <a:bodyPr/>
          <a:lstStyle/>
          <a:p>
            <a:pPr>
              <a:defRPr/>
            </a:pPr>
            <a:fld id="{D02E777F-298D-4C96-825C-3DC57E52C55E}" type="slidenum">
              <a:rPr lang="pl-PL" smtClean="0"/>
              <a:pPr>
                <a:defRPr/>
              </a:pPr>
              <a:t>37</a:t>
            </a:fld>
            <a:endParaRPr lang="pl-PL"/>
          </a:p>
        </p:txBody>
      </p:sp>
      <p:sp>
        <p:nvSpPr>
          <p:cNvPr id="3" name="pole tekstowe 2">
            <a:extLst>
              <a:ext uri="{FF2B5EF4-FFF2-40B4-BE49-F238E27FC236}">
                <a16:creationId xmlns="" xmlns:a16="http://schemas.microsoft.com/office/drawing/2014/main" id="{6EB8F4A6-F5D7-E738-BB45-033DBB5ECB55}"/>
              </a:ext>
            </a:extLst>
          </p:cNvPr>
          <p:cNvSpPr txBox="1"/>
          <p:nvPr/>
        </p:nvSpPr>
        <p:spPr>
          <a:xfrm>
            <a:off x="2350096" y="6036023"/>
            <a:ext cx="6336704" cy="707886"/>
          </a:xfrm>
          <a:prstGeom prst="rect">
            <a:avLst/>
          </a:prstGeom>
          <a:noFill/>
        </p:spPr>
        <p:txBody>
          <a:bodyPr wrap="square" rtlCol="0">
            <a:spAutoFit/>
          </a:bodyPr>
          <a:lstStyle/>
          <a:p>
            <a:r>
              <a:rPr lang="pl-PL" sz="2000" i="1" dirty="0">
                <a:solidFill>
                  <a:srgbClr val="0000CC"/>
                </a:solidFill>
              </a:rPr>
              <a:t>W. Zaremba, </a:t>
            </a:r>
            <a:r>
              <a:rPr lang="en-US" sz="2000" i="1" dirty="0" err="1">
                <a:solidFill>
                  <a:srgbClr val="0000CC"/>
                </a:solidFill>
              </a:rPr>
              <a:t>OpenAI</a:t>
            </a:r>
            <a:r>
              <a:rPr lang="en-US" sz="2000" i="1" dirty="0">
                <a:solidFill>
                  <a:srgbClr val="0000CC"/>
                </a:solidFill>
              </a:rPr>
              <a:t> (5 steps of </a:t>
            </a:r>
            <a:r>
              <a:rPr lang="pl-PL" sz="2000" i="1" dirty="0">
                <a:solidFill>
                  <a:srgbClr val="0000CC"/>
                </a:solidFill>
              </a:rPr>
              <a:t>development), https://www.youtube.com/watch?v=pX0BZwFEPiE</a:t>
            </a:r>
            <a:endParaRPr lang="en-US" sz="2000" i="1" dirty="0">
              <a:solidFill>
                <a:srgbClr val="0000CC"/>
              </a:solidFill>
            </a:endParaRPr>
          </a:p>
        </p:txBody>
      </p:sp>
    </p:spTree>
    <p:extLst>
      <p:ext uri="{BB962C8B-B14F-4D97-AF65-F5344CB8AC3E}">
        <p14:creationId xmlns:p14="http://schemas.microsoft.com/office/powerpoint/2010/main" val="11579959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a 4"/>
          <p:cNvGrpSpPr/>
          <p:nvPr/>
        </p:nvGrpSpPr>
        <p:grpSpPr>
          <a:xfrm>
            <a:off x="147478" y="1415810"/>
            <a:ext cx="8496944" cy="2024787"/>
            <a:chOff x="147478" y="1415810"/>
            <a:chExt cx="8496944" cy="2024787"/>
          </a:xfrm>
        </p:grpSpPr>
        <p:sp>
          <p:nvSpPr>
            <p:cNvPr id="13" name="Prostokąt 12"/>
            <p:cNvSpPr/>
            <p:nvPr/>
          </p:nvSpPr>
          <p:spPr>
            <a:xfrm>
              <a:off x="607680" y="2205462"/>
              <a:ext cx="7768862" cy="123513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ole tekstowe 5"/>
            <p:cNvSpPr txBox="1"/>
            <p:nvPr/>
          </p:nvSpPr>
          <p:spPr>
            <a:xfrm>
              <a:off x="147478" y="1415810"/>
              <a:ext cx="8496944" cy="1938992"/>
            </a:xfrm>
            <a:prstGeom prst="rect">
              <a:avLst/>
            </a:prstGeom>
            <a:noFill/>
          </p:spPr>
          <p:txBody>
            <a:bodyPr wrap="square" rtlCol="0">
              <a:spAutoFit/>
            </a:bodyPr>
            <a:lstStyle/>
            <a:p>
              <a:r>
                <a:rPr lang="en-US" sz="2400" dirty="0">
                  <a:solidFill>
                    <a:srgbClr val="0000FF"/>
                  </a:solidFill>
                </a:rPr>
                <a:t>Computational modeling of learning in brain based on </a:t>
              </a:r>
              <a:endParaRPr lang="pl-PL" sz="2400" dirty="0">
                <a:solidFill>
                  <a:srgbClr val="0000FF"/>
                </a:solidFill>
              </a:endParaRPr>
            </a:p>
            <a:p>
              <a:r>
                <a:rPr lang="en-US" sz="2400" dirty="0">
                  <a:solidFill>
                    <a:srgbClr val="0000FF"/>
                  </a:solidFill>
                </a:rPr>
                <a:t>generalization of neural nets</a:t>
              </a:r>
              <a:r>
                <a:rPr lang="pl-PL" sz="2400" dirty="0">
                  <a:solidFill>
                    <a:srgbClr val="0000FF"/>
                  </a:solidFill>
                </a:rPr>
                <a:t> </a:t>
              </a:r>
              <a:r>
                <a:rPr lang="pl-PL" sz="2400" dirty="0" err="1">
                  <a:solidFill>
                    <a:srgbClr val="0000FF"/>
                  </a:solidFill>
                </a:rPr>
                <a:t>based</a:t>
              </a:r>
              <a:r>
                <a:rPr lang="pl-PL" sz="2400" dirty="0">
                  <a:solidFill>
                    <a:srgbClr val="0000FF"/>
                  </a:solidFill>
                </a:rPr>
                <a:t> on </a:t>
              </a:r>
              <a:r>
                <a:rPr lang="pl-PL" sz="2400" dirty="0" err="1">
                  <a:solidFill>
                    <a:srgbClr val="0000FF"/>
                  </a:solidFill>
                </a:rPr>
                <a:t>IGrC</a:t>
              </a:r>
              <a:r>
                <a:rPr lang="en-US" sz="2400" dirty="0">
                  <a:solidFill>
                    <a:srgbClr val="0000FF"/>
                  </a:solidFill>
                </a:rPr>
                <a:t>:</a:t>
              </a:r>
            </a:p>
            <a:p>
              <a:pPr marL="457200" indent="-457200">
                <a:buFont typeface="Arial" panose="020B0604020202020204" pitchFamily="34" charset="0"/>
                <a:buChar char="•"/>
              </a:pPr>
              <a:r>
                <a:rPr lang="en-US" sz="2400" dirty="0">
                  <a:solidFill>
                    <a:srgbClr val="0000FF"/>
                  </a:solidFill>
                </a:rPr>
                <a:t>neurons  </a:t>
              </a:r>
              <a:r>
                <a:rPr lang="en-US" sz="2400" dirty="0">
                  <a:solidFill>
                    <a:srgbClr val="0000FF"/>
                  </a:solidFill>
                  <a:sym typeface="Symbol" panose="05050102010706020507" pitchFamily="18" charset="2"/>
                </a:rPr>
                <a:t> c-granules with control</a:t>
              </a:r>
            </a:p>
            <a:p>
              <a:pPr marL="457200" indent="-457200">
                <a:buFont typeface="Arial" panose="020B0604020202020204" pitchFamily="34" charset="0"/>
                <a:buChar char="•"/>
              </a:pPr>
              <a:r>
                <a:rPr lang="en-US" sz="2400" dirty="0">
                  <a:solidFill>
                    <a:srgbClr val="0000FF"/>
                  </a:solidFill>
                  <a:sym typeface="Symbol" panose="05050102010706020507" pitchFamily="18" charset="2"/>
                </a:rPr>
                <a:t>neural nets   granular networks</a:t>
              </a:r>
              <a:endParaRPr lang="pl-PL" sz="2400" dirty="0">
                <a:solidFill>
                  <a:srgbClr val="0000FF"/>
                </a:solidFill>
                <a:sym typeface="Symbol" panose="05050102010706020507" pitchFamily="18" charset="2"/>
              </a:endParaRPr>
            </a:p>
            <a:p>
              <a:pPr marL="457200" indent="-457200">
                <a:buFont typeface="Arial" panose="020B0604020202020204" pitchFamily="34" charset="0"/>
                <a:buChar char="•"/>
              </a:pPr>
              <a:r>
                <a:rPr lang="en-US" sz="2400" dirty="0">
                  <a:solidFill>
                    <a:srgbClr val="0000FF"/>
                  </a:solidFill>
                  <a:sym typeface="Symbol" panose="05050102010706020507" pitchFamily="18" charset="2"/>
                </a:rPr>
                <a:t>local memory</a:t>
              </a:r>
              <a:r>
                <a:rPr lang="pl-PL" sz="2400" dirty="0">
                  <a:solidFill>
                    <a:srgbClr val="0000FF"/>
                  </a:solidFill>
                  <a:sym typeface="Symbol" panose="05050102010706020507" pitchFamily="18" charset="2"/>
                </a:rPr>
                <a:t> of neuron</a:t>
              </a:r>
              <a:r>
                <a:rPr lang="en-US" sz="2400" dirty="0">
                  <a:solidFill>
                    <a:srgbClr val="0000FF"/>
                  </a:solidFill>
                  <a:sym typeface="Symbol" panose="05050102010706020507" pitchFamily="18" charset="2"/>
                </a:rPr>
                <a:t>  information layer </a:t>
              </a:r>
              <a:r>
                <a:rPr lang="pl-PL" sz="2400" dirty="0">
                  <a:solidFill>
                    <a:srgbClr val="0000FF"/>
                  </a:solidFill>
                  <a:sym typeface="Symbol" panose="05050102010706020507" pitchFamily="18" charset="2"/>
                </a:rPr>
                <a:t>of c-granule</a:t>
              </a:r>
              <a:endParaRPr lang="en-US" sz="2400" dirty="0">
                <a:solidFill>
                  <a:srgbClr val="0000FF"/>
                </a:solidFill>
              </a:endParaRPr>
            </a:p>
          </p:txBody>
        </p:sp>
      </p:grpSp>
      <p:sp>
        <p:nvSpPr>
          <p:cNvPr id="4" name="Tytuł 1">
            <a:extLst>
              <a:ext uri="{FF2B5EF4-FFF2-40B4-BE49-F238E27FC236}">
                <a16:creationId xmlns="" xmlns:a16="http://schemas.microsoft.com/office/drawing/2014/main" id="{06535496-4A65-66B3-67ED-411C5CE396F3}"/>
              </a:ext>
            </a:extLst>
          </p:cNvPr>
          <p:cNvSpPr txBox="1">
            <a:spLocks/>
          </p:cNvSpPr>
          <p:nvPr/>
        </p:nvSpPr>
        <p:spPr>
          <a:xfrm>
            <a:off x="97986" y="1778"/>
            <a:ext cx="8784976" cy="1414032"/>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200" b="1" dirty="0">
                <a:latin typeface="NimbusRomNo9L-Regu"/>
              </a:rPr>
              <a:t>COMPUTATIONAL MODELING IN NEUROSCIENCE BASED ON </a:t>
            </a:r>
            <a:r>
              <a:rPr lang="en-US" sz="3200" b="1" dirty="0" err="1">
                <a:latin typeface="NimbusRomNo9L-Regu"/>
              </a:rPr>
              <a:t>IGRC</a:t>
            </a:r>
            <a:endParaRPr lang="pl-PL" sz="3200" b="1" dirty="0">
              <a:latin typeface="NimbusRomNo9L-Regu"/>
            </a:endParaRPr>
          </a:p>
          <a:p>
            <a:r>
              <a:rPr lang="en-US" sz="2800" b="1" dirty="0">
                <a:latin typeface="NimbusRomNo9L-Regu"/>
              </a:rPr>
              <a:t>FURTHER RESEARCH</a:t>
            </a:r>
            <a:endParaRPr lang="en-US" sz="2800" b="1" dirty="0"/>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38</a:t>
            </a:fld>
            <a:endParaRPr lang="pl-PL"/>
          </a:p>
        </p:txBody>
      </p:sp>
      <p:sp>
        <p:nvSpPr>
          <p:cNvPr id="9" name="pole tekstowe 8"/>
          <p:cNvSpPr txBox="1"/>
          <p:nvPr/>
        </p:nvSpPr>
        <p:spPr>
          <a:xfrm>
            <a:off x="3491880" y="6021288"/>
            <a:ext cx="4392488" cy="576064"/>
          </a:xfrm>
          <a:prstGeom prst="rect">
            <a:avLst/>
          </a:prstGeom>
          <a:noFill/>
        </p:spPr>
        <p:txBody>
          <a:bodyPr wrap="square" rtlCol="0">
            <a:spAutoFit/>
          </a:bodyPr>
          <a:lstStyle/>
          <a:p>
            <a:endParaRPr lang="en-US" dirty="0"/>
          </a:p>
        </p:txBody>
      </p:sp>
      <p:sp>
        <p:nvSpPr>
          <p:cNvPr id="12" name="pole tekstowe 11"/>
          <p:cNvSpPr txBox="1"/>
          <p:nvPr/>
        </p:nvSpPr>
        <p:spPr>
          <a:xfrm>
            <a:off x="147478" y="3440597"/>
            <a:ext cx="8739191" cy="3323987"/>
          </a:xfrm>
          <a:prstGeom prst="rect">
            <a:avLst/>
          </a:prstGeom>
          <a:noFill/>
        </p:spPr>
        <p:txBody>
          <a:bodyPr wrap="square" rtlCol="0">
            <a:spAutoFit/>
          </a:bodyPr>
          <a:lstStyle/>
          <a:p>
            <a:r>
              <a:rPr lang="en-US" sz="1400" i="1" dirty="0">
                <a:solidFill>
                  <a:srgbClr val="0000FF"/>
                </a:solidFill>
              </a:rPr>
              <a:t>J. von Neumann: The computer and the brain. Yale University 2012.</a:t>
            </a:r>
          </a:p>
          <a:p>
            <a:r>
              <a:rPr lang="en-US" sz="1400" i="1" dirty="0">
                <a:solidFill>
                  <a:srgbClr val="0000FF"/>
                </a:solidFill>
              </a:rPr>
              <a:t>S. </a:t>
            </a:r>
            <a:r>
              <a:rPr lang="en-US" sz="1400" i="1" dirty="0" err="1">
                <a:solidFill>
                  <a:srgbClr val="0000FF"/>
                </a:solidFill>
              </a:rPr>
              <a:t>Gerrish</a:t>
            </a:r>
            <a:r>
              <a:rPr lang="en-US" sz="1400" i="1" dirty="0">
                <a:solidFill>
                  <a:srgbClr val="0000FF"/>
                </a:solidFill>
              </a:rPr>
              <a:t>, How Smart Machines Think. Cambridge, MA: MIT Press,</a:t>
            </a:r>
            <a:r>
              <a:rPr lang="pl-PL" sz="1400" i="1" dirty="0">
                <a:solidFill>
                  <a:srgbClr val="0000FF"/>
                </a:solidFill>
              </a:rPr>
              <a:t> </a:t>
            </a:r>
            <a:r>
              <a:rPr lang="en-US" sz="1400" i="1" dirty="0">
                <a:solidFill>
                  <a:srgbClr val="0000FF"/>
                </a:solidFill>
              </a:rPr>
              <a:t>2018. [Online]. doi.org/10.7551/</a:t>
            </a:r>
            <a:r>
              <a:rPr lang="en-US" sz="1400" i="1" dirty="0" err="1">
                <a:solidFill>
                  <a:srgbClr val="0000FF"/>
                </a:solidFill>
              </a:rPr>
              <a:t>mitpress</a:t>
            </a:r>
            <a:r>
              <a:rPr lang="en-US" sz="1400" i="1" dirty="0">
                <a:solidFill>
                  <a:srgbClr val="0000FF"/>
                </a:solidFill>
              </a:rPr>
              <a:t>/11440.001.0001</a:t>
            </a:r>
            <a:endParaRPr lang="pl-PL" sz="1400" i="1" dirty="0">
              <a:solidFill>
                <a:srgbClr val="0000FF"/>
              </a:solidFill>
            </a:endParaRPr>
          </a:p>
          <a:p>
            <a:r>
              <a:rPr lang="en-US" sz="1400" i="1" dirty="0">
                <a:solidFill>
                  <a:srgbClr val="0000FF"/>
                </a:solidFill>
              </a:rPr>
              <a:t>K. B. Prakash, </a:t>
            </a:r>
            <a:r>
              <a:rPr lang="en-US" sz="1400" i="1" dirty="0" err="1">
                <a:solidFill>
                  <a:srgbClr val="0000FF"/>
                </a:solidFill>
              </a:rPr>
              <a:t>G.R</a:t>
            </a:r>
            <a:r>
              <a:rPr lang="en-US" sz="1400" i="1" dirty="0">
                <a:solidFill>
                  <a:srgbClr val="0000FF"/>
                </a:solidFill>
              </a:rPr>
              <a:t>. </a:t>
            </a:r>
            <a:r>
              <a:rPr lang="en-US" sz="1400" i="1" dirty="0" err="1">
                <a:solidFill>
                  <a:srgbClr val="0000FF"/>
                </a:solidFill>
              </a:rPr>
              <a:t>Kanagachidambaresan</a:t>
            </a:r>
            <a:r>
              <a:rPr lang="en-US" sz="1400" i="1" dirty="0">
                <a:solidFill>
                  <a:srgbClr val="0000FF"/>
                </a:solidFill>
              </a:rPr>
              <a:t>, V. Srikanth, E. </a:t>
            </a:r>
            <a:r>
              <a:rPr lang="en-US" sz="1400" i="1" dirty="0" err="1">
                <a:solidFill>
                  <a:srgbClr val="0000FF"/>
                </a:solidFill>
              </a:rPr>
              <a:t>Vamsidhar</a:t>
            </a:r>
            <a:r>
              <a:rPr lang="en-US" sz="1400" i="1" dirty="0">
                <a:solidFill>
                  <a:srgbClr val="0000FF"/>
                </a:solidFill>
              </a:rPr>
              <a:t> (eds.): Cognitive Engineering for next generation computing. A practical analytical approach. Wiley 2021.</a:t>
            </a:r>
            <a:endParaRPr lang="pl-PL" sz="1400" i="1" dirty="0">
              <a:solidFill>
                <a:srgbClr val="0000FF"/>
              </a:solidFill>
            </a:endParaRPr>
          </a:p>
          <a:p>
            <a:r>
              <a:rPr lang="pl-PL" sz="1400" i="1" dirty="0">
                <a:solidFill>
                  <a:srgbClr val="0000FF"/>
                </a:solidFill>
              </a:rPr>
              <a:t>Y. </a:t>
            </a:r>
            <a:r>
              <a:rPr lang="en-US" sz="1400" i="1" dirty="0">
                <a:solidFill>
                  <a:srgbClr val="0000FF"/>
                </a:solidFill>
              </a:rPr>
              <a:t>Song</a:t>
            </a:r>
            <a:r>
              <a:rPr lang="pl-PL" sz="1400" i="1" dirty="0">
                <a:solidFill>
                  <a:srgbClr val="0000FF"/>
                </a:solidFill>
              </a:rPr>
              <a:t>, B.</a:t>
            </a:r>
            <a:r>
              <a:rPr lang="en-US" sz="1400" i="1" dirty="0">
                <a:solidFill>
                  <a:srgbClr val="0000FF"/>
                </a:solidFill>
              </a:rPr>
              <a:t> </a:t>
            </a:r>
            <a:r>
              <a:rPr lang="en-US" sz="1400" i="1" dirty="0" err="1">
                <a:solidFill>
                  <a:srgbClr val="0000FF"/>
                </a:solidFill>
              </a:rPr>
              <a:t>Millidge</a:t>
            </a:r>
            <a:r>
              <a:rPr lang="pl-PL" sz="1400" i="1" dirty="0">
                <a:solidFill>
                  <a:srgbClr val="0000FF"/>
                </a:solidFill>
              </a:rPr>
              <a:t>, T. </a:t>
            </a:r>
            <a:r>
              <a:rPr lang="en-US" sz="1400" i="1" dirty="0" err="1">
                <a:solidFill>
                  <a:srgbClr val="0000FF"/>
                </a:solidFill>
              </a:rPr>
              <a:t>Salvatori</a:t>
            </a:r>
            <a:r>
              <a:rPr lang="pl-PL" sz="1400" i="1" dirty="0">
                <a:solidFill>
                  <a:srgbClr val="0000FF"/>
                </a:solidFill>
              </a:rPr>
              <a:t>, T.</a:t>
            </a:r>
            <a:r>
              <a:rPr lang="en-US" sz="1400" i="1" dirty="0">
                <a:solidFill>
                  <a:srgbClr val="0000FF"/>
                </a:solidFill>
              </a:rPr>
              <a:t> Lukasiewicz</a:t>
            </a:r>
            <a:r>
              <a:rPr lang="pl-PL" sz="1400" i="1" dirty="0">
                <a:solidFill>
                  <a:srgbClr val="0000FF"/>
                </a:solidFill>
              </a:rPr>
              <a:t>, Z.</a:t>
            </a:r>
            <a:r>
              <a:rPr lang="en-US" sz="1400" i="1" dirty="0">
                <a:solidFill>
                  <a:srgbClr val="0000FF"/>
                </a:solidFill>
              </a:rPr>
              <a:t> Xu</a:t>
            </a:r>
            <a:r>
              <a:rPr lang="pl-PL" sz="1400" i="1" dirty="0">
                <a:solidFill>
                  <a:srgbClr val="0000FF"/>
                </a:solidFill>
              </a:rPr>
              <a:t>, R.</a:t>
            </a:r>
            <a:r>
              <a:rPr lang="en-US" sz="1400" i="1" dirty="0">
                <a:solidFill>
                  <a:srgbClr val="0000FF"/>
                </a:solidFill>
              </a:rPr>
              <a:t> </a:t>
            </a:r>
            <a:r>
              <a:rPr lang="en-US" sz="1400" i="1" dirty="0" err="1">
                <a:solidFill>
                  <a:srgbClr val="0000FF"/>
                </a:solidFill>
              </a:rPr>
              <a:t>Bogacz</a:t>
            </a:r>
            <a:r>
              <a:rPr lang="pl-PL" sz="1400" i="1" dirty="0">
                <a:solidFill>
                  <a:srgbClr val="0000FF"/>
                </a:solidFill>
              </a:rPr>
              <a:t>: </a:t>
            </a:r>
            <a:r>
              <a:rPr lang="en-US" sz="1400" i="1" dirty="0">
                <a:solidFill>
                  <a:srgbClr val="0000FF"/>
                </a:solidFill>
              </a:rPr>
              <a:t>Inferring neural activity before plasticity as a foundation for learning beyond backpropagation.</a:t>
            </a:r>
            <a:r>
              <a:rPr lang="pl-PL" sz="1400" i="1" dirty="0">
                <a:solidFill>
                  <a:srgbClr val="0000FF"/>
                </a:solidFill>
              </a:rPr>
              <a:t> </a:t>
            </a:r>
            <a:r>
              <a:rPr lang="en-US" sz="1400" i="1" dirty="0">
                <a:solidFill>
                  <a:srgbClr val="0000FF"/>
                </a:solidFill>
              </a:rPr>
              <a:t>Nat</a:t>
            </a:r>
            <a:r>
              <a:rPr lang="pl-PL" sz="1400" i="1" dirty="0" err="1">
                <a:solidFill>
                  <a:srgbClr val="0000FF"/>
                </a:solidFill>
              </a:rPr>
              <a:t>ure</a:t>
            </a:r>
            <a:r>
              <a:rPr lang="en-US" sz="1400" i="1" dirty="0">
                <a:solidFill>
                  <a:srgbClr val="0000FF"/>
                </a:solidFill>
              </a:rPr>
              <a:t> Neuroscience 27(2)</a:t>
            </a:r>
            <a:r>
              <a:rPr lang="pl-PL" sz="1400" i="1" dirty="0">
                <a:solidFill>
                  <a:srgbClr val="0000FF"/>
                </a:solidFill>
              </a:rPr>
              <a:t> (2024) </a:t>
            </a:r>
            <a:r>
              <a:rPr lang="en-US" sz="1400" i="1" dirty="0">
                <a:solidFill>
                  <a:srgbClr val="0000FF"/>
                </a:solidFill>
              </a:rPr>
              <a:t>348-358.</a:t>
            </a:r>
            <a:endParaRPr lang="pl-PL" sz="1400" i="1" dirty="0">
              <a:solidFill>
                <a:srgbClr val="0000FF"/>
              </a:solidFill>
            </a:endParaRPr>
          </a:p>
          <a:p>
            <a:pPr>
              <a:defRPr/>
            </a:pPr>
            <a:r>
              <a:rPr lang="pl-PL" sz="1400" i="1" dirty="0">
                <a:solidFill>
                  <a:srgbClr val="0000FF"/>
                </a:solidFill>
              </a:rPr>
              <a:t>R. </a:t>
            </a:r>
            <a:r>
              <a:rPr lang="en-US" sz="1400" i="1" dirty="0" err="1">
                <a:solidFill>
                  <a:srgbClr val="0000FF"/>
                </a:solidFill>
              </a:rPr>
              <a:t>Midya</a:t>
            </a:r>
            <a:r>
              <a:rPr lang="en-US" sz="1400" i="1" dirty="0">
                <a:solidFill>
                  <a:srgbClr val="0000FF"/>
                </a:solidFill>
              </a:rPr>
              <a:t>, </a:t>
            </a:r>
            <a:r>
              <a:rPr lang="pl-PL" sz="1400" i="1" dirty="0" err="1">
                <a:solidFill>
                  <a:srgbClr val="0000FF"/>
                </a:solidFill>
              </a:rPr>
              <a:t>A.S</a:t>
            </a:r>
            <a:r>
              <a:rPr lang="pl-PL" sz="1400" i="1" dirty="0">
                <a:solidFill>
                  <a:srgbClr val="0000FF"/>
                </a:solidFill>
              </a:rPr>
              <a:t>.</a:t>
            </a:r>
            <a:r>
              <a:rPr lang="en-US" sz="1400" i="1" dirty="0">
                <a:solidFill>
                  <a:srgbClr val="0000FF"/>
                </a:solidFill>
              </a:rPr>
              <a:t> </a:t>
            </a:r>
            <a:r>
              <a:rPr lang="en-US" sz="1400" i="1" dirty="0" err="1">
                <a:solidFill>
                  <a:srgbClr val="0000FF"/>
                </a:solidFill>
              </a:rPr>
              <a:t>Pawar</a:t>
            </a:r>
            <a:r>
              <a:rPr lang="en-US" sz="1400" i="1" dirty="0">
                <a:solidFill>
                  <a:srgbClr val="0000FF"/>
                </a:solidFill>
              </a:rPr>
              <a:t>, </a:t>
            </a:r>
            <a:r>
              <a:rPr lang="pl-PL" sz="1400" i="1" dirty="0" err="1">
                <a:solidFill>
                  <a:srgbClr val="0000FF"/>
                </a:solidFill>
              </a:rPr>
              <a:t>D.P</a:t>
            </a:r>
            <a:r>
              <a:rPr lang="pl-PL" sz="1400" i="1" dirty="0">
                <a:solidFill>
                  <a:srgbClr val="0000FF"/>
                </a:solidFill>
              </a:rPr>
              <a:t>.</a:t>
            </a:r>
            <a:r>
              <a:rPr lang="en-US" sz="1400" i="1" dirty="0">
                <a:solidFill>
                  <a:srgbClr val="0000FF"/>
                </a:solidFill>
              </a:rPr>
              <a:t> </a:t>
            </a:r>
            <a:r>
              <a:rPr lang="en-US" sz="1400" i="1" dirty="0" err="1">
                <a:solidFill>
                  <a:srgbClr val="0000FF"/>
                </a:solidFill>
              </a:rPr>
              <a:t>Pattnaik</a:t>
            </a:r>
            <a:r>
              <a:rPr lang="en-US" sz="1400" i="1" dirty="0">
                <a:solidFill>
                  <a:srgbClr val="0000FF"/>
                </a:solidFill>
              </a:rPr>
              <a:t> et al. Artificial </a:t>
            </a:r>
            <a:r>
              <a:rPr lang="en-US" sz="1400" i="1" dirty="0" err="1">
                <a:solidFill>
                  <a:srgbClr val="0000FF"/>
                </a:solidFill>
              </a:rPr>
              <a:t>transneurons</a:t>
            </a:r>
            <a:r>
              <a:rPr lang="en-US" sz="1400" i="1" dirty="0">
                <a:solidFill>
                  <a:srgbClr val="0000FF"/>
                </a:solidFill>
              </a:rPr>
              <a:t> emulate neuronal activity in different areas of brain cortex. Nat </a:t>
            </a:r>
            <a:r>
              <a:rPr lang="en-US" sz="1400" i="1" dirty="0" err="1">
                <a:solidFill>
                  <a:srgbClr val="0000FF"/>
                </a:solidFill>
              </a:rPr>
              <a:t>Commun</a:t>
            </a:r>
            <a:r>
              <a:rPr lang="en-US" sz="1400" i="1" dirty="0">
                <a:solidFill>
                  <a:srgbClr val="0000FF"/>
                </a:solidFill>
              </a:rPr>
              <a:t> 16, 7289 (2025). </a:t>
            </a:r>
            <a:r>
              <a:rPr lang="en-US" sz="1400" i="1" dirty="0">
                <a:solidFill>
                  <a:srgbClr val="0000FF"/>
                </a:solidFill>
                <a:hlinkClick r:id="rId2"/>
              </a:rPr>
              <a:t>https://doi.org/10.1038/s41467-025-62151-9</a:t>
            </a:r>
            <a:endParaRPr lang="pl-PL" sz="1400" i="1" dirty="0">
              <a:solidFill>
                <a:srgbClr val="0000FF"/>
              </a:solidFill>
            </a:endParaRPr>
          </a:p>
          <a:p>
            <a:pPr>
              <a:defRPr/>
            </a:pPr>
            <a:r>
              <a:rPr lang="pl-PL" sz="1400" i="1" dirty="0" err="1">
                <a:solidFill>
                  <a:srgbClr val="0000FF"/>
                </a:solidFill>
              </a:rPr>
              <a:t>Computer</a:t>
            </a:r>
            <a:r>
              <a:rPr lang="pl-PL" sz="1400" i="1" dirty="0">
                <a:solidFill>
                  <a:srgbClr val="0000FF"/>
                </a:solidFill>
              </a:rPr>
              <a:t> CL1: </a:t>
            </a:r>
            <a:r>
              <a:rPr lang="en-US" sz="1400" i="1" dirty="0">
                <a:solidFill>
                  <a:srgbClr val="0000FF"/>
                </a:solidFill>
                <a:hlinkClick r:id="rId3"/>
              </a:rPr>
              <a:t>https://corticallabs.com/cl1.html</a:t>
            </a:r>
            <a:endParaRPr lang="pl-PL" sz="1400" i="1" dirty="0">
              <a:solidFill>
                <a:srgbClr val="0000FF"/>
              </a:solidFill>
            </a:endParaRPr>
          </a:p>
          <a:p>
            <a:r>
              <a:rPr lang="pl-PL" sz="1400" i="1" dirty="0">
                <a:solidFill>
                  <a:srgbClr val="0000FF"/>
                </a:solidFill>
              </a:rPr>
              <a:t>A.</a:t>
            </a:r>
            <a:r>
              <a:rPr lang="en-US" sz="1400" i="1" dirty="0" err="1">
                <a:solidFill>
                  <a:srgbClr val="0000FF"/>
                </a:solidFill>
              </a:rPr>
              <a:t>Kosowski</a:t>
            </a:r>
            <a:r>
              <a:rPr lang="en-US" sz="1400" i="1" dirty="0">
                <a:solidFill>
                  <a:srgbClr val="0000FF"/>
                </a:solidFill>
              </a:rPr>
              <a:t>, P. </a:t>
            </a:r>
            <a:r>
              <a:rPr lang="en-US" sz="1400" i="1" dirty="0" err="1">
                <a:solidFill>
                  <a:srgbClr val="0000FF"/>
                </a:solidFill>
              </a:rPr>
              <a:t>Uznanski</a:t>
            </a:r>
            <a:r>
              <a:rPr lang="en-US" sz="1400" i="1" dirty="0">
                <a:solidFill>
                  <a:srgbClr val="0000FF"/>
                </a:solidFill>
              </a:rPr>
              <a:t>, J. </a:t>
            </a:r>
            <a:r>
              <a:rPr lang="en-US" sz="1400" i="1" dirty="0" err="1">
                <a:solidFill>
                  <a:srgbClr val="0000FF"/>
                </a:solidFill>
              </a:rPr>
              <a:t>Chorowski</a:t>
            </a:r>
            <a:r>
              <a:rPr lang="en-US" sz="1400" i="1" dirty="0">
                <a:solidFill>
                  <a:srgbClr val="0000FF"/>
                </a:solidFill>
              </a:rPr>
              <a:t>, Z. </a:t>
            </a:r>
            <a:r>
              <a:rPr lang="en-US" sz="1400" i="1" dirty="0" err="1">
                <a:solidFill>
                  <a:srgbClr val="0000FF"/>
                </a:solidFill>
              </a:rPr>
              <a:t>Stamirowska</a:t>
            </a:r>
            <a:r>
              <a:rPr lang="en-US" sz="1400" i="1" dirty="0">
                <a:solidFill>
                  <a:srgbClr val="0000FF"/>
                </a:solidFill>
              </a:rPr>
              <a:t>, M. </a:t>
            </a:r>
            <a:r>
              <a:rPr lang="en-US" sz="1400" i="1" dirty="0" err="1">
                <a:solidFill>
                  <a:srgbClr val="0000FF"/>
                </a:solidFill>
              </a:rPr>
              <a:t>Bartoszkiewicz</a:t>
            </a:r>
            <a:r>
              <a:rPr lang="en-US" sz="1400" i="1" dirty="0">
                <a:solidFill>
                  <a:srgbClr val="0000FF"/>
                </a:solidFill>
              </a:rPr>
              <a:t>:</a:t>
            </a:r>
            <a:r>
              <a:rPr lang="pl-PL" sz="1400" i="1" dirty="0">
                <a:solidFill>
                  <a:srgbClr val="0000FF"/>
                </a:solidFill>
              </a:rPr>
              <a:t> </a:t>
            </a:r>
            <a:r>
              <a:rPr lang="en-US" sz="1400" i="1" dirty="0">
                <a:solidFill>
                  <a:srgbClr val="0000FF"/>
                </a:solidFill>
              </a:rPr>
              <a:t>The Dragon Hatchling: The Missing Link between the Transformer and Models of the Brain. </a:t>
            </a:r>
            <a:r>
              <a:rPr lang="en-US" sz="1400" i="1" dirty="0" err="1">
                <a:solidFill>
                  <a:srgbClr val="0000FF"/>
                </a:solidFill>
              </a:rPr>
              <a:t>CoRR</a:t>
            </a:r>
            <a:r>
              <a:rPr lang="en-US" sz="1400" i="1" dirty="0">
                <a:solidFill>
                  <a:srgbClr val="0000FF"/>
                </a:solidFill>
              </a:rPr>
              <a:t> abs/2509.26507 (2025) </a:t>
            </a:r>
            <a:endParaRPr lang="pl-PL" sz="1400" i="1" dirty="0">
              <a:solidFill>
                <a:srgbClr val="0000FF"/>
              </a:solidFill>
            </a:endParaRPr>
          </a:p>
          <a:p>
            <a:r>
              <a:rPr lang="pl-PL" sz="1400" i="1" dirty="0">
                <a:solidFill>
                  <a:srgbClr val="0000FF"/>
                </a:solidFill>
              </a:rPr>
              <a:t>	</a:t>
            </a:r>
            <a:r>
              <a:rPr lang="pl-PL" sz="1400" dirty="0">
                <a:solidFill>
                  <a:srgbClr val="0000FF"/>
                </a:solidFill>
              </a:rPr>
              <a:t>[…]</a:t>
            </a:r>
            <a:r>
              <a:rPr lang="pl-PL" sz="1400" i="1" dirty="0">
                <a:solidFill>
                  <a:srgbClr val="0000FF"/>
                </a:solidFill>
              </a:rPr>
              <a:t> </a:t>
            </a:r>
            <a:r>
              <a:rPr lang="en-US" sz="1400" i="1" dirty="0">
                <a:solidFill>
                  <a:srgbClr val="0000FF"/>
                </a:solidFill>
              </a:rPr>
              <a:t>Dragon Hatchling’ (</a:t>
            </a:r>
            <a:r>
              <a:rPr lang="en-US" sz="1400" i="1" dirty="0" err="1">
                <a:solidFill>
                  <a:srgbClr val="0000FF"/>
                </a:solidFill>
              </a:rPr>
              <a:t>BDH</a:t>
            </a:r>
            <a:r>
              <a:rPr lang="en-US" sz="1400" i="1" dirty="0">
                <a:solidFill>
                  <a:srgbClr val="0000FF"/>
                </a:solidFill>
              </a:rPr>
              <a:t>), a new Large Language Model architecture based on a scale-free </a:t>
            </a:r>
            <a:r>
              <a:rPr lang="pl-PL" sz="1400" i="1" dirty="0">
                <a:solidFill>
                  <a:srgbClr val="0000FF"/>
                </a:solidFill>
              </a:rPr>
              <a:t>	</a:t>
            </a:r>
            <a:r>
              <a:rPr lang="en-US" sz="1400" i="1" dirty="0">
                <a:solidFill>
                  <a:srgbClr val="0000FF"/>
                </a:solidFill>
              </a:rPr>
              <a:t>biologically inspired network of n locally-interacting neuron particles.</a:t>
            </a:r>
            <a:endParaRPr lang="en-US" sz="1400" i="1" dirty="0">
              <a:solidFill>
                <a:srgbClr val="0000FF"/>
              </a:solidFill>
              <a:hlinkClick r:id="rId4"/>
            </a:endParaRPr>
          </a:p>
          <a:p>
            <a:r>
              <a:rPr lang="pl-PL" sz="1400" i="1" dirty="0">
                <a:solidFill>
                  <a:srgbClr val="0000FF"/>
                </a:solidFill>
              </a:rPr>
              <a:t>	</a:t>
            </a:r>
            <a:r>
              <a:rPr lang="pl-PL" sz="1400" dirty="0">
                <a:solidFill>
                  <a:srgbClr val="0000FF"/>
                </a:solidFill>
              </a:rPr>
              <a:t>[…]</a:t>
            </a:r>
            <a:r>
              <a:rPr lang="pl-PL" sz="1400" i="1" dirty="0">
                <a:solidFill>
                  <a:srgbClr val="0000FF"/>
                </a:solidFill>
              </a:rPr>
              <a:t> </a:t>
            </a:r>
            <a:r>
              <a:rPr lang="en-US" sz="1400" b="1" i="1" dirty="0">
                <a:solidFill>
                  <a:srgbClr val="0000FF"/>
                </a:solidFill>
              </a:rPr>
              <a:t>The post-transformer era: a story of memory and reasoning</a:t>
            </a:r>
          </a:p>
        </p:txBody>
      </p:sp>
    </p:spTree>
    <p:extLst>
      <p:ext uri="{BB962C8B-B14F-4D97-AF65-F5344CB8AC3E}">
        <p14:creationId xmlns:p14="http://schemas.microsoft.com/office/powerpoint/2010/main" val="683479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ytuł 1"/>
          <p:cNvSpPr>
            <a:spLocks noGrp="1"/>
          </p:cNvSpPr>
          <p:nvPr>
            <p:ph type="title"/>
          </p:nvPr>
        </p:nvSpPr>
        <p:spPr>
          <a:xfrm>
            <a:off x="0" y="0"/>
            <a:ext cx="9144000" cy="1988840"/>
          </a:xfrm>
        </p:spPr>
        <p:txBody>
          <a:bodyPr/>
          <a:lstStyle/>
          <a:p>
            <a:r>
              <a:rPr lang="pl-PL" sz="4000" b="1">
                <a:ea typeface="+mn-ea"/>
                <a:cs typeface="+mn-cs"/>
              </a:rPr>
              <a:t>FOUNDATIONS BASED </a:t>
            </a:r>
            <a:br>
              <a:rPr lang="pl-PL" sz="4000" b="1">
                <a:ea typeface="+mn-ea"/>
                <a:cs typeface="+mn-cs"/>
              </a:rPr>
            </a:br>
            <a:r>
              <a:rPr lang="pl-PL" sz="4000" b="1">
                <a:ea typeface="+mn-ea"/>
                <a:cs typeface="+mn-cs"/>
              </a:rPr>
              <a:t>ON </a:t>
            </a:r>
            <a:r>
              <a:rPr lang="pl-PL" sz="4000" b="1" err="1">
                <a:ea typeface="+mn-ea"/>
                <a:cs typeface="+mn-cs"/>
              </a:rPr>
              <a:t>IGrC</a:t>
            </a:r>
            <a:r>
              <a:rPr lang="pl-PL" sz="4000" b="1">
                <a:ea typeface="+mn-ea"/>
                <a:cs typeface="+mn-cs"/>
              </a:rPr>
              <a:t> &amp; RS FOR </a:t>
            </a:r>
            <a:r>
              <a:rPr lang="pl-PL" sz="4000" b="1" err="1">
                <a:ea typeface="+mn-ea"/>
                <a:cs typeface="+mn-cs"/>
              </a:rPr>
              <a:t>IS’s</a:t>
            </a:r>
            <a:r>
              <a:rPr lang="pl-PL" sz="4000" b="1">
                <a:ea typeface="+mn-ea"/>
                <a:cs typeface="+mn-cs"/>
              </a:rPr>
              <a:t> DEALING WITH COMPLEX PHENOMENA</a:t>
            </a:r>
            <a:endParaRPr lang="en-US" sz="4000" b="1">
              <a:ea typeface="+mn-ea"/>
              <a:cs typeface="+mn-cs"/>
            </a:endParaRPr>
          </a:p>
        </p:txBody>
      </p:sp>
      <p:sp>
        <p:nvSpPr>
          <p:cNvPr id="44036" name="Prostokąt 3"/>
          <p:cNvSpPr>
            <a:spLocks noChangeArrowheads="1"/>
          </p:cNvSpPr>
          <p:nvPr/>
        </p:nvSpPr>
        <p:spPr bwMode="auto">
          <a:xfrm>
            <a:off x="222149" y="2204864"/>
            <a:ext cx="8820845" cy="3477875"/>
          </a:xfrm>
          <a:prstGeom prst="rect">
            <a:avLst/>
          </a:prstGeom>
          <a:noFill/>
          <a:ln w="9525">
            <a:noFill/>
            <a:miter lim="800000"/>
            <a:headEnd/>
            <a:tailEnd/>
          </a:ln>
        </p:spPr>
        <p:txBody>
          <a:bodyPr wrap="square">
            <a:spAutoFit/>
          </a:bodyPr>
          <a:lstStyle/>
          <a:p>
            <a:pPr algn="ctr"/>
            <a:r>
              <a:rPr lang="en-GB" sz="2000">
                <a:solidFill>
                  <a:srgbClr val="0000FF"/>
                </a:solidFill>
              </a:rPr>
              <a:t>Tomorrow, I believe, we will use </a:t>
            </a:r>
          </a:p>
          <a:p>
            <a:pPr algn="ctr"/>
            <a:r>
              <a:rPr lang="pl-PL" sz="2000" b="1">
                <a:solidFill>
                  <a:srgbClr val="0000FF"/>
                </a:solidFill>
              </a:rPr>
              <a:t>[</a:t>
            </a:r>
            <a:r>
              <a:rPr lang="en-GB" sz="2000" b="1">
                <a:solidFill>
                  <a:srgbClr val="0000FF"/>
                </a:solidFill>
              </a:rPr>
              <a:t>I</a:t>
            </a:r>
            <a:r>
              <a:rPr lang="pl-PL" sz="2000" b="1" err="1">
                <a:solidFill>
                  <a:srgbClr val="0000FF"/>
                </a:solidFill>
              </a:rPr>
              <a:t>S’s</a:t>
            </a:r>
            <a:r>
              <a:rPr lang="pl-PL" sz="2000" b="1">
                <a:solidFill>
                  <a:srgbClr val="0000FF"/>
                </a:solidFill>
              </a:rPr>
              <a:t>]</a:t>
            </a:r>
            <a:r>
              <a:rPr lang="en-GB" sz="2000" b="1">
                <a:solidFill>
                  <a:srgbClr val="0000FF"/>
                </a:solidFill>
              </a:rPr>
              <a:t> </a:t>
            </a:r>
          </a:p>
          <a:p>
            <a:pPr algn="ctr"/>
            <a:r>
              <a:rPr lang="en-GB" sz="2000">
                <a:solidFill>
                  <a:srgbClr val="0000FF"/>
                </a:solidFill>
              </a:rPr>
              <a:t>to support our decisions </a:t>
            </a:r>
          </a:p>
          <a:p>
            <a:pPr algn="ctr"/>
            <a:r>
              <a:rPr lang="en-GB" sz="2000">
                <a:solidFill>
                  <a:srgbClr val="0000FF"/>
                </a:solidFill>
              </a:rPr>
              <a:t>in defining our research strategy and specific aims, </a:t>
            </a:r>
          </a:p>
          <a:p>
            <a:pPr algn="ctr"/>
            <a:r>
              <a:rPr lang="en-GB" sz="2000">
                <a:solidFill>
                  <a:srgbClr val="0000FF"/>
                </a:solidFill>
              </a:rPr>
              <a:t>in managing our experiments, </a:t>
            </a:r>
          </a:p>
          <a:p>
            <a:pPr algn="ctr"/>
            <a:r>
              <a:rPr lang="en-GB" sz="2000">
                <a:solidFill>
                  <a:srgbClr val="0000FF"/>
                </a:solidFill>
              </a:rPr>
              <a:t>in collecting our results, interpreting our data, </a:t>
            </a:r>
          </a:p>
          <a:p>
            <a:pPr algn="ctr"/>
            <a:r>
              <a:rPr lang="en-GB" sz="2000">
                <a:solidFill>
                  <a:srgbClr val="0000FF"/>
                </a:solidFill>
              </a:rPr>
              <a:t>in incorporating the findings of others, </a:t>
            </a:r>
          </a:p>
          <a:p>
            <a:pPr algn="ctr"/>
            <a:r>
              <a:rPr lang="en-GB" sz="2000">
                <a:solidFill>
                  <a:srgbClr val="0000FF"/>
                </a:solidFill>
              </a:rPr>
              <a:t>in disseminating our observations, </a:t>
            </a:r>
          </a:p>
          <a:p>
            <a:pPr algn="ctr"/>
            <a:r>
              <a:rPr lang="en-GB" sz="2000">
                <a:solidFill>
                  <a:srgbClr val="0000FF"/>
                </a:solidFill>
              </a:rPr>
              <a:t>in extending (generalizing) our experimental observations </a:t>
            </a:r>
          </a:p>
          <a:p>
            <a:pPr algn="ctr">
              <a:buFontTx/>
              <a:buChar char="-"/>
            </a:pPr>
            <a:r>
              <a:rPr lang="en-GB" sz="2000">
                <a:solidFill>
                  <a:srgbClr val="0000FF"/>
                </a:solidFill>
              </a:rPr>
              <a:t> through exploratory discovery and </a:t>
            </a:r>
            <a:r>
              <a:rPr lang="en-GB" sz="2000" err="1">
                <a:solidFill>
                  <a:srgbClr val="0000FF"/>
                </a:solidFill>
              </a:rPr>
              <a:t>modeling</a:t>
            </a:r>
            <a:r>
              <a:rPr lang="en-GB" sz="2000">
                <a:solidFill>
                  <a:srgbClr val="0000FF"/>
                </a:solidFill>
              </a:rPr>
              <a:t> -</a:t>
            </a:r>
          </a:p>
          <a:p>
            <a:pPr algn="ctr"/>
            <a:r>
              <a:rPr lang="en-GB" sz="2000">
                <a:solidFill>
                  <a:srgbClr val="0000FF"/>
                </a:solidFill>
              </a:rPr>
              <a:t>in directions completely unanticipated</a:t>
            </a:r>
          </a:p>
        </p:txBody>
      </p:sp>
      <p:sp>
        <p:nvSpPr>
          <p:cNvPr id="5" name="pole tekstowe 4"/>
          <p:cNvSpPr txBox="1">
            <a:spLocks noChangeArrowheads="1"/>
          </p:cNvSpPr>
          <p:nvPr/>
        </p:nvSpPr>
        <p:spPr bwMode="auto">
          <a:xfrm>
            <a:off x="251520" y="6167045"/>
            <a:ext cx="8064500" cy="646331"/>
          </a:xfrm>
          <a:prstGeom prst="rect">
            <a:avLst/>
          </a:prstGeom>
          <a:noFill/>
          <a:ln w="9525">
            <a:noFill/>
            <a:miter lim="800000"/>
            <a:headEnd/>
            <a:tailEnd/>
          </a:ln>
        </p:spPr>
        <p:txBody>
          <a:bodyPr>
            <a:spAutoFit/>
          </a:bodyPr>
          <a:lstStyle/>
          <a:p>
            <a:pPr algn="r"/>
            <a:r>
              <a:rPr lang="en-US" sz="1800" i="1" dirty="0">
                <a:solidFill>
                  <a:srgbClr val="0000FF"/>
                </a:solidFill>
              </a:rPr>
              <a:t>Bower, J.M., </a:t>
            </a:r>
            <a:r>
              <a:rPr lang="en-US" sz="1800" i="1" dirty="0" err="1">
                <a:solidFill>
                  <a:srgbClr val="0000FF"/>
                </a:solidFill>
              </a:rPr>
              <a:t>Bolouri</a:t>
            </a:r>
            <a:r>
              <a:rPr lang="en-US" sz="1800" i="1" dirty="0">
                <a:solidFill>
                  <a:srgbClr val="0000FF"/>
                </a:solidFill>
              </a:rPr>
              <a:t>, H. (Eds.): Computational Modeling of Genetic and Biochemical Networks. MIT Press, Cambridge, MA (2001)</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39</a:t>
            </a:fld>
            <a:endParaRPr lang="pl-PL" dirty="0"/>
          </a:p>
        </p:txBody>
      </p:sp>
    </p:spTree>
    <p:extLst>
      <p:ext uri="{BB962C8B-B14F-4D97-AF65-F5344CB8AC3E}">
        <p14:creationId xmlns:p14="http://schemas.microsoft.com/office/powerpoint/2010/main" val="1596103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9601543-50EE-1A4A-A38A-14D3EE0B8253}"/>
            </a:ext>
          </a:extLst>
        </p:cNvPr>
        <p:cNvGrpSpPr/>
        <p:nvPr/>
      </p:nvGrpSpPr>
      <p:grpSpPr>
        <a:xfrm>
          <a:off x="0" y="0"/>
          <a:ext cx="0" cy="0"/>
          <a:chOff x="0" y="0"/>
          <a:chExt cx="0" cy="0"/>
        </a:xfrm>
      </p:grpSpPr>
      <p:sp>
        <p:nvSpPr>
          <p:cNvPr id="3" name="Symbol zastępczy numeru slajdu 2">
            <a:extLst>
              <a:ext uri="{FF2B5EF4-FFF2-40B4-BE49-F238E27FC236}">
                <a16:creationId xmlns="" xmlns:a16="http://schemas.microsoft.com/office/drawing/2014/main" id="{9B0D800C-FD2D-E2BC-D201-4D3082FB17D4}"/>
              </a:ext>
            </a:extLst>
          </p:cNvPr>
          <p:cNvSpPr>
            <a:spLocks noGrp="1"/>
          </p:cNvSpPr>
          <p:nvPr>
            <p:ph type="sldNum" sz="quarter" idx="12"/>
          </p:nvPr>
        </p:nvSpPr>
        <p:spPr/>
        <p:txBody>
          <a:bodyPr/>
          <a:lstStyle/>
          <a:p>
            <a:pPr>
              <a:defRPr/>
            </a:pPr>
            <a:fld id="{D02E777F-298D-4C96-825C-3DC57E52C55E}" type="slidenum">
              <a:rPr lang="pl-PL" smtClean="0"/>
              <a:pPr>
                <a:defRPr/>
              </a:pPr>
              <a:t>4</a:t>
            </a:fld>
            <a:endParaRPr lang="pl-PL"/>
          </a:p>
        </p:txBody>
      </p:sp>
      <p:sp>
        <p:nvSpPr>
          <p:cNvPr id="4" name="pole tekstowe 3">
            <a:extLst>
              <a:ext uri="{FF2B5EF4-FFF2-40B4-BE49-F238E27FC236}">
                <a16:creationId xmlns="" xmlns:a16="http://schemas.microsoft.com/office/drawing/2014/main" id="{DC521ADE-AFF3-7CE2-9D06-64FB3DB7EED5}"/>
              </a:ext>
            </a:extLst>
          </p:cNvPr>
          <p:cNvSpPr txBox="1"/>
          <p:nvPr/>
        </p:nvSpPr>
        <p:spPr>
          <a:xfrm>
            <a:off x="107504" y="18664"/>
            <a:ext cx="8928992" cy="6848029"/>
          </a:xfrm>
          <a:prstGeom prst="rect">
            <a:avLst/>
          </a:prstGeom>
          <a:noFill/>
        </p:spPr>
        <p:txBody>
          <a:bodyPr wrap="square" rtlCol="0">
            <a:spAutoFit/>
          </a:bodyPr>
          <a:lstStyle/>
          <a:p>
            <a:pPr lvl="0"/>
            <a:r>
              <a:rPr lang="pl-PL" sz="1800" b="1" dirty="0"/>
              <a:t>Prace konferencyjne</a:t>
            </a:r>
          </a:p>
          <a:p>
            <a:pPr marL="285750" indent="-285750" algn="just">
              <a:buFont typeface="Arial" panose="020B0604020202020204" pitchFamily="34" charset="0"/>
              <a:buChar char="•"/>
            </a:pPr>
            <a:r>
              <a:rPr lang="en-US" sz="1600" dirty="0" smtClean="0"/>
              <a:t>Andrzej </a:t>
            </a:r>
            <a:r>
              <a:rPr lang="en-US" sz="1600" dirty="0"/>
              <a:t>Skowron, Andrzej Jankowski, Soma Dutta: “Interactive Granular Computing: Toward Computing Model for Complex Intelligent Systems” (invited contribution). In: M. Bolanowski, M. </a:t>
            </a:r>
            <a:r>
              <a:rPr lang="en-US" sz="1600" dirty="0" err="1"/>
              <a:t>Ganzha</a:t>
            </a:r>
            <a:r>
              <a:rPr lang="en-US" sz="1600" dirty="0"/>
              <a:t>, L. Maciaszek, M. </a:t>
            </a:r>
            <a:r>
              <a:rPr lang="en-US" sz="1600" dirty="0" err="1"/>
              <a:t>Paprzycki</a:t>
            </a:r>
            <a:r>
              <a:rPr lang="en-US" sz="1600" dirty="0"/>
              <a:t>, D. </a:t>
            </a:r>
            <a:r>
              <a:rPr lang="en-US" sz="1600" dirty="0" err="1"/>
              <a:t>Ślęzak</a:t>
            </a:r>
            <a:r>
              <a:rPr lang="en-US" sz="1600" dirty="0"/>
              <a:t> (eds.), Proceedings of the 20th Conference on Computer Science and Intelligence Systems (</a:t>
            </a:r>
            <a:r>
              <a:rPr lang="en-US" sz="1600" dirty="0" err="1"/>
              <a:t>FedCSIS</a:t>
            </a:r>
            <a:r>
              <a:rPr lang="en-US" sz="1600" dirty="0"/>
              <a:t>),  Annals of Computer Science and Information Systems (ACSIS), Vol. 43, pp. 59–72 (2025) DOI: 10.15439/2025F6355 [20 </a:t>
            </a:r>
            <a:r>
              <a:rPr lang="en-US" sz="1600" dirty="0" err="1"/>
              <a:t>punktów</a:t>
            </a:r>
            <a:r>
              <a:rPr lang="en-US" sz="1600" dirty="0" smtClean="0"/>
              <a:t>]</a:t>
            </a:r>
            <a:endParaRPr lang="pl-PL" sz="1600" dirty="0" smtClean="0"/>
          </a:p>
          <a:p>
            <a:pPr algn="just"/>
            <a:endParaRPr lang="pl-PL" sz="1600" dirty="0"/>
          </a:p>
          <a:p>
            <a:pPr algn="just"/>
            <a:r>
              <a:rPr lang="pl-PL" sz="1500" i="1" dirty="0"/>
              <a:t>Praca, stanowiąca treść wykładu zaproszonego, zawiera podsumowanie wybranych dotychczasowych wyników dotyczących modelu interakcyjnych obliczeń </a:t>
            </a:r>
            <a:r>
              <a:rPr lang="pl-PL" sz="1500" i="1" dirty="0" err="1"/>
              <a:t>granularnych</a:t>
            </a:r>
            <a:r>
              <a:rPr lang="pl-PL" sz="1500" i="1" dirty="0"/>
              <a:t>. Zawiera również nową </a:t>
            </a:r>
            <a:r>
              <a:rPr lang="pl-PL" sz="1500" i="1" dirty="0" smtClean="0"/>
              <a:t>pogłębioną </a:t>
            </a:r>
            <a:r>
              <a:rPr lang="pl-PL" sz="1500" i="1" dirty="0"/>
              <a:t>propozycję architektury sterowania złożonych granul (c-granul) z </a:t>
            </a:r>
            <a:r>
              <a:rPr lang="pl-PL" sz="1500" i="1" dirty="0" smtClean="0"/>
              <a:t>uwzględnieniem </a:t>
            </a:r>
            <a:r>
              <a:rPr lang="pl-PL" sz="1500" i="1" dirty="0"/>
              <a:t>istotnych modułów dotyczących rozumowań wspierających </a:t>
            </a:r>
            <a:r>
              <a:rPr lang="pl-PL" sz="1500" i="1" dirty="0" smtClean="0"/>
              <a:t>sterownie </a:t>
            </a:r>
            <a:r>
              <a:rPr lang="pl-PL" sz="1500" i="1" dirty="0"/>
              <a:t>w jego  interakcjach ze światami abstrakcyjnym i fizycznym. Wskazano również na nowe wyzwania dla zbiorów przybliżonych bazujących na interakcyjnych obliczeniach </a:t>
            </a:r>
            <a:r>
              <a:rPr lang="pl-PL" sz="1500" i="1" dirty="0" err="1" smtClean="0"/>
              <a:t>granularnych</a:t>
            </a:r>
            <a:r>
              <a:rPr lang="pl-PL" sz="1500" i="1" dirty="0" smtClean="0"/>
              <a:t>. Dotyczą one odkrywania </a:t>
            </a:r>
            <a:r>
              <a:rPr lang="pl-PL" sz="1500" i="1" dirty="0"/>
              <a:t>przybliżonych rozwiązań problemów specyfikowanych dla c-granul lub ich społeczności.</a:t>
            </a:r>
            <a:endParaRPr lang="en-US" sz="1500" dirty="0"/>
          </a:p>
          <a:p>
            <a:pPr algn="just"/>
            <a:endParaRPr lang="pl-PL" sz="1600" dirty="0"/>
          </a:p>
          <a:p>
            <a:pPr marL="285750" indent="-285750">
              <a:buFont typeface="Arial" panose="020B0604020202020204" pitchFamily="34" charset="0"/>
              <a:buChar char="•"/>
            </a:pPr>
            <a:r>
              <a:rPr lang="en-US" sz="1600" dirty="0" smtClean="0"/>
              <a:t>Andrzej </a:t>
            </a:r>
            <a:r>
              <a:rPr lang="en-US" sz="1600" dirty="0"/>
              <a:t>Jankowski, Mateusz </a:t>
            </a:r>
            <a:r>
              <a:rPr lang="en-US" sz="1600" dirty="0" err="1"/>
              <a:t>Dąbkowski</a:t>
            </a:r>
            <a:r>
              <a:rPr lang="en-US" sz="1600" dirty="0"/>
              <a:t>, Andrzej Skowron, Piotr </a:t>
            </a:r>
            <a:r>
              <a:rPr lang="en-US" sz="1600" dirty="0" err="1"/>
              <a:t>Artiemjew</a:t>
            </a:r>
            <a:r>
              <a:rPr lang="en-US" sz="1600" dirty="0"/>
              <a:t>, Diana Domańska, Soma Dutta, Ewelina </a:t>
            </a:r>
            <a:r>
              <a:rPr lang="en-US" sz="1600" dirty="0" err="1"/>
              <a:t>Żarłok</a:t>
            </a:r>
            <a:r>
              <a:rPr lang="en-US" sz="1600" dirty="0"/>
              <a:t>, Dominik Wawrzuta:  “The Changing Role of Mathematics in Medicine and Biology in the 21st Century: An Oncology Perspective”. In: Book of Abstracts of the Thirtieth National Conference on Applications of Mathematics in Biology and Medicine: International Edition September 16 – 20, 2025, </a:t>
            </a:r>
            <a:r>
              <a:rPr lang="en-US" sz="1600" dirty="0" err="1"/>
              <a:t>Wikno</a:t>
            </a:r>
            <a:r>
              <a:rPr lang="en-US" sz="1600" dirty="0"/>
              <a:t> (near </a:t>
            </a:r>
            <a:r>
              <a:rPr lang="en-US" sz="1600" dirty="0" err="1"/>
              <a:t>Nidzica</a:t>
            </a:r>
            <a:r>
              <a:rPr lang="en-US" sz="1600" dirty="0"/>
              <a:t>), Institute of Applied Mathematics and Mechanics University of Warsaw and University of Warmia and </a:t>
            </a:r>
            <a:r>
              <a:rPr lang="en-US" sz="1600" dirty="0" err="1"/>
              <a:t>Mazury</a:t>
            </a:r>
            <a:r>
              <a:rPr lang="en-US" sz="1600" dirty="0"/>
              <a:t>, pp.11-12</a:t>
            </a:r>
            <a:r>
              <a:rPr lang="en-US" sz="1600" dirty="0" smtClean="0"/>
              <a:t>.</a:t>
            </a:r>
            <a:endParaRPr lang="pl-PL" sz="1600" dirty="0" smtClean="0"/>
          </a:p>
          <a:p>
            <a:pPr algn="just"/>
            <a:endParaRPr lang="pl-PL" sz="1600" dirty="0"/>
          </a:p>
          <a:p>
            <a:pPr algn="just"/>
            <a:r>
              <a:rPr lang="pl-PL" sz="1500" i="1" dirty="0"/>
              <a:t>Ta praca jest streszczeniem wykładu zaproszonego dyskutującego zmieniającą się w obecnym stuleciu rolę matematyki w medycynie i biologii, na przykładzie projektu </a:t>
            </a:r>
            <a:r>
              <a:rPr lang="pl-PL" sz="1500" i="1" dirty="0" err="1"/>
              <a:t>OnkoBot</a:t>
            </a:r>
            <a:r>
              <a:rPr lang="pl-PL" sz="1500" i="1" dirty="0"/>
              <a:t>. Projekt  </a:t>
            </a:r>
            <a:r>
              <a:rPr lang="pl-PL" sz="1500" i="1" dirty="0" err="1"/>
              <a:t>OnkoBot</a:t>
            </a:r>
            <a:r>
              <a:rPr lang="pl-PL" sz="1500" i="1" dirty="0"/>
              <a:t>  przygotowywany jest z Narodowym Instytutem Onkologii im. Marii Skłodowskiej-Curie – Państwowym Instytutem Badawczym (</a:t>
            </a:r>
            <a:r>
              <a:rPr lang="pl-PL" sz="1500" i="1" dirty="0" err="1"/>
              <a:t>NIO-PIB</a:t>
            </a:r>
            <a:r>
              <a:rPr lang="pl-PL" sz="1500" i="1" dirty="0" smtClean="0"/>
              <a:t>).</a:t>
            </a:r>
            <a:endParaRPr lang="en-US" sz="1500" dirty="0"/>
          </a:p>
        </p:txBody>
      </p:sp>
    </p:spTree>
    <p:extLst>
      <p:ext uri="{BB962C8B-B14F-4D97-AF65-F5344CB8AC3E}">
        <p14:creationId xmlns:p14="http://schemas.microsoft.com/office/powerpoint/2010/main" val="15424026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txBox="1">
            <a:spLocks/>
          </p:cNvSpPr>
          <p:nvPr/>
        </p:nvSpPr>
        <p:spPr>
          <a:xfrm>
            <a:off x="179512" y="267325"/>
            <a:ext cx="8784976" cy="6216025"/>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dirty="0"/>
              <a:t>TOWARD </a:t>
            </a:r>
          </a:p>
          <a:p>
            <a:r>
              <a:rPr lang="pl-PL" sz="3600" b="1" dirty="0"/>
              <a:t>BRINGING </a:t>
            </a:r>
            <a:r>
              <a:rPr lang="en-GB" sz="3600" b="1" dirty="0"/>
              <a:t>INTO SYNC</a:t>
            </a:r>
            <a:endParaRPr lang="pl-PL" sz="3600" b="1" dirty="0"/>
          </a:p>
          <a:p>
            <a:r>
              <a:rPr lang="pl-PL" sz="3600" b="1" dirty="0"/>
              <a:t>FOUR </a:t>
            </a:r>
            <a:r>
              <a:rPr lang="en-GB" sz="3600" b="1" dirty="0"/>
              <a:t> IMPORTANT AREAS OF </a:t>
            </a:r>
            <a:endParaRPr lang="pl-PL" sz="3600" b="1" dirty="0"/>
          </a:p>
          <a:p>
            <a:r>
              <a:rPr lang="en-GB" sz="3600" b="1" dirty="0"/>
              <a:t>RESEARCH</a:t>
            </a:r>
            <a:r>
              <a:rPr lang="pl-PL" sz="3600" b="1" dirty="0"/>
              <a:t> ON RS:</a:t>
            </a:r>
            <a:r>
              <a:rPr lang="en-GB" sz="3600" b="1" dirty="0"/>
              <a:t> </a:t>
            </a:r>
            <a:r>
              <a:rPr lang="pl-PL" sz="3600" b="1" dirty="0"/>
              <a:t/>
            </a:r>
            <a:br>
              <a:rPr lang="pl-PL" sz="3600" b="1" dirty="0"/>
            </a:br>
            <a:r>
              <a:rPr lang="en-GB" sz="3600" b="1" dirty="0"/>
              <a:t>LANGUAGE, REASONING</a:t>
            </a:r>
            <a:r>
              <a:rPr lang="en-GB" sz="3600" dirty="0">
                <a:solidFill>
                  <a:srgbClr val="0000FF"/>
                </a:solidFill>
              </a:rPr>
              <a:t>, </a:t>
            </a:r>
            <a:r>
              <a:rPr lang="en-GB" sz="3600" b="1" dirty="0"/>
              <a:t>PERCEPTION, AND ACTION</a:t>
            </a:r>
            <a:endParaRPr lang="pl-PL" sz="3600" b="1" dirty="0"/>
          </a:p>
          <a:p>
            <a:r>
              <a:rPr lang="pl-PL" sz="3600" b="1" dirty="0"/>
              <a:t>***</a:t>
            </a:r>
          </a:p>
          <a:p>
            <a:r>
              <a:rPr lang="en-US" sz="3600" b="1" dirty="0"/>
              <a:t>SOCIAL-CYBER-PHYSICAL-THINKING SPACE</a:t>
            </a:r>
            <a:r>
              <a:rPr lang="pl-PL" sz="3600" b="1" dirty="0"/>
              <a:t>:</a:t>
            </a:r>
          </a:p>
          <a:p>
            <a:r>
              <a:rPr lang="en-US" sz="3600" b="1" dirty="0"/>
              <a:t>COMPLEX NETWORK OF SOCIETIES OF C-GRANULES</a:t>
            </a:r>
          </a:p>
          <a:p>
            <a:endParaRPr lang="pl-PL" sz="3600" b="1" dirty="0"/>
          </a:p>
        </p:txBody>
      </p:sp>
      <p:sp>
        <p:nvSpPr>
          <p:cNvPr id="6" name="Symbol zastępczy numeru slajdu 5"/>
          <p:cNvSpPr>
            <a:spLocks noGrp="1"/>
          </p:cNvSpPr>
          <p:nvPr>
            <p:ph type="sldNum" sz="quarter" idx="12"/>
          </p:nvPr>
        </p:nvSpPr>
        <p:spPr/>
        <p:txBody>
          <a:bodyPr/>
          <a:lstStyle/>
          <a:p>
            <a:pPr>
              <a:defRPr/>
            </a:pPr>
            <a:fld id="{D02E777F-298D-4C96-825C-3DC57E52C55E}" type="slidenum">
              <a:rPr lang="pl-PL" smtClean="0"/>
              <a:pPr>
                <a:defRPr/>
              </a:pPr>
              <a:t>40</a:t>
            </a:fld>
            <a:endParaRPr lang="pl-PL"/>
          </a:p>
        </p:txBody>
      </p:sp>
    </p:spTree>
    <p:extLst>
      <p:ext uri="{BB962C8B-B14F-4D97-AF65-F5344CB8AC3E}">
        <p14:creationId xmlns:p14="http://schemas.microsoft.com/office/powerpoint/2010/main" val="3449992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06535496-4A65-66B3-67ED-411C5CE396F3}"/>
              </a:ext>
            </a:extLst>
          </p:cNvPr>
          <p:cNvSpPr txBox="1">
            <a:spLocks/>
          </p:cNvSpPr>
          <p:nvPr/>
        </p:nvSpPr>
        <p:spPr>
          <a:xfrm>
            <a:off x="611560" y="2564904"/>
            <a:ext cx="8229600" cy="785813"/>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b="1"/>
              <a:t>THANK YOU!</a:t>
            </a:r>
            <a:endParaRPr lang="en-US" b="1"/>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41</a:t>
            </a:fld>
            <a:endParaRPr lang="pl-PL"/>
          </a:p>
        </p:txBody>
      </p:sp>
    </p:spTree>
    <p:extLst>
      <p:ext uri="{BB962C8B-B14F-4D97-AF65-F5344CB8AC3E}">
        <p14:creationId xmlns:p14="http://schemas.microsoft.com/office/powerpoint/2010/main" val="3883381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93C5BEF-B81C-CA9D-8FC8-3BE936B5F744}"/>
            </a:ext>
          </a:extLst>
        </p:cNvPr>
        <p:cNvGrpSpPr/>
        <p:nvPr/>
      </p:nvGrpSpPr>
      <p:grpSpPr>
        <a:xfrm>
          <a:off x="0" y="0"/>
          <a:ext cx="0" cy="0"/>
          <a:chOff x="0" y="0"/>
          <a:chExt cx="0" cy="0"/>
        </a:xfrm>
      </p:grpSpPr>
      <p:sp>
        <p:nvSpPr>
          <p:cNvPr id="3" name="Symbol zastępczy numeru slajdu 2">
            <a:extLst>
              <a:ext uri="{FF2B5EF4-FFF2-40B4-BE49-F238E27FC236}">
                <a16:creationId xmlns="" xmlns:a16="http://schemas.microsoft.com/office/drawing/2014/main" id="{1F71526E-72C2-0C85-0DD6-CC1539647613}"/>
              </a:ext>
            </a:extLst>
          </p:cNvPr>
          <p:cNvSpPr>
            <a:spLocks noGrp="1"/>
          </p:cNvSpPr>
          <p:nvPr>
            <p:ph type="sldNum" sz="quarter" idx="12"/>
          </p:nvPr>
        </p:nvSpPr>
        <p:spPr/>
        <p:txBody>
          <a:bodyPr/>
          <a:lstStyle/>
          <a:p>
            <a:pPr>
              <a:defRPr/>
            </a:pPr>
            <a:fld id="{D02E777F-298D-4C96-825C-3DC57E52C55E}" type="slidenum">
              <a:rPr lang="pl-PL" smtClean="0"/>
              <a:pPr>
                <a:defRPr/>
              </a:pPr>
              <a:t>5</a:t>
            </a:fld>
            <a:endParaRPr lang="pl-PL"/>
          </a:p>
        </p:txBody>
      </p:sp>
      <p:sp>
        <p:nvSpPr>
          <p:cNvPr id="4" name="pole tekstowe 3">
            <a:extLst>
              <a:ext uri="{FF2B5EF4-FFF2-40B4-BE49-F238E27FC236}">
                <a16:creationId xmlns="" xmlns:a16="http://schemas.microsoft.com/office/drawing/2014/main" id="{56868916-93C8-992D-8905-98469F45791E}"/>
              </a:ext>
            </a:extLst>
          </p:cNvPr>
          <p:cNvSpPr txBox="1"/>
          <p:nvPr/>
        </p:nvSpPr>
        <p:spPr>
          <a:xfrm>
            <a:off x="611560" y="1916832"/>
            <a:ext cx="7848872" cy="2585323"/>
          </a:xfrm>
          <a:prstGeom prst="rect">
            <a:avLst/>
          </a:prstGeom>
          <a:noFill/>
        </p:spPr>
        <p:txBody>
          <a:bodyPr wrap="square" rtlCol="0">
            <a:spAutoFit/>
          </a:bodyPr>
          <a:lstStyle/>
          <a:p>
            <a:pPr lvl="0" algn="ctr"/>
            <a:r>
              <a:rPr lang="pl-PL" sz="1800" b="1" dirty="0" smtClean="0"/>
              <a:t>Plany na rok 2026</a:t>
            </a:r>
            <a:endParaRPr lang="pl-PL" sz="1800" dirty="0"/>
          </a:p>
          <a:p>
            <a:r>
              <a:rPr lang="en-US" sz="1800" b="1" dirty="0"/>
              <a:t> </a:t>
            </a:r>
            <a:endParaRPr lang="pl-PL" sz="1800" dirty="0"/>
          </a:p>
          <a:p>
            <a:pPr algn="just"/>
            <a:r>
              <a:rPr lang="pl-PL" sz="1800" dirty="0"/>
              <a:t>W roku 2026 zamierzam głównie kontynuować prace nad interakcyjnymi obliczeniami </a:t>
            </a:r>
            <a:r>
              <a:rPr lang="pl-PL" sz="1800" dirty="0" err="1"/>
              <a:t>granularnymi</a:t>
            </a:r>
            <a:r>
              <a:rPr lang="pl-PL" sz="1800" dirty="0"/>
              <a:t>. W szczególności, wspierane metodami logiki odkryć sterowanie c-granul lub </a:t>
            </a:r>
            <a:r>
              <a:rPr lang="pl-PL" sz="1800"/>
              <a:t>ich </a:t>
            </a:r>
            <a:r>
              <a:rPr lang="pl-PL" sz="1800" smtClean="0"/>
              <a:t>społeczności powinno </a:t>
            </a:r>
            <a:r>
              <a:rPr lang="pl-PL" sz="1800" dirty="0"/>
              <a:t>powodować właściwe interakcje ze światami abstrakcyjnym i fizycznym. Wynikiem tych interakcji winny być interakcyjne obliczenia </a:t>
            </a:r>
            <a:r>
              <a:rPr lang="pl-PL" sz="1800" dirty="0" err="1"/>
              <a:t>granularne</a:t>
            </a:r>
            <a:r>
              <a:rPr lang="pl-PL" sz="1800" dirty="0"/>
              <a:t> takie by w ich trakcie możliwe było konstruowanie wysokiej jakości rozwiązań aproksymacyjnych specyfikowanych problemów.</a:t>
            </a:r>
            <a:endParaRPr lang="en-US" sz="1800" dirty="0"/>
          </a:p>
        </p:txBody>
      </p:sp>
    </p:spTree>
    <p:extLst>
      <p:ext uri="{BB962C8B-B14F-4D97-AF65-F5344CB8AC3E}">
        <p14:creationId xmlns:p14="http://schemas.microsoft.com/office/powerpoint/2010/main" val="317457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 y="2492896"/>
            <a:ext cx="9036496" cy="1368152"/>
          </a:xfrm>
        </p:spPr>
        <p:txBody>
          <a:bodyPr/>
          <a:lstStyle/>
          <a:p>
            <a:r>
              <a:rPr lang="pl-PL" b="1" dirty="0"/>
              <a:t/>
            </a:r>
            <a:br>
              <a:rPr lang="pl-PL" b="1" dirty="0"/>
            </a:br>
            <a:r>
              <a:rPr lang="pl-PL" b="1" dirty="0"/>
              <a:t/>
            </a:r>
            <a:br>
              <a:rPr lang="pl-PL" b="1" dirty="0"/>
            </a:br>
            <a:r>
              <a:rPr lang="pl-PL" b="1" dirty="0"/>
              <a:t/>
            </a:r>
            <a:br>
              <a:rPr lang="pl-PL" b="1" dirty="0"/>
            </a:br>
            <a:r>
              <a:rPr lang="pl-PL" b="1" dirty="0"/>
              <a:t>INTERACTIVE GRANULAR COMPUTING (</a:t>
            </a:r>
            <a:r>
              <a:rPr lang="pl-PL" b="1" dirty="0" err="1"/>
              <a:t>IGrC</a:t>
            </a:r>
            <a:r>
              <a:rPr lang="pl-PL" b="1" dirty="0"/>
              <a:t>)</a:t>
            </a:r>
            <a:br>
              <a:rPr lang="pl-PL" b="1" dirty="0"/>
            </a:br>
            <a:r>
              <a:rPr lang="en-GB" sz="4000" b="1" dirty="0"/>
              <a:t/>
            </a:r>
            <a:br>
              <a:rPr lang="en-GB" sz="4000" b="1" dirty="0"/>
            </a:br>
            <a:r>
              <a:rPr lang="pl-PL" b="1" dirty="0"/>
              <a:t/>
            </a:r>
            <a:br>
              <a:rPr lang="pl-PL" b="1" dirty="0"/>
            </a:br>
            <a:endParaRPr lang="en-US" b="1" dirty="0"/>
          </a:p>
        </p:txBody>
      </p:sp>
      <p:sp>
        <p:nvSpPr>
          <p:cNvPr id="4" name="Symbol zastępczy numeru slajdu 3"/>
          <p:cNvSpPr>
            <a:spLocks noGrp="1"/>
          </p:cNvSpPr>
          <p:nvPr>
            <p:ph type="sldNum" sz="quarter" idx="12"/>
          </p:nvPr>
        </p:nvSpPr>
        <p:spPr/>
        <p:txBody>
          <a:bodyPr/>
          <a:lstStyle/>
          <a:p>
            <a:pPr>
              <a:defRPr/>
            </a:pPr>
            <a:fld id="{D02E777F-298D-4C96-825C-3DC57E52C55E}" type="slidenum">
              <a:rPr lang="pl-PL" smtClean="0"/>
              <a:pPr>
                <a:defRPr/>
              </a:pPr>
              <a:t>6</a:t>
            </a:fld>
            <a:endParaRPr lang="pl-PL"/>
          </a:p>
        </p:txBody>
      </p:sp>
    </p:spTree>
    <p:extLst>
      <p:ext uri="{BB962C8B-B14F-4D97-AF65-F5344CB8AC3E}">
        <p14:creationId xmlns:p14="http://schemas.microsoft.com/office/powerpoint/2010/main" val="962357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A6230E7-EDEF-00B2-8020-F6AA91D743B4}"/>
            </a:ext>
          </a:extLst>
        </p:cNvPr>
        <p:cNvGrpSpPr/>
        <p:nvPr/>
      </p:nvGrpSpPr>
      <p:grpSpPr>
        <a:xfrm>
          <a:off x="0" y="0"/>
          <a:ext cx="0" cy="0"/>
          <a:chOff x="0" y="0"/>
          <a:chExt cx="0" cy="0"/>
        </a:xfrm>
      </p:grpSpPr>
      <p:sp>
        <p:nvSpPr>
          <p:cNvPr id="35845" name="Tytuł 1">
            <a:extLst>
              <a:ext uri="{FF2B5EF4-FFF2-40B4-BE49-F238E27FC236}">
                <a16:creationId xmlns="" xmlns:a16="http://schemas.microsoft.com/office/drawing/2014/main" id="{A0862E1B-30C0-95B4-07DA-E8664D945664}"/>
              </a:ext>
            </a:extLst>
          </p:cNvPr>
          <p:cNvSpPr>
            <a:spLocks/>
          </p:cNvSpPr>
          <p:nvPr/>
        </p:nvSpPr>
        <p:spPr bwMode="auto">
          <a:xfrm>
            <a:off x="179512" y="1754325"/>
            <a:ext cx="8943776" cy="4967149"/>
          </a:xfrm>
          <a:prstGeom prst="rect">
            <a:avLst/>
          </a:prstGeom>
          <a:noFill/>
          <a:ln w="9525">
            <a:noFill/>
            <a:miter lim="800000"/>
            <a:headEnd/>
            <a:tailEnd/>
          </a:ln>
        </p:spPr>
        <p:txBody>
          <a:bodyPr anchor="ctr"/>
          <a:lstStyle/>
          <a:p>
            <a:pPr algn="ctr"/>
            <a:endParaRPr lang="pl-PL" sz="2800" dirty="0">
              <a:solidFill>
                <a:srgbClr val="0000FF"/>
              </a:solidFill>
            </a:endParaRPr>
          </a:p>
          <a:p>
            <a:pPr algn="ctr"/>
            <a:r>
              <a:rPr lang="pl-PL" sz="2800" dirty="0">
                <a:solidFill>
                  <a:srgbClr val="0000FF"/>
                </a:solidFill>
              </a:rPr>
              <a:t>Many </a:t>
            </a:r>
            <a:r>
              <a:rPr lang="en-GB" sz="2800" dirty="0">
                <a:solidFill>
                  <a:srgbClr val="0000FF"/>
                </a:solidFill>
              </a:rPr>
              <a:t>partial proposals </a:t>
            </a:r>
            <a:r>
              <a:rPr lang="pl-PL" sz="2800" dirty="0">
                <a:solidFill>
                  <a:srgbClr val="0000FF"/>
                </a:solidFill>
              </a:rPr>
              <a:t>in</a:t>
            </a:r>
            <a:r>
              <a:rPr lang="en-GB" sz="2800" dirty="0">
                <a:solidFill>
                  <a:srgbClr val="0000FF"/>
                </a:solidFill>
              </a:rPr>
              <a:t> many different domains</a:t>
            </a:r>
            <a:r>
              <a:rPr lang="pl-PL" sz="2800" dirty="0">
                <a:solidFill>
                  <a:srgbClr val="0000FF"/>
                </a:solidFill>
              </a:rPr>
              <a:t> </a:t>
            </a:r>
            <a:r>
              <a:rPr lang="en-US" sz="2800" dirty="0">
                <a:solidFill>
                  <a:srgbClr val="0000FF"/>
                </a:solidFill>
              </a:rPr>
              <a:t>exist,</a:t>
            </a:r>
            <a:r>
              <a:rPr lang="en-GB" sz="2800" dirty="0">
                <a:solidFill>
                  <a:srgbClr val="0000FF"/>
                </a:solidFill>
              </a:rPr>
              <a:t> </a:t>
            </a:r>
            <a:endParaRPr lang="pl-PL" sz="2800" dirty="0">
              <a:solidFill>
                <a:srgbClr val="0000FF"/>
              </a:solidFill>
            </a:endParaRPr>
          </a:p>
          <a:p>
            <a:pPr algn="ctr"/>
            <a:r>
              <a:rPr lang="en-US" sz="2800" noProof="0" dirty="0">
                <a:solidFill>
                  <a:srgbClr val="0000FF"/>
                </a:solidFill>
              </a:rPr>
              <a:t>e.g., complex (adaptive) systems, multi-agent </a:t>
            </a:r>
            <a:r>
              <a:rPr lang="en-GB" sz="2800" dirty="0">
                <a:solidFill>
                  <a:srgbClr val="0000FF"/>
                </a:solidFill>
              </a:rPr>
              <a:t>systems, machine learning, robotics, cognitive science, neuroscience, computational intelligence, </a:t>
            </a:r>
            <a:r>
              <a:rPr lang="en-US" sz="2800" dirty="0">
                <a:solidFill>
                  <a:srgbClr val="0000FF"/>
                </a:solidFill>
              </a:rPr>
              <a:t>web intelligence, natural computing, </a:t>
            </a:r>
            <a:r>
              <a:rPr lang="en-US" sz="2800" noProof="0" dirty="0">
                <a:solidFill>
                  <a:srgbClr val="0000FF"/>
                </a:solidFill>
              </a:rPr>
              <a:t>multisensory learning</a:t>
            </a:r>
            <a:r>
              <a:rPr lang="pl-PL" sz="2800" dirty="0">
                <a:solidFill>
                  <a:srgbClr val="0000FF"/>
                </a:solidFill>
              </a:rPr>
              <a:t>, </a:t>
            </a:r>
            <a:r>
              <a:rPr lang="en-US" sz="2800" dirty="0">
                <a:solidFill>
                  <a:srgbClr val="0000FF"/>
                </a:solidFill>
              </a:rPr>
              <a:t>cyber-physical systems, Internet of things</a:t>
            </a:r>
            <a:r>
              <a:rPr lang="pl-PL" sz="2800" dirty="0">
                <a:solidFill>
                  <a:srgbClr val="0000FF"/>
                </a:solidFill>
              </a:rPr>
              <a:t>,</a:t>
            </a:r>
            <a:r>
              <a:rPr lang="en-GB" sz="2800" dirty="0">
                <a:solidFill>
                  <a:srgbClr val="0000FF"/>
                </a:solidFill>
              </a:rPr>
              <a:t>… </a:t>
            </a:r>
          </a:p>
          <a:p>
            <a:pPr algn="ctr"/>
            <a:r>
              <a:rPr lang="en-GB" sz="2800" b="1" dirty="0">
                <a:solidFill>
                  <a:srgbClr val="0000FF"/>
                </a:solidFill>
              </a:rPr>
              <a:t>but we need </a:t>
            </a:r>
            <a:endParaRPr lang="pl-PL" sz="2800" b="1" dirty="0">
              <a:solidFill>
                <a:srgbClr val="0000FF"/>
              </a:solidFill>
            </a:endParaRPr>
          </a:p>
          <a:p>
            <a:pPr algn="ctr"/>
            <a:r>
              <a:rPr lang="en-GB" sz="2800" b="1" dirty="0">
                <a:solidFill>
                  <a:srgbClr val="0000FF"/>
                </a:solidFill>
              </a:rPr>
              <a:t>the relevant computing model for</a:t>
            </a:r>
            <a:r>
              <a:rPr lang="pl-PL" sz="2800" b="1" dirty="0">
                <a:solidFill>
                  <a:srgbClr val="0000FF"/>
                </a:solidFill>
              </a:rPr>
              <a:t> developing </a:t>
            </a:r>
            <a:r>
              <a:rPr lang="en-GB" sz="2800" b="1" dirty="0">
                <a:solidFill>
                  <a:srgbClr val="0000FF"/>
                </a:solidFill>
              </a:rPr>
              <a:t>foundations</a:t>
            </a:r>
            <a:r>
              <a:rPr lang="pl-PL" sz="2800" b="1" dirty="0">
                <a:solidFill>
                  <a:srgbClr val="0000FF"/>
                </a:solidFill>
              </a:rPr>
              <a:t> of </a:t>
            </a:r>
            <a:r>
              <a:rPr lang="pl-PL" sz="2800" b="1" dirty="0" err="1">
                <a:solidFill>
                  <a:srgbClr val="0000FF"/>
                </a:solidFill>
              </a:rPr>
              <a:t>IS’s</a:t>
            </a:r>
            <a:r>
              <a:rPr lang="pl-PL" sz="2800" dirty="0">
                <a:solidFill>
                  <a:srgbClr val="0000FF"/>
                </a:solidFill>
              </a:rPr>
              <a:t>.</a:t>
            </a:r>
          </a:p>
          <a:p>
            <a:pPr algn="ctr"/>
            <a:endParaRPr lang="pl-PL" sz="2800" b="1" dirty="0">
              <a:solidFill>
                <a:srgbClr val="0000FF"/>
              </a:solidFill>
            </a:endParaRPr>
          </a:p>
          <a:p>
            <a:pPr algn="ctr"/>
            <a:r>
              <a:rPr lang="pl-PL" sz="2800" b="1" dirty="0">
                <a:solidFill>
                  <a:srgbClr val="0000FF"/>
                </a:solidFill>
              </a:rPr>
              <a:t>WE PROPOSE </a:t>
            </a:r>
            <a:r>
              <a:rPr lang="pl-PL" sz="2800" b="1" dirty="0" err="1">
                <a:solidFill>
                  <a:srgbClr val="0000FF"/>
                </a:solidFill>
              </a:rPr>
              <a:t>IGrC</a:t>
            </a:r>
            <a:r>
              <a:rPr lang="pl-PL" sz="2800" b="1" dirty="0">
                <a:solidFill>
                  <a:srgbClr val="0000FF"/>
                </a:solidFill>
              </a:rPr>
              <a:t> AS SUCH A MODEL</a:t>
            </a:r>
          </a:p>
          <a:p>
            <a:pPr algn="ctr"/>
            <a:endParaRPr lang="pl-PL" sz="4400" dirty="0">
              <a:solidFill>
                <a:srgbClr val="0000FF"/>
              </a:solidFill>
            </a:endParaRPr>
          </a:p>
        </p:txBody>
      </p:sp>
      <p:sp>
        <p:nvSpPr>
          <p:cNvPr id="2" name="pole tekstowe 1">
            <a:extLst>
              <a:ext uri="{FF2B5EF4-FFF2-40B4-BE49-F238E27FC236}">
                <a16:creationId xmlns="" xmlns:a16="http://schemas.microsoft.com/office/drawing/2014/main" id="{004300D6-47F1-3CE5-7279-2C9B4511A923}"/>
              </a:ext>
            </a:extLst>
          </p:cNvPr>
          <p:cNvSpPr txBox="1"/>
          <p:nvPr/>
        </p:nvSpPr>
        <p:spPr>
          <a:xfrm>
            <a:off x="-20712" y="0"/>
            <a:ext cx="9144000" cy="1815882"/>
          </a:xfrm>
          <a:prstGeom prst="rect">
            <a:avLst/>
          </a:prstGeom>
          <a:noFill/>
        </p:spPr>
        <p:txBody>
          <a:bodyPr wrap="square" rtlCol="0">
            <a:spAutoFit/>
          </a:bodyPr>
          <a:lstStyle/>
          <a:p>
            <a:pPr algn="ctr"/>
            <a:r>
              <a:rPr lang="en-GB" sz="2800" b="1" dirty="0">
                <a:solidFill>
                  <a:srgbClr val="0070C0"/>
                </a:solidFill>
              </a:rPr>
              <a:t>THE RELEVANT COMPUTING MODEL</a:t>
            </a:r>
            <a:r>
              <a:rPr lang="pl-PL" sz="2800" b="1" dirty="0">
                <a:solidFill>
                  <a:srgbClr val="0070C0"/>
                </a:solidFill>
              </a:rPr>
              <a:t>: </a:t>
            </a:r>
            <a:r>
              <a:rPr lang="en-GB" sz="2800" b="1" dirty="0">
                <a:solidFill>
                  <a:srgbClr val="0070C0"/>
                </a:solidFill>
              </a:rPr>
              <a:t> FOUNDATIONS</a:t>
            </a:r>
            <a:r>
              <a:rPr lang="pl-PL" sz="2800" b="1" dirty="0">
                <a:solidFill>
                  <a:srgbClr val="0070C0"/>
                </a:solidFill>
              </a:rPr>
              <a:t> </a:t>
            </a:r>
            <a:r>
              <a:rPr lang="en-GB" sz="2800" b="1" dirty="0">
                <a:solidFill>
                  <a:srgbClr val="0070C0"/>
                </a:solidFill>
              </a:rPr>
              <a:t>FOR </a:t>
            </a:r>
            <a:r>
              <a:rPr lang="pl-PL" sz="2800" b="1" dirty="0">
                <a:solidFill>
                  <a:srgbClr val="0070C0"/>
                </a:solidFill>
              </a:rPr>
              <a:t>DESIGN AND ANALYSIS OF INTELLIGENT SYSTEMS DEALING WITH COMPLEX PHENOMENA (</a:t>
            </a:r>
            <a:r>
              <a:rPr lang="pl-PL" sz="2800" b="1" dirty="0" err="1">
                <a:solidFill>
                  <a:srgbClr val="0070C0"/>
                </a:solidFill>
              </a:rPr>
              <a:t>IS’s</a:t>
            </a:r>
            <a:r>
              <a:rPr lang="pl-PL" sz="2800" b="1" dirty="0">
                <a:solidFill>
                  <a:srgbClr val="0070C0"/>
                </a:solidFill>
              </a:rPr>
              <a:t>)</a:t>
            </a:r>
          </a:p>
        </p:txBody>
      </p:sp>
      <p:sp>
        <p:nvSpPr>
          <p:cNvPr id="3" name="Symbol zastępczy numeru slajdu 2">
            <a:extLst>
              <a:ext uri="{FF2B5EF4-FFF2-40B4-BE49-F238E27FC236}">
                <a16:creationId xmlns="" xmlns:a16="http://schemas.microsoft.com/office/drawing/2014/main" id="{10A52685-8177-96CB-D0F0-CF743EF009E7}"/>
              </a:ext>
            </a:extLst>
          </p:cNvPr>
          <p:cNvSpPr>
            <a:spLocks noGrp="1"/>
          </p:cNvSpPr>
          <p:nvPr>
            <p:ph type="sldNum" sz="quarter" idx="12"/>
          </p:nvPr>
        </p:nvSpPr>
        <p:spPr/>
        <p:txBody>
          <a:bodyPr/>
          <a:lstStyle/>
          <a:p>
            <a:pPr>
              <a:defRPr/>
            </a:pPr>
            <a:fld id="{D02E777F-298D-4C96-825C-3DC57E52C55E}" type="slidenum">
              <a:rPr lang="pl-PL" smtClean="0"/>
              <a:pPr>
                <a:defRPr/>
              </a:pPr>
              <a:t>7</a:t>
            </a:fld>
            <a:endParaRPr lang="pl-PL"/>
          </a:p>
        </p:txBody>
      </p:sp>
    </p:spTree>
    <p:extLst>
      <p:ext uri="{BB962C8B-B14F-4D97-AF65-F5344CB8AC3E}">
        <p14:creationId xmlns:p14="http://schemas.microsoft.com/office/powerpoint/2010/main" val="3739641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CCCFD4A-66ED-FE74-EB7E-770257BCA41E}"/>
            </a:ext>
          </a:extLst>
        </p:cNvPr>
        <p:cNvGrpSpPr/>
        <p:nvPr/>
      </p:nvGrpSpPr>
      <p:grpSpPr>
        <a:xfrm>
          <a:off x="0" y="0"/>
          <a:ext cx="0" cy="0"/>
          <a:chOff x="0" y="0"/>
          <a:chExt cx="0" cy="0"/>
        </a:xfrm>
      </p:grpSpPr>
      <p:sp>
        <p:nvSpPr>
          <p:cNvPr id="4" name="Tytuł 1">
            <a:extLst>
              <a:ext uri="{FF2B5EF4-FFF2-40B4-BE49-F238E27FC236}">
                <a16:creationId xmlns="" xmlns:a16="http://schemas.microsoft.com/office/drawing/2014/main" id="{60F957E7-09F4-7E93-F6D1-0BC5B0BAC0F0}"/>
              </a:ext>
            </a:extLst>
          </p:cNvPr>
          <p:cNvSpPr>
            <a:spLocks noGrp="1"/>
          </p:cNvSpPr>
          <p:nvPr>
            <p:ph type="title"/>
          </p:nvPr>
        </p:nvSpPr>
        <p:spPr>
          <a:xfrm>
            <a:off x="0" y="174031"/>
            <a:ext cx="9144000" cy="1237158"/>
          </a:xfrm>
        </p:spPr>
        <p:txBody>
          <a:bodyPr/>
          <a:lstStyle/>
          <a:p>
            <a:r>
              <a:rPr lang="en-US" sz="3200" b="1" dirty="0"/>
              <a:t>NEEDS FOR RELEVANT MODEL OF COMPUTATIONS: </a:t>
            </a:r>
            <a:br>
              <a:rPr lang="en-US" sz="3200" b="1" dirty="0"/>
            </a:br>
            <a:r>
              <a:rPr lang="en-US" sz="2800" b="1" dirty="0"/>
              <a:t>EXAMPLE OF CONCEPT OF MULTI-AGENT SYSTEM</a:t>
            </a:r>
          </a:p>
        </p:txBody>
      </p:sp>
      <p:sp>
        <p:nvSpPr>
          <p:cNvPr id="2" name="pole tekstowe 1">
            <a:extLst>
              <a:ext uri="{FF2B5EF4-FFF2-40B4-BE49-F238E27FC236}">
                <a16:creationId xmlns="" xmlns:a16="http://schemas.microsoft.com/office/drawing/2014/main" id="{B8851411-D786-F238-1278-F898DACBDEC1}"/>
              </a:ext>
            </a:extLst>
          </p:cNvPr>
          <p:cNvSpPr txBox="1"/>
          <p:nvPr/>
        </p:nvSpPr>
        <p:spPr>
          <a:xfrm>
            <a:off x="251520" y="1547714"/>
            <a:ext cx="8640960" cy="4524315"/>
          </a:xfrm>
          <a:prstGeom prst="rect">
            <a:avLst/>
          </a:prstGeom>
          <a:noFill/>
        </p:spPr>
        <p:txBody>
          <a:bodyPr wrap="square" rtlCol="0">
            <a:spAutoFit/>
          </a:bodyPr>
          <a:lstStyle/>
          <a:p>
            <a:pPr algn="just"/>
            <a:r>
              <a:rPr lang="en-US" sz="2400" dirty="0">
                <a:solidFill>
                  <a:srgbClr val="0000FF"/>
                </a:solidFill>
              </a:rPr>
              <a:t>An important open issue in the Agent Based Simulation field is </a:t>
            </a:r>
            <a:r>
              <a:rPr lang="en-US" sz="2400" b="1" dirty="0">
                <a:solidFill>
                  <a:srgbClr val="0000FF"/>
                </a:solidFill>
              </a:rPr>
              <a:t>the lack of an univocal definition of the term “agent” </a:t>
            </a:r>
            <a:r>
              <a:rPr lang="en-US" sz="2400" dirty="0">
                <a:solidFill>
                  <a:srgbClr val="0000FF"/>
                </a:solidFill>
              </a:rPr>
              <a:t>and of the paradigms and methodology used to build models; in software-engineering, a system </a:t>
            </a:r>
            <a:r>
              <a:rPr lang="pl-PL" sz="2400" dirty="0">
                <a:solidFill>
                  <a:srgbClr val="0000FF"/>
                </a:solidFill>
              </a:rPr>
              <a:t>o</a:t>
            </a:r>
            <a:r>
              <a:rPr lang="en-US" sz="2400" dirty="0">
                <a:solidFill>
                  <a:srgbClr val="0000FF"/>
                </a:solidFill>
              </a:rPr>
              <a:t>f independent programs is considered a multi-agent system, </a:t>
            </a:r>
            <a:r>
              <a:rPr lang="en-US" sz="2400" b="1" dirty="0">
                <a:solidFill>
                  <a:srgbClr val="0000FF"/>
                </a:solidFill>
              </a:rPr>
              <a:t>although there is no clarity about what the term exactly defines</a:t>
            </a:r>
            <a:r>
              <a:rPr lang="en-US" sz="2400" dirty="0">
                <a:solidFill>
                  <a:srgbClr val="0000FF"/>
                </a:solidFill>
              </a:rPr>
              <a:t>. The term “agent”, deriving from the Latin “</a:t>
            </a:r>
            <a:r>
              <a:rPr lang="en-US" sz="2400" dirty="0" err="1">
                <a:solidFill>
                  <a:srgbClr val="0000FF"/>
                </a:solidFill>
              </a:rPr>
              <a:t>agens</a:t>
            </a:r>
            <a:r>
              <a:rPr lang="en-US" sz="2400" dirty="0">
                <a:solidFill>
                  <a:srgbClr val="0000FF"/>
                </a:solidFill>
              </a:rPr>
              <a:t>”, identifies someone (or something) who acts; the same word can also be used to define a mean through which some action is made or caused. </a:t>
            </a:r>
            <a:r>
              <a:rPr lang="en-US" sz="2400" b="1" dirty="0">
                <a:solidFill>
                  <a:srgbClr val="0000FF"/>
                </a:solidFill>
              </a:rPr>
              <a:t>The term is used in many different fields and disciplines, such as economics, physics, natural sciences, sociology and many others.</a:t>
            </a:r>
            <a:endParaRPr lang="pl-PL" sz="2400" b="1" dirty="0">
              <a:solidFill>
                <a:srgbClr val="0000FF"/>
              </a:solidFill>
            </a:endParaRPr>
          </a:p>
        </p:txBody>
      </p:sp>
      <p:sp>
        <p:nvSpPr>
          <p:cNvPr id="7" name="pole tekstowe 6">
            <a:extLst>
              <a:ext uri="{FF2B5EF4-FFF2-40B4-BE49-F238E27FC236}">
                <a16:creationId xmlns="" xmlns:a16="http://schemas.microsoft.com/office/drawing/2014/main" id="{FD305EB2-8270-D73E-C7C8-879957BC17D4}"/>
              </a:ext>
            </a:extLst>
          </p:cNvPr>
          <p:cNvSpPr txBox="1"/>
          <p:nvPr/>
        </p:nvSpPr>
        <p:spPr>
          <a:xfrm>
            <a:off x="1331640" y="5934670"/>
            <a:ext cx="7067128" cy="923330"/>
          </a:xfrm>
          <a:prstGeom prst="rect">
            <a:avLst/>
          </a:prstGeom>
          <a:noFill/>
        </p:spPr>
        <p:txBody>
          <a:bodyPr wrap="square" rtlCol="0">
            <a:spAutoFit/>
          </a:bodyPr>
          <a:lstStyle/>
          <a:p>
            <a:r>
              <a:rPr lang="en-US" sz="1800" i="1" dirty="0">
                <a:solidFill>
                  <a:srgbClr val="0000FF"/>
                </a:solidFill>
              </a:rPr>
              <a:t>Marco </a:t>
            </a:r>
            <a:r>
              <a:rPr lang="en-US" sz="1800" i="1" dirty="0" err="1">
                <a:solidFill>
                  <a:srgbClr val="0000FF"/>
                </a:solidFill>
              </a:rPr>
              <a:t>Remondino</a:t>
            </a:r>
            <a:r>
              <a:rPr lang="en-US" sz="1800" i="1" dirty="0">
                <a:solidFill>
                  <a:srgbClr val="0000FF"/>
                </a:solidFill>
              </a:rPr>
              <a:t>: Reactive and deliberative agents applied to simulation of socio-economical and biological systems. International Journal of Simulation 6(12-13) 1473-8031 (2025)</a:t>
            </a:r>
          </a:p>
        </p:txBody>
      </p:sp>
      <p:sp>
        <p:nvSpPr>
          <p:cNvPr id="5" name="Symbol zastępczy numeru slajdu 4">
            <a:extLst>
              <a:ext uri="{FF2B5EF4-FFF2-40B4-BE49-F238E27FC236}">
                <a16:creationId xmlns="" xmlns:a16="http://schemas.microsoft.com/office/drawing/2014/main" id="{51CAA6DF-5ACE-F221-488E-274D2396265B}"/>
              </a:ext>
            </a:extLst>
          </p:cNvPr>
          <p:cNvSpPr>
            <a:spLocks noGrp="1"/>
          </p:cNvSpPr>
          <p:nvPr>
            <p:ph type="sldNum" sz="quarter" idx="12"/>
          </p:nvPr>
        </p:nvSpPr>
        <p:spPr/>
        <p:txBody>
          <a:bodyPr/>
          <a:lstStyle/>
          <a:p>
            <a:pPr>
              <a:defRPr/>
            </a:pPr>
            <a:fld id="{D02E777F-298D-4C96-825C-3DC57E52C55E}" type="slidenum">
              <a:rPr lang="pl-PL" smtClean="0"/>
              <a:pPr>
                <a:defRPr/>
              </a:pPr>
              <a:t>8</a:t>
            </a:fld>
            <a:endParaRPr lang="pl-PL"/>
          </a:p>
        </p:txBody>
      </p:sp>
    </p:spTree>
    <p:extLst>
      <p:ext uri="{BB962C8B-B14F-4D97-AF65-F5344CB8AC3E}">
        <p14:creationId xmlns:p14="http://schemas.microsoft.com/office/powerpoint/2010/main" val="1824675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650E57C-BE22-B5C1-B9DF-66AF459A6376}"/>
            </a:ext>
          </a:extLst>
        </p:cNvPr>
        <p:cNvGrpSpPr/>
        <p:nvPr/>
      </p:nvGrpSpPr>
      <p:grpSpPr>
        <a:xfrm>
          <a:off x="0" y="0"/>
          <a:ext cx="0" cy="0"/>
          <a:chOff x="0" y="0"/>
          <a:chExt cx="0" cy="0"/>
        </a:xfrm>
      </p:grpSpPr>
      <p:sp>
        <p:nvSpPr>
          <p:cNvPr id="2" name="Tytuł 1">
            <a:extLst>
              <a:ext uri="{FF2B5EF4-FFF2-40B4-BE49-F238E27FC236}">
                <a16:creationId xmlns="" xmlns:a16="http://schemas.microsoft.com/office/drawing/2014/main" id="{23FAE40F-688A-767F-41D6-F285553BB079}"/>
              </a:ext>
            </a:extLst>
          </p:cNvPr>
          <p:cNvSpPr>
            <a:spLocks noGrp="1"/>
          </p:cNvSpPr>
          <p:nvPr>
            <p:ph type="title"/>
          </p:nvPr>
        </p:nvSpPr>
        <p:spPr>
          <a:xfrm>
            <a:off x="72008" y="0"/>
            <a:ext cx="9036496" cy="6858000"/>
          </a:xfrm>
        </p:spPr>
        <p:txBody>
          <a:bodyPr/>
          <a:lstStyle/>
          <a:p>
            <a:r>
              <a:rPr lang="pl-PL" b="1" dirty="0"/>
              <a:t/>
            </a:r>
            <a:br>
              <a:rPr lang="pl-PL" b="1" dirty="0"/>
            </a:br>
            <a:r>
              <a:rPr lang="pl-PL" b="1" dirty="0"/>
              <a:t/>
            </a:r>
            <a:br>
              <a:rPr lang="pl-PL" b="1" dirty="0"/>
            </a:br>
            <a:r>
              <a:rPr lang="pl-PL" b="1" dirty="0"/>
              <a:t/>
            </a:r>
            <a:br>
              <a:rPr lang="pl-PL" b="1" dirty="0"/>
            </a:br>
            <a:r>
              <a:rPr lang="en-GB" b="1" dirty="0"/>
              <a:t/>
            </a:r>
            <a:br>
              <a:rPr lang="en-GB" b="1" dirty="0"/>
            </a:br>
            <a:r>
              <a:rPr lang="pl-PL" b="1" dirty="0"/>
              <a:t/>
            </a:r>
            <a:br>
              <a:rPr lang="pl-PL" b="1" dirty="0"/>
            </a:br>
            <a:r>
              <a:rPr lang="en-GB" sz="4000" b="1" dirty="0"/>
              <a:t/>
            </a:r>
            <a:br>
              <a:rPr lang="en-GB" sz="4000" b="1" dirty="0"/>
            </a:br>
            <a:r>
              <a:rPr lang="pl-PL" b="1" dirty="0"/>
              <a:t/>
            </a:r>
            <a:br>
              <a:rPr lang="pl-PL" b="1" dirty="0"/>
            </a:br>
            <a:endParaRPr lang="en-US" b="1" dirty="0"/>
          </a:p>
        </p:txBody>
      </p:sp>
      <p:sp>
        <p:nvSpPr>
          <p:cNvPr id="32" name="pole tekstowe 31">
            <a:extLst>
              <a:ext uri="{FF2B5EF4-FFF2-40B4-BE49-F238E27FC236}">
                <a16:creationId xmlns="" xmlns:a16="http://schemas.microsoft.com/office/drawing/2014/main" id="{29ED1B8C-AE92-9B0E-D856-361376988C87}"/>
              </a:ext>
            </a:extLst>
          </p:cNvPr>
          <p:cNvSpPr txBox="1"/>
          <p:nvPr/>
        </p:nvSpPr>
        <p:spPr>
          <a:xfrm>
            <a:off x="214768" y="4803196"/>
            <a:ext cx="1456430" cy="598554"/>
          </a:xfrm>
          <a:prstGeom prst="rect">
            <a:avLst/>
          </a:prstGeom>
          <a:noFill/>
        </p:spPr>
        <p:txBody>
          <a:bodyPr wrap="square" rtlCol="0">
            <a:spAutoFit/>
          </a:bodyPr>
          <a:lstStyle/>
          <a:p>
            <a:r>
              <a:rPr lang="en-GB" sz="1400"/>
              <a:t>knowledge bases about particular units</a:t>
            </a:r>
          </a:p>
        </p:txBody>
      </p:sp>
      <p:sp>
        <p:nvSpPr>
          <p:cNvPr id="46" name="pole tekstowe 45">
            <a:extLst>
              <a:ext uri="{FF2B5EF4-FFF2-40B4-BE49-F238E27FC236}">
                <a16:creationId xmlns="" xmlns:a16="http://schemas.microsoft.com/office/drawing/2014/main" id="{CEDD2EEB-EDC9-7DE4-BE25-281F4FBA2D12}"/>
              </a:ext>
            </a:extLst>
          </p:cNvPr>
          <p:cNvSpPr txBox="1"/>
          <p:nvPr/>
        </p:nvSpPr>
        <p:spPr>
          <a:xfrm>
            <a:off x="7049408" y="2905780"/>
            <a:ext cx="1983187" cy="523220"/>
          </a:xfrm>
          <a:prstGeom prst="rect">
            <a:avLst/>
          </a:prstGeom>
          <a:noFill/>
        </p:spPr>
        <p:txBody>
          <a:bodyPr wrap="square" rtlCol="0">
            <a:spAutoFit/>
          </a:bodyPr>
          <a:lstStyle/>
          <a:p>
            <a:pPr algn="ctr"/>
            <a:r>
              <a:rPr lang="en-US" sz="1400" b="1"/>
              <a:t>Human-in-the loop, Human Centered AI</a:t>
            </a:r>
            <a:endParaRPr lang="en-US" sz="2000" b="1"/>
          </a:p>
        </p:txBody>
      </p:sp>
      <p:sp>
        <p:nvSpPr>
          <p:cNvPr id="51" name="Tytuł 1">
            <a:extLst>
              <a:ext uri="{FF2B5EF4-FFF2-40B4-BE49-F238E27FC236}">
                <a16:creationId xmlns="" xmlns:a16="http://schemas.microsoft.com/office/drawing/2014/main" id="{6F977126-A532-DDFD-D964-731FCF7A0277}"/>
              </a:ext>
            </a:extLst>
          </p:cNvPr>
          <p:cNvSpPr txBox="1">
            <a:spLocks/>
          </p:cNvSpPr>
          <p:nvPr/>
        </p:nvSpPr>
        <p:spPr bwMode="auto">
          <a:xfrm>
            <a:off x="-16740" y="55888"/>
            <a:ext cx="9129724" cy="12848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sz="2000" b="1" dirty="0"/>
          </a:p>
          <a:p>
            <a:r>
              <a:rPr lang="en-US" sz="2400" b="1" dirty="0"/>
              <a:t>COMPLEX INTELLIGENT SYSTEM (IS) i.e. INTELLIGENT SYSTEM DEALING WITH COMPLEX PHENOMENA IN THE REAL WORLD: EXEMPLARY PROJECT </a:t>
            </a:r>
            <a:r>
              <a:rPr lang="en-US" sz="2400" b="1" dirty="0" err="1"/>
              <a:t>OncoBot</a:t>
            </a:r>
            <a:endParaRPr lang="en-US" sz="2400" b="1" dirty="0"/>
          </a:p>
          <a:p>
            <a:endParaRPr lang="en-US" sz="2000" b="1" dirty="0"/>
          </a:p>
        </p:txBody>
      </p:sp>
      <p:grpSp>
        <p:nvGrpSpPr>
          <p:cNvPr id="3" name="Grupa 2"/>
          <p:cNvGrpSpPr/>
          <p:nvPr/>
        </p:nvGrpSpPr>
        <p:grpSpPr>
          <a:xfrm>
            <a:off x="310952" y="1484784"/>
            <a:ext cx="8558608" cy="5282117"/>
            <a:chOff x="407136" y="595155"/>
            <a:chExt cx="8558608" cy="5282117"/>
          </a:xfrm>
        </p:grpSpPr>
        <p:sp>
          <p:nvSpPr>
            <p:cNvPr id="27" name="pole tekstowe 26">
              <a:extLst>
                <a:ext uri="{FF2B5EF4-FFF2-40B4-BE49-F238E27FC236}">
                  <a16:creationId xmlns="" xmlns:a16="http://schemas.microsoft.com/office/drawing/2014/main" id="{D61648F0-E52B-731F-E082-B23104411684}"/>
                </a:ext>
              </a:extLst>
            </p:cNvPr>
            <p:cNvSpPr txBox="1"/>
            <p:nvPr/>
          </p:nvSpPr>
          <p:spPr>
            <a:xfrm>
              <a:off x="898168" y="1328583"/>
              <a:ext cx="1153552" cy="307777"/>
            </a:xfrm>
            <a:prstGeom prst="rect">
              <a:avLst/>
            </a:prstGeom>
            <a:noFill/>
          </p:spPr>
          <p:txBody>
            <a:bodyPr wrap="square" rtlCol="0">
              <a:spAutoFit/>
            </a:bodyPr>
            <a:lstStyle/>
            <a:p>
              <a:r>
                <a:rPr lang="en-US" sz="1400" b="1" err="1"/>
                <a:t>chatboots</a:t>
              </a:r>
              <a:endParaRPr lang="en-US" sz="1400" b="1"/>
            </a:p>
          </p:txBody>
        </p:sp>
        <p:sp>
          <p:nvSpPr>
            <p:cNvPr id="4" name="Prostokąt zaokrąglony 3">
              <a:extLst>
                <a:ext uri="{FF2B5EF4-FFF2-40B4-BE49-F238E27FC236}">
                  <a16:creationId xmlns="" xmlns:a16="http://schemas.microsoft.com/office/drawing/2014/main" id="{EFCADE53-90C4-5DC3-29A3-D3A770A999BE}"/>
                </a:ext>
              </a:extLst>
            </p:cNvPr>
            <p:cNvSpPr/>
            <p:nvPr/>
          </p:nvSpPr>
          <p:spPr>
            <a:xfrm>
              <a:off x="2635822" y="2214298"/>
              <a:ext cx="1680496" cy="86594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ole tekstowe 4">
              <a:extLst>
                <a:ext uri="{FF2B5EF4-FFF2-40B4-BE49-F238E27FC236}">
                  <a16:creationId xmlns="" xmlns:a16="http://schemas.microsoft.com/office/drawing/2014/main" id="{E1CC55A3-1C1B-3B44-2705-E92BCC8B8681}"/>
                </a:ext>
              </a:extLst>
            </p:cNvPr>
            <p:cNvSpPr txBox="1"/>
            <p:nvPr/>
          </p:nvSpPr>
          <p:spPr>
            <a:xfrm>
              <a:off x="2696548" y="2219254"/>
              <a:ext cx="1581017" cy="830997"/>
            </a:xfrm>
            <a:prstGeom prst="rect">
              <a:avLst/>
            </a:prstGeom>
            <a:noFill/>
          </p:spPr>
          <p:txBody>
            <a:bodyPr wrap="square" rtlCol="0">
              <a:spAutoFit/>
            </a:bodyPr>
            <a:lstStyle/>
            <a:p>
              <a:pPr algn="ctr"/>
              <a:r>
                <a:rPr lang="pl-PL" sz="2400" b="1" err="1">
                  <a:solidFill>
                    <a:srgbClr val="0000FF"/>
                  </a:solidFill>
                </a:rPr>
                <a:t>OncoBot</a:t>
              </a:r>
              <a:endParaRPr lang="pl-PL" sz="2400" b="1">
                <a:solidFill>
                  <a:srgbClr val="0000FF"/>
                </a:solidFill>
              </a:endParaRPr>
            </a:p>
            <a:p>
              <a:pPr algn="ctr"/>
              <a:r>
                <a:rPr lang="pl-PL" sz="2400" b="1">
                  <a:solidFill>
                    <a:srgbClr val="0000FF"/>
                  </a:solidFill>
                </a:rPr>
                <a:t>(IS) </a:t>
              </a:r>
            </a:p>
          </p:txBody>
        </p:sp>
        <p:sp>
          <p:nvSpPr>
            <p:cNvPr id="6" name="Strzałka w lewo i prawo 5">
              <a:extLst>
                <a:ext uri="{FF2B5EF4-FFF2-40B4-BE49-F238E27FC236}">
                  <a16:creationId xmlns="" xmlns:a16="http://schemas.microsoft.com/office/drawing/2014/main" id="{1A235C05-D3B2-B150-2516-663A5BC95DC0}"/>
                </a:ext>
              </a:extLst>
            </p:cNvPr>
            <p:cNvSpPr/>
            <p:nvPr/>
          </p:nvSpPr>
          <p:spPr>
            <a:xfrm>
              <a:off x="1976668" y="2474637"/>
              <a:ext cx="659154" cy="265855"/>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trzałka w lewo i prawo 6">
              <a:extLst>
                <a:ext uri="{FF2B5EF4-FFF2-40B4-BE49-F238E27FC236}">
                  <a16:creationId xmlns="" xmlns:a16="http://schemas.microsoft.com/office/drawing/2014/main" id="{1A0A55F4-CADE-169B-7C84-F9D6B39AA6A5}"/>
                </a:ext>
              </a:extLst>
            </p:cNvPr>
            <p:cNvSpPr/>
            <p:nvPr/>
          </p:nvSpPr>
          <p:spPr>
            <a:xfrm>
              <a:off x="4323528" y="2558152"/>
              <a:ext cx="1260178" cy="228597"/>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rzałka w lewo i prawo 7">
              <a:extLst>
                <a:ext uri="{FF2B5EF4-FFF2-40B4-BE49-F238E27FC236}">
                  <a16:creationId xmlns="" xmlns:a16="http://schemas.microsoft.com/office/drawing/2014/main" id="{D8A759C9-2004-419D-7557-14CB9456447C}"/>
                </a:ext>
              </a:extLst>
            </p:cNvPr>
            <p:cNvSpPr/>
            <p:nvPr/>
          </p:nvSpPr>
          <p:spPr>
            <a:xfrm rot="2880079">
              <a:off x="1808048" y="1564421"/>
              <a:ext cx="1418930" cy="268844"/>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chemat blokowy: dysk magnetyczny 9">
              <a:extLst>
                <a:ext uri="{FF2B5EF4-FFF2-40B4-BE49-F238E27FC236}">
                  <a16:creationId xmlns="" xmlns:a16="http://schemas.microsoft.com/office/drawing/2014/main" id="{128E4A74-A0F0-3C7F-B648-12C9B88E8FF3}"/>
                </a:ext>
              </a:extLst>
            </p:cNvPr>
            <p:cNvSpPr/>
            <p:nvPr/>
          </p:nvSpPr>
          <p:spPr>
            <a:xfrm>
              <a:off x="843293" y="2214298"/>
              <a:ext cx="896265" cy="83994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chemat blokowy: dysk magnetyczny 10">
              <a:extLst>
                <a:ext uri="{FF2B5EF4-FFF2-40B4-BE49-F238E27FC236}">
                  <a16:creationId xmlns="" xmlns:a16="http://schemas.microsoft.com/office/drawing/2014/main" id="{5F624194-4987-12A3-0D58-AF503D593DEC}"/>
                </a:ext>
              </a:extLst>
            </p:cNvPr>
            <p:cNvSpPr/>
            <p:nvPr/>
          </p:nvSpPr>
          <p:spPr>
            <a:xfrm>
              <a:off x="961848" y="2316116"/>
              <a:ext cx="896265" cy="83994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chemat blokowy: dysk magnetyczny 11">
              <a:extLst>
                <a:ext uri="{FF2B5EF4-FFF2-40B4-BE49-F238E27FC236}">
                  <a16:creationId xmlns="" xmlns:a16="http://schemas.microsoft.com/office/drawing/2014/main" id="{0186DDB5-FD11-AD28-4BBA-ED4F650B272B}"/>
                </a:ext>
              </a:extLst>
            </p:cNvPr>
            <p:cNvSpPr/>
            <p:nvPr/>
          </p:nvSpPr>
          <p:spPr>
            <a:xfrm>
              <a:off x="1080404" y="2417933"/>
              <a:ext cx="896265" cy="83994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ole tekstowe 12">
              <a:extLst>
                <a:ext uri="{FF2B5EF4-FFF2-40B4-BE49-F238E27FC236}">
                  <a16:creationId xmlns="" xmlns:a16="http://schemas.microsoft.com/office/drawing/2014/main" id="{85232D82-FF87-6D43-4B76-5707089AE72A}"/>
                </a:ext>
              </a:extLst>
            </p:cNvPr>
            <p:cNvSpPr txBox="1"/>
            <p:nvPr/>
          </p:nvSpPr>
          <p:spPr>
            <a:xfrm>
              <a:off x="407136" y="3227601"/>
              <a:ext cx="1759684" cy="512808"/>
            </a:xfrm>
            <a:prstGeom prst="rect">
              <a:avLst/>
            </a:prstGeom>
            <a:noFill/>
          </p:spPr>
          <p:txBody>
            <a:bodyPr wrap="square" rtlCol="0">
              <a:spAutoFit/>
            </a:bodyPr>
            <a:lstStyle/>
            <a:p>
              <a:r>
                <a:rPr lang="en-GB" sz="1400"/>
                <a:t>domain databases of cases</a:t>
              </a:r>
              <a:r>
                <a:rPr lang="pl-PL" sz="1400"/>
                <a:t> and </a:t>
              </a:r>
              <a:r>
                <a:rPr lang="pl-PL" sz="1400" b="1" err="1"/>
                <a:t>rules</a:t>
              </a:r>
              <a:r>
                <a:rPr lang="pl-PL" sz="1400" b="1"/>
                <a:t> </a:t>
              </a:r>
              <a:endParaRPr lang="en-GB" sz="1400" b="1"/>
            </a:p>
          </p:txBody>
        </p:sp>
        <p:sp>
          <p:nvSpPr>
            <p:cNvPr id="18" name="pole tekstowe 17">
              <a:extLst>
                <a:ext uri="{FF2B5EF4-FFF2-40B4-BE49-F238E27FC236}">
                  <a16:creationId xmlns="" xmlns:a16="http://schemas.microsoft.com/office/drawing/2014/main" id="{FB812896-02A2-2B89-DEFF-69896275DAF6}"/>
                </a:ext>
              </a:extLst>
            </p:cNvPr>
            <p:cNvSpPr txBox="1"/>
            <p:nvPr/>
          </p:nvSpPr>
          <p:spPr>
            <a:xfrm>
              <a:off x="7212978" y="2667837"/>
              <a:ext cx="1567083" cy="301652"/>
            </a:xfrm>
            <a:prstGeom prst="rect">
              <a:avLst/>
            </a:prstGeom>
            <a:noFill/>
          </p:spPr>
          <p:txBody>
            <a:bodyPr wrap="square" rtlCol="0">
              <a:spAutoFit/>
            </a:bodyPr>
            <a:lstStyle/>
            <a:p>
              <a:r>
                <a:rPr lang="pl-PL" sz="1400" b="1" err="1"/>
                <a:t>medical</a:t>
              </a:r>
              <a:r>
                <a:rPr lang="pl-PL" sz="1400" b="1"/>
                <a:t> </a:t>
              </a:r>
              <a:r>
                <a:rPr lang="pl-PL" sz="1400" b="1" err="1"/>
                <a:t>experts</a:t>
              </a:r>
              <a:endParaRPr lang="en-GB" altLang="pl-PL" sz="3200" b="1">
                <a:latin typeface="Arial" panose="020B0604020202020204" pitchFamily="34" charset="0"/>
              </a:endParaRPr>
            </a:p>
          </p:txBody>
        </p:sp>
        <p:sp>
          <p:nvSpPr>
            <p:cNvPr id="19" name="pole tekstowe 18">
              <a:extLst>
                <a:ext uri="{FF2B5EF4-FFF2-40B4-BE49-F238E27FC236}">
                  <a16:creationId xmlns="" xmlns:a16="http://schemas.microsoft.com/office/drawing/2014/main" id="{5A1D9F12-E7F8-E77D-21BD-6FD73C8B502D}"/>
                </a:ext>
              </a:extLst>
            </p:cNvPr>
            <p:cNvSpPr txBox="1"/>
            <p:nvPr/>
          </p:nvSpPr>
          <p:spPr>
            <a:xfrm>
              <a:off x="1311008" y="1556792"/>
              <a:ext cx="1297911" cy="723965"/>
            </a:xfrm>
            <a:prstGeom prst="rect">
              <a:avLst/>
            </a:prstGeom>
            <a:noFill/>
          </p:spPr>
          <p:txBody>
            <a:bodyPr wrap="square" rtlCol="0">
              <a:spAutoFit/>
            </a:bodyPr>
            <a:lstStyle/>
            <a:p>
              <a:r>
                <a:rPr lang="en-GB" sz="1400"/>
                <a:t>interactions: dialogue, queries</a:t>
              </a:r>
            </a:p>
          </p:txBody>
        </p:sp>
        <p:cxnSp>
          <p:nvCxnSpPr>
            <p:cNvPr id="21" name="Łącznik prosty ze strzałką 20">
              <a:extLst>
                <a:ext uri="{FF2B5EF4-FFF2-40B4-BE49-F238E27FC236}">
                  <a16:creationId xmlns="" xmlns:a16="http://schemas.microsoft.com/office/drawing/2014/main" id="{D0BA34AE-7321-DCBF-DFB7-67C27AA0B4F3}"/>
                </a:ext>
              </a:extLst>
            </p:cNvPr>
            <p:cNvCxnSpPr/>
            <p:nvPr/>
          </p:nvCxnSpPr>
          <p:spPr>
            <a:xfrm>
              <a:off x="2138195" y="2164873"/>
              <a:ext cx="161527" cy="253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pole tekstowe 23">
              <a:extLst>
                <a:ext uri="{FF2B5EF4-FFF2-40B4-BE49-F238E27FC236}">
                  <a16:creationId xmlns="" xmlns:a16="http://schemas.microsoft.com/office/drawing/2014/main" id="{05C2D101-E1DB-AACF-E24E-662FA9F5284C}"/>
                </a:ext>
              </a:extLst>
            </p:cNvPr>
            <p:cNvSpPr txBox="1"/>
            <p:nvPr/>
          </p:nvSpPr>
          <p:spPr>
            <a:xfrm>
              <a:off x="4652418" y="2905780"/>
              <a:ext cx="1174543" cy="769441"/>
            </a:xfrm>
            <a:prstGeom prst="rect">
              <a:avLst/>
            </a:prstGeom>
            <a:noFill/>
          </p:spPr>
          <p:txBody>
            <a:bodyPr wrap="square" rtlCol="0">
              <a:spAutoFit/>
            </a:bodyPr>
            <a:lstStyle/>
            <a:p>
              <a:r>
                <a:rPr lang="en-GB" sz="1400"/>
                <a:t>interactions: dialogue</a:t>
              </a:r>
              <a:r>
                <a:rPr lang="pl-PL" sz="1400"/>
                <a:t>s</a:t>
              </a:r>
              <a:r>
                <a:rPr lang="en-GB" sz="1400"/>
                <a:t>, queries</a:t>
              </a:r>
              <a:r>
                <a:rPr lang="pl-PL" sz="1600"/>
                <a:t>, …</a:t>
              </a:r>
              <a:endParaRPr lang="en-GB" sz="2000"/>
            </a:p>
          </p:txBody>
        </p:sp>
        <p:pic>
          <p:nvPicPr>
            <p:cNvPr id="25" name="Obraz 24">
              <a:extLst>
                <a:ext uri="{FF2B5EF4-FFF2-40B4-BE49-F238E27FC236}">
                  <a16:creationId xmlns="" xmlns:a16="http://schemas.microsoft.com/office/drawing/2014/main" id="{7F52AED2-8CC2-E546-42A2-C63B1A2427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316" y="666414"/>
              <a:ext cx="1110396" cy="698192"/>
            </a:xfrm>
            <a:prstGeom prst="rect">
              <a:avLst/>
            </a:prstGeom>
          </p:spPr>
        </p:pic>
        <p:sp>
          <p:nvSpPr>
            <p:cNvPr id="26" name="Strzałka w lewo i prawo 25">
              <a:extLst>
                <a:ext uri="{FF2B5EF4-FFF2-40B4-BE49-F238E27FC236}">
                  <a16:creationId xmlns="" xmlns:a16="http://schemas.microsoft.com/office/drawing/2014/main" id="{6B2ACB63-6903-705E-DE0F-00BC239DCACC}"/>
                </a:ext>
              </a:extLst>
            </p:cNvPr>
            <p:cNvSpPr/>
            <p:nvPr/>
          </p:nvSpPr>
          <p:spPr>
            <a:xfrm rot="5400000">
              <a:off x="2476613" y="3462604"/>
              <a:ext cx="1006498" cy="244173"/>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trzałka w lewo i prawo 27">
              <a:extLst>
                <a:ext uri="{FF2B5EF4-FFF2-40B4-BE49-F238E27FC236}">
                  <a16:creationId xmlns="" xmlns:a16="http://schemas.microsoft.com/office/drawing/2014/main" id="{B65596BD-1504-61BF-7E15-FCAB76123CEF}"/>
                </a:ext>
              </a:extLst>
            </p:cNvPr>
            <p:cNvSpPr/>
            <p:nvPr/>
          </p:nvSpPr>
          <p:spPr>
            <a:xfrm rot="18451655">
              <a:off x="1699775" y="3359871"/>
              <a:ext cx="1160600" cy="277211"/>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chemat blokowy: dysk magnetyczny 28">
              <a:extLst>
                <a:ext uri="{FF2B5EF4-FFF2-40B4-BE49-F238E27FC236}">
                  <a16:creationId xmlns="" xmlns:a16="http://schemas.microsoft.com/office/drawing/2014/main" id="{EBC9DADD-C69A-7852-BF12-48284E05AC43}"/>
                </a:ext>
              </a:extLst>
            </p:cNvPr>
            <p:cNvSpPr/>
            <p:nvPr/>
          </p:nvSpPr>
          <p:spPr>
            <a:xfrm>
              <a:off x="982883" y="3788835"/>
              <a:ext cx="896265" cy="839949"/>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chemat blokowy: dysk magnetyczny 29">
              <a:extLst>
                <a:ext uri="{FF2B5EF4-FFF2-40B4-BE49-F238E27FC236}">
                  <a16:creationId xmlns="" xmlns:a16="http://schemas.microsoft.com/office/drawing/2014/main" id="{D3293FF2-9CE2-3348-C692-3B9C84C2CA80}"/>
                </a:ext>
              </a:extLst>
            </p:cNvPr>
            <p:cNvSpPr/>
            <p:nvPr/>
          </p:nvSpPr>
          <p:spPr>
            <a:xfrm>
              <a:off x="890787" y="3875552"/>
              <a:ext cx="896265" cy="839949"/>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Schemat blokowy: dysk magnetyczny 30">
              <a:extLst>
                <a:ext uri="{FF2B5EF4-FFF2-40B4-BE49-F238E27FC236}">
                  <a16:creationId xmlns="" xmlns:a16="http://schemas.microsoft.com/office/drawing/2014/main" id="{753DB029-0572-BA3B-AAA1-642F432F24E5}"/>
                </a:ext>
              </a:extLst>
            </p:cNvPr>
            <p:cNvSpPr/>
            <p:nvPr/>
          </p:nvSpPr>
          <p:spPr>
            <a:xfrm>
              <a:off x="778088" y="3991449"/>
              <a:ext cx="896265" cy="839949"/>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Schemat blokowy: dysk magnetyczny 33">
              <a:extLst>
                <a:ext uri="{FF2B5EF4-FFF2-40B4-BE49-F238E27FC236}">
                  <a16:creationId xmlns="" xmlns:a16="http://schemas.microsoft.com/office/drawing/2014/main" id="{150DCA6C-C842-FC0B-6095-AD9F441888C1}"/>
                </a:ext>
              </a:extLst>
            </p:cNvPr>
            <p:cNvSpPr/>
            <p:nvPr/>
          </p:nvSpPr>
          <p:spPr>
            <a:xfrm>
              <a:off x="4085970" y="4082173"/>
              <a:ext cx="896264" cy="839949"/>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Schemat blokowy: dysk magnetyczny 34">
              <a:extLst>
                <a:ext uri="{FF2B5EF4-FFF2-40B4-BE49-F238E27FC236}">
                  <a16:creationId xmlns="" xmlns:a16="http://schemas.microsoft.com/office/drawing/2014/main" id="{6C5D515A-0392-CECA-1F87-206EB20019C3}"/>
                </a:ext>
              </a:extLst>
            </p:cNvPr>
            <p:cNvSpPr/>
            <p:nvPr/>
          </p:nvSpPr>
          <p:spPr>
            <a:xfrm>
              <a:off x="4563893" y="4082171"/>
              <a:ext cx="896264" cy="839949"/>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Schemat blokowy: dysk magnetyczny 35">
              <a:extLst>
                <a:ext uri="{FF2B5EF4-FFF2-40B4-BE49-F238E27FC236}">
                  <a16:creationId xmlns="" xmlns:a16="http://schemas.microsoft.com/office/drawing/2014/main" id="{35F6ED64-795B-2CC4-9D92-0EAD61950F32}"/>
                </a:ext>
              </a:extLst>
            </p:cNvPr>
            <p:cNvSpPr/>
            <p:nvPr/>
          </p:nvSpPr>
          <p:spPr>
            <a:xfrm>
              <a:off x="4010924" y="3827174"/>
              <a:ext cx="896264" cy="839949"/>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Strzałka w lewo i prawo 36">
              <a:extLst>
                <a:ext uri="{FF2B5EF4-FFF2-40B4-BE49-F238E27FC236}">
                  <a16:creationId xmlns="" xmlns:a16="http://schemas.microsoft.com/office/drawing/2014/main" id="{48D0F935-3687-4D3D-C419-E44D5C8C9E76}"/>
                </a:ext>
              </a:extLst>
            </p:cNvPr>
            <p:cNvSpPr/>
            <p:nvPr/>
          </p:nvSpPr>
          <p:spPr>
            <a:xfrm rot="3093228">
              <a:off x="3072782" y="3437500"/>
              <a:ext cx="1136566" cy="211784"/>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pole tekstowe 37">
              <a:extLst>
                <a:ext uri="{FF2B5EF4-FFF2-40B4-BE49-F238E27FC236}">
                  <a16:creationId xmlns="" xmlns:a16="http://schemas.microsoft.com/office/drawing/2014/main" id="{E64CFA10-F640-F497-2A70-24BB2194DD12}"/>
                </a:ext>
              </a:extLst>
            </p:cNvPr>
            <p:cNvSpPr txBox="1"/>
            <p:nvPr/>
          </p:nvSpPr>
          <p:spPr>
            <a:xfrm>
              <a:off x="3786340" y="4923165"/>
              <a:ext cx="3162285" cy="954107"/>
            </a:xfrm>
            <a:prstGeom prst="rect">
              <a:avLst/>
            </a:prstGeom>
            <a:noFill/>
          </p:spPr>
          <p:txBody>
            <a:bodyPr wrap="square" rtlCol="0">
              <a:spAutoFit/>
            </a:bodyPr>
            <a:lstStyle/>
            <a:p>
              <a:r>
                <a:rPr lang="en-GB" sz="1400"/>
                <a:t>general knowledge bases, e.g., guides, </a:t>
              </a:r>
              <a:r>
                <a:rPr lang="en-US" sz="1400"/>
                <a:t>risk management standards</a:t>
              </a:r>
              <a:r>
                <a:rPr lang="pl-PL" sz="1400"/>
                <a:t>, </a:t>
              </a:r>
              <a:r>
                <a:rPr lang="en-US" sz="1400"/>
                <a:t>physical laws, </a:t>
              </a:r>
              <a:r>
                <a:rPr lang="en-GB" sz="1400"/>
                <a:t>principles often expressed in natural language </a:t>
              </a:r>
            </a:p>
          </p:txBody>
        </p:sp>
        <p:sp>
          <p:nvSpPr>
            <p:cNvPr id="39" name="pole tekstowe 38">
              <a:extLst>
                <a:ext uri="{FF2B5EF4-FFF2-40B4-BE49-F238E27FC236}">
                  <a16:creationId xmlns="" xmlns:a16="http://schemas.microsoft.com/office/drawing/2014/main" id="{9F864B17-A732-8CBD-D33D-5A5146FEF05F}"/>
                </a:ext>
              </a:extLst>
            </p:cNvPr>
            <p:cNvSpPr txBox="1"/>
            <p:nvPr/>
          </p:nvSpPr>
          <p:spPr>
            <a:xfrm>
              <a:off x="2190040" y="4931818"/>
              <a:ext cx="1432893" cy="301652"/>
            </a:xfrm>
            <a:prstGeom prst="rect">
              <a:avLst/>
            </a:prstGeom>
            <a:noFill/>
          </p:spPr>
          <p:txBody>
            <a:bodyPr wrap="square" rtlCol="0">
              <a:spAutoFit/>
            </a:bodyPr>
            <a:lstStyle/>
            <a:p>
              <a:r>
                <a:rPr lang="pl-PL" sz="1400"/>
                <a:t>business </a:t>
              </a:r>
              <a:r>
                <a:rPr lang="pl-PL" sz="1400" err="1"/>
                <a:t>units</a:t>
              </a:r>
              <a:endParaRPr lang="en-GB" sz="1400"/>
            </a:p>
          </p:txBody>
        </p:sp>
        <p:sp>
          <p:nvSpPr>
            <p:cNvPr id="42" name="Schemat blokowy: dysk magnetyczny 41">
              <a:extLst>
                <a:ext uri="{FF2B5EF4-FFF2-40B4-BE49-F238E27FC236}">
                  <a16:creationId xmlns="" xmlns:a16="http://schemas.microsoft.com/office/drawing/2014/main" id="{620D2133-92CF-E8DA-6B2F-8BBC6A61BC6E}"/>
                </a:ext>
              </a:extLst>
            </p:cNvPr>
            <p:cNvSpPr/>
            <p:nvPr/>
          </p:nvSpPr>
          <p:spPr>
            <a:xfrm>
              <a:off x="2991873" y="786839"/>
              <a:ext cx="611556" cy="535804"/>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Strzałka w lewo i prawo 42">
              <a:extLst>
                <a:ext uri="{FF2B5EF4-FFF2-40B4-BE49-F238E27FC236}">
                  <a16:creationId xmlns="" xmlns:a16="http://schemas.microsoft.com/office/drawing/2014/main" id="{BDEFE3AB-D768-AD5E-9C1E-2F2145CB5EA3}"/>
                </a:ext>
              </a:extLst>
            </p:cNvPr>
            <p:cNvSpPr/>
            <p:nvPr/>
          </p:nvSpPr>
          <p:spPr>
            <a:xfrm rot="5400000">
              <a:off x="2869326" y="1651906"/>
              <a:ext cx="892648" cy="229745"/>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pole tekstowe 43">
              <a:extLst>
                <a:ext uri="{FF2B5EF4-FFF2-40B4-BE49-F238E27FC236}">
                  <a16:creationId xmlns="" xmlns:a16="http://schemas.microsoft.com/office/drawing/2014/main" id="{B0E6DEEF-E6C3-3CDE-2BE2-FD907FBEC010}"/>
                </a:ext>
              </a:extLst>
            </p:cNvPr>
            <p:cNvSpPr txBox="1"/>
            <p:nvPr/>
          </p:nvSpPr>
          <p:spPr>
            <a:xfrm>
              <a:off x="3571321" y="595155"/>
              <a:ext cx="1067706" cy="934761"/>
            </a:xfrm>
            <a:prstGeom prst="rect">
              <a:avLst/>
            </a:prstGeom>
            <a:noFill/>
          </p:spPr>
          <p:txBody>
            <a:bodyPr wrap="square" rtlCol="0">
              <a:spAutoFit/>
            </a:bodyPr>
            <a:lstStyle/>
            <a:p>
              <a:r>
                <a:rPr lang="en-US" sz="1400" b="1"/>
                <a:t>sensors,</a:t>
              </a:r>
            </a:p>
            <a:p>
              <a:r>
                <a:rPr lang="en-US" sz="1400" b="1"/>
                <a:t>actuators </a:t>
              </a:r>
            </a:p>
            <a:p>
              <a:r>
                <a:rPr lang="en-US" sz="1400"/>
                <a:t>softbots, robots,…</a:t>
              </a:r>
            </a:p>
          </p:txBody>
        </p:sp>
        <p:sp>
          <p:nvSpPr>
            <p:cNvPr id="45" name="Dowolny kształt 44">
              <a:extLst>
                <a:ext uri="{FF2B5EF4-FFF2-40B4-BE49-F238E27FC236}">
                  <a16:creationId xmlns="" xmlns:a16="http://schemas.microsoft.com/office/drawing/2014/main" id="{1BE29B01-C7E3-0108-2DD3-56E843243933}"/>
                </a:ext>
              </a:extLst>
            </p:cNvPr>
            <p:cNvSpPr/>
            <p:nvPr/>
          </p:nvSpPr>
          <p:spPr>
            <a:xfrm>
              <a:off x="4690287" y="630350"/>
              <a:ext cx="1525406" cy="790993"/>
            </a:xfrm>
            <a:custGeom>
              <a:avLst/>
              <a:gdLst>
                <a:gd name="connsiteX0" fmla="*/ 407927 w 1641824"/>
                <a:gd name="connsiteY0" fmla="*/ 0 h 928914"/>
                <a:gd name="connsiteX1" fmla="*/ 407927 w 1641824"/>
                <a:gd name="connsiteY1" fmla="*/ 0 h 928914"/>
                <a:gd name="connsiteX2" fmla="*/ 669184 w 1641824"/>
                <a:gd name="connsiteY2" fmla="*/ 14514 h 928914"/>
                <a:gd name="connsiteX3" fmla="*/ 843355 w 1641824"/>
                <a:gd name="connsiteY3" fmla="*/ 43543 h 928914"/>
                <a:gd name="connsiteX4" fmla="*/ 973984 w 1641824"/>
                <a:gd name="connsiteY4" fmla="*/ 58057 h 928914"/>
                <a:gd name="connsiteX5" fmla="*/ 1235241 w 1641824"/>
                <a:gd name="connsiteY5" fmla="*/ 87086 h 928914"/>
                <a:gd name="connsiteX6" fmla="*/ 1307812 w 1641824"/>
                <a:gd name="connsiteY6" fmla="*/ 101600 h 928914"/>
                <a:gd name="connsiteX7" fmla="*/ 1365870 w 1641824"/>
                <a:gd name="connsiteY7" fmla="*/ 130628 h 928914"/>
                <a:gd name="connsiteX8" fmla="*/ 1409412 w 1641824"/>
                <a:gd name="connsiteY8" fmla="*/ 145143 h 928914"/>
                <a:gd name="connsiteX9" fmla="*/ 1496498 w 1641824"/>
                <a:gd name="connsiteY9" fmla="*/ 232228 h 928914"/>
                <a:gd name="connsiteX10" fmla="*/ 1554555 w 1641824"/>
                <a:gd name="connsiteY10" fmla="*/ 319314 h 928914"/>
                <a:gd name="connsiteX11" fmla="*/ 1583584 w 1641824"/>
                <a:gd name="connsiteY11" fmla="*/ 362857 h 928914"/>
                <a:gd name="connsiteX12" fmla="*/ 1627127 w 1641824"/>
                <a:gd name="connsiteY12" fmla="*/ 391886 h 928914"/>
                <a:gd name="connsiteX13" fmla="*/ 1641641 w 1641824"/>
                <a:gd name="connsiteY13" fmla="*/ 435428 h 928914"/>
                <a:gd name="connsiteX14" fmla="*/ 1598098 w 1641824"/>
                <a:gd name="connsiteY14" fmla="*/ 667657 h 928914"/>
                <a:gd name="connsiteX15" fmla="*/ 1554555 w 1641824"/>
                <a:gd name="connsiteY15" fmla="*/ 725714 h 928914"/>
                <a:gd name="connsiteX16" fmla="*/ 1467470 w 1641824"/>
                <a:gd name="connsiteY16" fmla="*/ 754743 h 928914"/>
                <a:gd name="connsiteX17" fmla="*/ 1365870 w 1641824"/>
                <a:gd name="connsiteY17" fmla="*/ 783771 h 928914"/>
                <a:gd name="connsiteX18" fmla="*/ 1307812 w 1641824"/>
                <a:gd name="connsiteY18" fmla="*/ 812800 h 928914"/>
                <a:gd name="connsiteX19" fmla="*/ 1264270 w 1641824"/>
                <a:gd name="connsiteY19" fmla="*/ 827314 h 928914"/>
                <a:gd name="connsiteX20" fmla="*/ 1177184 w 1641824"/>
                <a:gd name="connsiteY20" fmla="*/ 870857 h 928914"/>
                <a:gd name="connsiteX21" fmla="*/ 1133641 w 1641824"/>
                <a:gd name="connsiteY21" fmla="*/ 899886 h 928914"/>
                <a:gd name="connsiteX22" fmla="*/ 1046555 w 1641824"/>
                <a:gd name="connsiteY22" fmla="*/ 928914 h 928914"/>
                <a:gd name="connsiteX23" fmla="*/ 683698 w 1641824"/>
                <a:gd name="connsiteY23" fmla="*/ 914400 h 928914"/>
                <a:gd name="connsiteX24" fmla="*/ 611127 w 1641824"/>
                <a:gd name="connsiteY24" fmla="*/ 827314 h 928914"/>
                <a:gd name="connsiteX25" fmla="*/ 567584 w 1641824"/>
                <a:gd name="connsiteY25" fmla="*/ 798286 h 928914"/>
                <a:gd name="connsiteX26" fmla="*/ 509527 w 1641824"/>
                <a:gd name="connsiteY26" fmla="*/ 711200 h 928914"/>
                <a:gd name="connsiteX27" fmla="*/ 480498 w 1641824"/>
                <a:gd name="connsiteY27" fmla="*/ 667657 h 928914"/>
                <a:gd name="connsiteX28" fmla="*/ 436955 w 1641824"/>
                <a:gd name="connsiteY28" fmla="*/ 653143 h 928914"/>
                <a:gd name="connsiteX29" fmla="*/ 248270 w 1641824"/>
                <a:gd name="connsiteY29" fmla="*/ 682171 h 928914"/>
                <a:gd name="connsiteX30" fmla="*/ 132155 w 1641824"/>
                <a:gd name="connsiteY30" fmla="*/ 667657 h 928914"/>
                <a:gd name="connsiteX31" fmla="*/ 88612 w 1641824"/>
                <a:gd name="connsiteY31" fmla="*/ 638628 h 928914"/>
                <a:gd name="connsiteX32" fmla="*/ 59584 w 1641824"/>
                <a:gd name="connsiteY32" fmla="*/ 595086 h 928914"/>
                <a:gd name="connsiteX33" fmla="*/ 1527 w 1641824"/>
                <a:gd name="connsiteY33" fmla="*/ 333828 h 928914"/>
                <a:gd name="connsiteX34" fmla="*/ 16041 w 1641824"/>
                <a:gd name="connsiteY34" fmla="*/ 101600 h 928914"/>
                <a:gd name="connsiteX35" fmla="*/ 103127 w 1641824"/>
                <a:gd name="connsiteY35" fmla="*/ 72571 h 928914"/>
                <a:gd name="connsiteX36" fmla="*/ 146670 w 1641824"/>
                <a:gd name="connsiteY36" fmla="*/ 43543 h 928914"/>
                <a:gd name="connsiteX37" fmla="*/ 407927 w 1641824"/>
                <a:gd name="connsiteY37" fmla="*/ 0 h 9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41824" h="928914">
                  <a:moveTo>
                    <a:pt x="407927" y="0"/>
                  </a:moveTo>
                  <a:lnTo>
                    <a:pt x="407927" y="0"/>
                  </a:lnTo>
                  <a:cubicBezTo>
                    <a:pt x="495013" y="4838"/>
                    <a:pt x="582242" y="7559"/>
                    <a:pt x="669184" y="14514"/>
                  </a:cubicBezTo>
                  <a:cubicBezTo>
                    <a:pt x="802987" y="25218"/>
                    <a:pt x="731626" y="27582"/>
                    <a:pt x="843355" y="43543"/>
                  </a:cubicBezTo>
                  <a:cubicBezTo>
                    <a:pt x="886726" y="49739"/>
                    <a:pt x="930511" y="52623"/>
                    <a:pt x="973984" y="58057"/>
                  </a:cubicBezTo>
                  <a:cubicBezTo>
                    <a:pt x="1209431" y="87487"/>
                    <a:pt x="915072" y="57978"/>
                    <a:pt x="1235241" y="87086"/>
                  </a:cubicBezTo>
                  <a:cubicBezTo>
                    <a:pt x="1259431" y="91924"/>
                    <a:pt x="1284409" y="93799"/>
                    <a:pt x="1307812" y="101600"/>
                  </a:cubicBezTo>
                  <a:cubicBezTo>
                    <a:pt x="1328339" y="108442"/>
                    <a:pt x="1345983" y="122105"/>
                    <a:pt x="1365870" y="130628"/>
                  </a:cubicBezTo>
                  <a:cubicBezTo>
                    <a:pt x="1379932" y="136655"/>
                    <a:pt x="1394898" y="140305"/>
                    <a:pt x="1409412" y="145143"/>
                  </a:cubicBezTo>
                  <a:cubicBezTo>
                    <a:pt x="1438441" y="174171"/>
                    <a:pt x="1473726" y="198070"/>
                    <a:pt x="1496498" y="232228"/>
                  </a:cubicBezTo>
                  <a:lnTo>
                    <a:pt x="1554555" y="319314"/>
                  </a:lnTo>
                  <a:cubicBezTo>
                    <a:pt x="1564231" y="333828"/>
                    <a:pt x="1569070" y="353181"/>
                    <a:pt x="1583584" y="362857"/>
                  </a:cubicBezTo>
                  <a:lnTo>
                    <a:pt x="1627127" y="391886"/>
                  </a:lnTo>
                  <a:cubicBezTo>
                    <a:pt x="1631965" y="406400"/>
                    <a:pt x="1641641" y="420129"/>
                    <a:pt x="1641641" y="435428"/>
                  </a:cubicBezTo>
                  <a:cubicBezTo>
                    <a:pt x="1641641" y="545741"/>
                    <a:pt x="1647124" y="589217"/>
                    <a:pt x="1598098" y="667657"/>
                  </a:cubicBezTo>
                  <a:cubicBezTo>
                    <a:pt x="1585277" y="688170"/>
                    <a:pt x="1574683" y="712295"/>
                    <a:pt x="1554555" y="725714"/>
                  </a:cubicBezTo>
                  <a:cubicBezTo>
                    <a:pt x="1529095" y="742687"/>
                    <a:pt x="1496498" y="745067"/>
                    <a:pt x="1467470" y="754743"/>
                  </a:cubicBezTo>
                  <a:cubicBezTo>
                    <a:pt x="1405010" y="775563"/>
                    <a:pt x="1438760" y="765549"/>
                    <a:pt x="1365870" y="783771"/>
                  </a:cubicBezTo>
                  <a:cubicBezTo>
                    <a:pt x="1346517" y="793447"/>
                    <a:pt x="1327699" y="804277"/>
                    <a:pt x="1307812" y="812800"/>
                  </a:cubicBezTo>
                  <a:cubicBezTo>
                    <a:pt x="1293750" y="818827"/>
                    <a:pt x="1277954" y="820472"/>
                    <a:pt x="1264270" y="827314"/>
                  </a:cubicBezTo>
                  <a:cubicBezTo>
                    <a:pt x="1151728" y="883586"/>
                    <a:pt x="1286627" y="834377"/>
                    <a:pt x="1177184" y="870857"/>
                  </a:cubicBezTo>
                  <a:cubicBezTo>
                    <a:pt x="1162670" y="880533"/>
                    <a:pt x="1149582" y="892801"/>
                    <a:pt x="1133641" y="899886"/>
                  </a:cubicBezTo>
                  <a:cubicBezTo>
                    <a:pt x="1105679" y="912313"/>
                    <a:pt x="1046555" y="928914"/>
                    <a:pt x="1046555" y="928914"/>
                  </a:cubicBezTo>
                  <a:cubicBezTo>
                    <a:pt x="925603" y="924076"/>
                    <a:pt x="803530" y="931519"/>
                    <a:pt x="683698" y="914400"/>
                  </a:cubicBezTo>
                  <a:cubicBezTo>
                    <a:pt x="655956" y="910437"/>
                    <a:pt x="627631" y="843818"/>
                    <a:pt x="611127" y="827314"/>
                  </a:cubicBezTo>
                  <a:cubicBezTo>
                    <a:pt x="598792" y="814979"/>
                    <a:pt x="582098" y="807962"/>
                    <a:pt x="567584" y="798286"/>
                  </a:cubicBezTo>
                  <a:lnTo>
                    <a:pt x="509527" y="711200"/>
                  </a:lnTo>
                  <a:cubicBezTo>
                    <a:pt x="499851" y="696686"/>
                    <a:pt x="497047" y="673173"/>
                    <a:pt x="480498" y="667657"/>
                  </a:cubicBezTo>
                  <a:lnTo>
                    <a:pt x="436955" y="653143"/>
                  </a:lnTo>
                  <a:cubicBezTo>
                    <a:pt x="362423" y="677986"/>
                    <a:pt x="360525" y="682171"/>
                    <a:pt x="248270" y="682171"/>
                  </a:cubicBezTo>
                  <a:cubicBezTo>
                    <a:pt x="209264" y="682171"/>
                    <a:pt x="170860" y="672495"/>
                    <a:pt x="132155" y="667657"/>
                  </a:cubicBezTo>
                  <a:cubicBezTo>
                    <a:pt x="117641" y="657981"/>
                    <a:pt x="100947" y="650963"/>
                    <a:pt x="88612" y="638628"/>
                  </a:cubicBezTo>
                  <a:cubicBezTo>
                    <a:pt x="76277" y="626293"/>
                    <a:pt x="66669" y="611026"/>
                    <a:pt x="59584" y="595086"/>
                  </a:cubicBezTo>
                  <a:cubicBezTo>
                    <a:pt x="22947" y="512654"/>
                    <a:pt x="14105" y="421878"/>
                    <a:pt x="1527" y="333828"/>
                  </a:cubicBezTo>
                  <a:cubicBezTo>
                    <a:pt x="6365" y="256419"/>
                    <a:pt x="-12070" y="173887"/>
                    <a:pt x="16041" y="101600"/>
                  </a:cubicBezTo>
                  <a:cubicBezTo>
                    <a:pt x="27131" y="73082"/>
                    <a:pt x="77667" y="89544"/>
                    <a:pt x="103127" y="72571"/>
                  </a:cubicBezTo>
                  <a:cubicBezTo>
                    <a:pt x="117641" y="62895"/>
                    <a:pt x="130730" y="50628"/>
                    <a:pt x="146670" y="43543"/>
                  </a:cubicBezTo>
                  <a:cubicBezTo>
                    <a:pt x="249852" y="-2316"/>
                    <a:pt x="364384" y="7257"/>
                    <a:pt x="407927" y="0"/>
                  </a:cubicBezTo>
                  <a:close/>
                </a:path>
              </a:pathLst>
            </a:custGeom>
            <a:solidFill>
              <a:srgbClr val="92D05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a:solidFill>
                    <a:schemeClr val="tx1"/>
                  </a:solidFill>
                </a:rPr>
                <a:t>Internet</a:t>
              </a:r>
              <a:endParaRPr lang="en-GB" sz="2000">
                <a:solidFill>
                  <a:schemeClr val="tx1"/>
                </a:solidFill>
              </a:endParaRPr>
            </a:p>
          </p:txBody>
        </p:sp>
        <p:sp>
          <p:nvSpPr>
            <p:cNvPr id="47" name="Strzałka w lewo i prawo 46">
              <a:extLst>
                <a:ext uri="{FF2B5EF4-FFF2-40B4-BE49-F238E27FC236}">
                  <a16:creationId xmlns="" xmlns:a16="http://schemas.microsoft.com/office/drawing/2014/main" id="{4FFE8175-BA30-F832-D40C-AA867005C48F}"/>
                </a:ext>
              </a:extLst>
            </p:cNvPr>
            <p:cNvSpPr/>
            <p:nvPr/>
          </p:nvSpPr>
          <p:spPr>
            <a:xfrm rot="19620497">
              <a:off x="3401797" y="1598331"/>
              <a:ext cx="1714056" cy="251285"/>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pole tekstowe 47">
              <a:extLst>
                <a:ext uri="{FF2B5EF4-FFF2-40B4-BE49-F238E27FC236}">
                  <a16:creationId xmlns="" xmlns:a16="http://schemas.microsoft.com/office/drawing/2014/main" id="{BECF2A09-161A-DAFC-9E2E-D248B42DEAB3}"/>
                </a:ext>
              </a:extLst>
            </p:cNvPr>
            <p:cNvSpPr txBox="1"/>
            <p:nvPr/>
          </p:nvSpPr>
          <p:spPr>
            <a:xfrm>
              <a:off x="5016179" y="1639571"/>
              <a:ext cx="3383298" cy="723965"/>
            </a:xfrm>
            <a:prstGeom prst="rect">
              <a:avLst/>
            </a:prstGeom>
            <a:noFill/>
          </p:spPr>
          <p:txBody>
            <a:bodyPr wrap="square" rtlCol="0">
              <a:spAutoFit/>
            </a:bodyPr>
            <a:lstStyle/>
            <a:p>
              <a:r>
                <a:rPr lang="en-GB" sz="1400"/>
                <a:t>some interactions can be implemented through Internet, some through cellular (mobile) networks</a:t>
              </a:r>
            </a:p>
          </p:txBody>
        </p:sp>
        <p:pic>
          <p:nvPicPr>
            <p:cNvPr id="49" name="Obraz 48">
              <a:extLst>
                <a:ext uri="{FF2B5EF4-FFF2-40B4-BE49-F238E27FC236}">
                  <a16:creationId xmlns="" xmlns:a16="http://schemas.microsoft.com/office/drawing/2014/main" id="{CF8B2AC8-8D49-EDA4-D208-CB83549CA6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266953" y="599340"/>
              <a:ext cx="1781605" cy="1114615"/>
            </a:xfrm>
            <a:prstGeom prst="rect">
              <a:avLst/>
            </a:prstGeom>
          </p:spPr>
        </p:pic>
        <p:sp>
          <p:nvSpPr>
            <p:cNvPr id="54" name="pole tekstowe 53">
              <a:extLst>
                <a:ext uri="{FF2B5EF4-FFF2-40B4-BE49-F238E27FC236}">
                  <a16:creationId xmlns="" xmlns:a16="http://schemas.microsoft.com/office/drawing/2014/main" id="{1EA33D67-A8F7-04FD-0728-546776910916}"/>
                </a:ext>
              </a:extLst>
            </p:cNvPr>
            <p:cNvSpPr txBox="1"/>
            <p:nvPr/>
          </p:nvSpPr>
          <p:spPr>
            <a:xfrm>
              <a:off x="7950737" y="815196"/>
              <a:ext cx="1015007" cy="512611"/>
            </a:xfrm>
            <a:prstGeom prst="rect">
              <a:avLst/>
            </a:prstGeom>
            <a:noFill/>
          </p:spPr>
          <p:txBody>
            <a:bodyPr wrap="square" rtlCol="0">
              <a:spAutoFit/>
            </a:bodyPr>
            <a:lstStyle/>
            <a:p>
              <a:pPr algn="ctr"/>
              <a:r>
                <a:rPr lang="pl-PL" sz="1400"/>
                <a:t>mobile </a:t>
              </a:r>
            </a:p>
            <a:p>
              <a:pPr algn="ctr"/>
              <a:r>
                <a:rPr lang="pl-PL" sz="1400"/>
                <a:t>networks</a:t>
              </a:r>
              <a:endParaRPr lang="en-GB" sz="1400"/>
            </a:p>
          </p:txBody>
        </p:sp>
        <p:pic>
          <p:nvPicPr>
            <p:cNvPr id="16" name="Obraz 15">
              <a:extLst>
                <a:ext uri="{FF2B5EF4-FFF2-40B4-BE49-F238E27FC236}">
                  <a16:creationId xmlns="" xmlns:a16="http://schemas.microsoft.com/office/drawing/2014/main" id="{BF483C46-386F-7B90-C0D2-6BEB1F1D47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8716" y="4087939"/>
              <a:ext cx="1801125" cy="893469"/>
            </a:xfrm>
            <a:prstGeom prst="rect">
              <a:avLst/>
            </a:prstGeom>
          </p:spPr>
        </p:pic>
        <p:sp>
          <p:nvSpPr>
            <p:cNvPr id="50" name="Strzałka w lewo i prawo 49">
              <a:extLst>
                <a:ext uri="{FF2B5EF4-FFF2-40B4-BE49-F238E27FC236}">
                  <a16:creationId xmlns="" xmlns:a16="http://schemas.microsoft.com/office/drawing/2014/main" id="{D0FBC158-F0A3-547F-CA1B-D85D408C8646}"/>
                </a:ext>
              </a:extLst>
            </p:cNvPr>
            <p:cNvSpPr/>
            <p:nvPr/>
          </p:nvSpPr>
          <p:spPr>
            <a:xfrm rot="19937844" flipV="1">
              <a:off x="3842313" y="1421123"/>
              <a:ext cx="2928042" cy="197836"/>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3" name="Łącznik prosty ze strzałką 52">
              <a:extLst>
                <a:ext uri="{FF2B5EF4-FFF2-40B4-BE49-F238E27FC236}">
                  <a16:creationId xmlns="" xmlns:a16="http://schemas.microsoft.com/office/drawing/2014/main" id="{D0BA34AE-7321-DCBF-DFB7-67C27AA0B4F3}"/>
                </a:ext>
              </a:extLst>
            </p:cNvPr>
            <p:cNvCxnSpPr>
              <a:endCxn id="19" idx="3"/>
            </p:cNvCxnSpPr>
            <p:nvPr/>
          </p:nvCxnSpPr>
          <p:spPr>
            <a:xfrm flipV="1">
              <a:off x="2094057" y="1918774"/>
              <a:ext cx="514862" cy="147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5" name="Obraz 54" descr="5 Ways Hospitals Can Improve Patient Engagement in 201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3105" y="3727313"/>
              <a:ext cx="1523251" cy="1306761"/>
            </a:xfrm>
            <a:prstGeom prst="rect">
              <a:avLst/>
            </a:prstGeom>
            <a:noFill/>
            <a:ln>
              <a:noFill/>
            </a:ln>
          </p:spPr>
        </p:pic>
        <p:sp>
          <p:nvSpPr>
            <p:cNvPr id="56" name="Strzałka w lewo i prawo 55">
              <a:extLst>
                <a:ext uri="{FF2B5EF4-FFF2-40B4-BE49-F238E27FC236}">
                  <a16:creationId xmlns="" xmlns:a16="http://schemas.microsoft.com/office/drawing/2014/main" id="{48D0F935-3687-4D3D-C419-E44D5C8C9E76}"/>
                </a:ext>
              </a:extLst>
            </p:cNvPr>
            <p:cNvSpPr/>
            <p:nvPr/>
          </p:nvSpPr>
          <p:spPr>
            <a:xfrm rot="1708222">
              <a:off x="3552489" y="3830675"/>
              <a:ext cx="3604801" cy="262432"/>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pole tekstowe 56">
              <a:extLst>
                <a:ext uri="{FF2B5EF4-FFF2-40B4-BE49-F238E27FC236}">
                  <a16:creationId xmlns="" xmlns:a16="http://schemas.microsoft.com/office/drawing/2014/main" id="{9F864B17-A732-8CBD-D33D-5A5146FEF05F}"/>
                </a:ext>
              </a:extLst>
            </p:cNvPr>
            <p:cNvSpPr txBox="1"/>
            <p:nvPr/>
          </p:nvSpPr>
          <p:spPr>
            <a:xfrm>
              <a:off x="7074511" y="5088612"/>
              <a:ext cx="1097349" cy="307777"/>
            </a:xfrm>
            <a:prstGeom prst="rect">
              <a:avLst/>
            </a:prstGeom>
            <a:noFill/>
          </p:spPr>
          <p:txBody>
            <a:bodyPr wrap="square" rtlCol="0">
              <a:spAutoFit/>
            </a:bodyPr>
            <a:lstStyle/>
            <a:p>
              <a:r>
                <a:rPr lang="en-US" sz="1400" b="1"/>
                <a:t>patients</a:t>
              </a:r>
            </a:p>
          </p:txBody>
        </p:sp>
        <p:pic>
          <p:nvPicPr>
            <p:cNvPr id="58" name="Obraz 57" descr="Doctors PNG Image - PurePNG | Free transparent CC0 PNG Image Library"/>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53301" y="2313295"/>
              <a:ext cx="1410987" cy="1326682"/>
            </a:xfrm>
            <a:prstGeom prst="rect">
              <a:avLst/>
            </a:prstGeom>
            <a:noFill/>
            <a:ln>
              <a:noFill/>
            </a:ln>
          </p:spPr>
        </p:pic>
        <p:sp>
          <p:nvSpPr>
            <p:cNvPr id="33" name="pole tekstowe 32"/>
            <p:cNvSpPr txBox="1"/>
            <p:nvPr/>
          </p:nvSpPr>
          <p:spPr>
            <a:xfrm>
              <a:off x="1911958" y="5213645"/>
              <a:ext cx="1714814" cy="523220"/>
            </a:xfrm>
            <a:prstGeom prst="rect">
              <a:avLst/>
            </a:prstGeom>
            <a:noFill/>
          </p:spPr>
          <p:txBody>
            <a:bodyPr wrap="square" rtlCol="0">
              <a:spAutoFit/>
            </a:bodyPr>
            <a:lstStyle/>
            <a:p>
              <a:r>
                <a:rPr lang="en-US" sz="1400"/>
                <a:t>links to experts, domain centers</a:t>
              </a:r>
              <a:r>
                <a:rPr lang="pl-PL" sz="1400"/>
                <a:t>,</a:t>
              </a:r>
              <a:r>
                <a:rPr lang="en-GB" altLang="pl-PL" sz="1400"/>
                <a:t> … </a:t>
              </a:r>
            </a:p>
          </p:txBody>
        </p:sp>
        <p:cxnSp>
          <p:nvCxnSpPr>
            <p:cNvPr id="52" name="Łącznik prosty ze strzałką 51">
              <a:extLst>
                <a:ext uri="{FF2B5EF4-FFF2-40B4-BE49-F238E27FC236}">
                  <a16:creationId xmlns="" xmlns:a16="http://schemas.microsoft.com/office/drawing/2014/main" id="{D0BA34AE-7321-DCBF-DFB7-67C27AA0B4F3}"/>
                </a:ext>
              </a:extLst>
            </p:cNvPr>
            <p:cNvCxnSpPr/>
            <p:nvPr/>
          </p:nvCxnSpPr>
          <p:spPr>
            <a:xfrm flipH="1" flipV="1">
              <a:off x="4797108" y="2770169"/>
              <a:ext cx="206940" cy="212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Łącznik prosty ze strzałką 58">
              <a:extLst>
                <a:ext uri="{FF2B5EF4-FFF2-40B4-BE49-F238E27FC236}">
                  <a16:creationId xmlns="" xmlns:a16="http://schemas.microsoft.com/office/drawing/2014/main" id="{D0BA34AE-7321-DCBF-DFB7-67C27AA0B4F3}"/>
                </a:ext>
              </a:extLst>
            </p:cNvPr>
            <p:cNvCxnSpPr/>
            <p:nvPr/>
          </p:nvCxnSpPr>
          <p:spPr>
            <a:xfrm flipH="1">
              <a:off x="4412681" y="3081441"/>
              <a:ext cx="340517" cy="257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20258547"/>
      </p:ext>
    </p:extLst>
  </p:cSld>
  <p:clrMapOvr>
    <a:masterClrMapping/>
  </p:clrMapOvr>
</p:sld>
</file>

<file path=ppt/theme/theme1.xml><?xml version="1.0" encoding="utf-8"?>
<a:theme xmlns:a="http://schemas.openxmlformats.org/drawingml/2006/main" name="3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Motyw pakietu Office">
      <a:majorFont>
        <a:latin typeface=""/>
        <a:ea typeface=""/>
        <a:cs typeface=""/>
      </a:majorFont>
      <a:minorFont>
        <a:latin typeface=""/>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163805</TotalTime>
  <Words>3544</Words>
  <Application>Microsoft Office PowerPoint</Application>
  <PresentationFormat>Pokaz na ekranie (4:3)</PresentationFormat>
  <Paragraphs>444</Paragraphs>
  <Slides>41</Slides>
  <Notes>21</Notes>
  <HiddenSlides>0</HiddenSlides>
  <MMClips>0</MMClips>
  <ScaleCrop>false</ScaleCrop>
  <HeadingPairs>
    <vt:vector size="8" baseType="variant">
      <vt:variant>
        <vt:lpstr>Używane czcionki</vt:lpstr>
      </vt:variant>
      <vt:variant>
        <vt:i4>10</vt:i4>
      </vt:variant>
      <vt:variant>
        <vt:lpstr>Motyw</vt:lpstr>
      </vt:variant>
      <vt:variant>
        <vt:i4>1</vt:i4>
      </vt:variant>
      <vt:variant>
        <vt:lpstr>Osadzone serwery OLE</vt:lpstr>
      </vt:variant>
      <vt:variant>
        <vt:i4>1</vt:i4>
      </vt:variant>
      <vt:variant>
        <vt:lpstr>Tytuły slajdów</vt:lpstr>
      </vt:variant>
      <vt:variant>
        <vt:i4>41</vt:i4>
      </vt:variant>
    </vt:vector>
  </HeadingPairs>
  <TitlesOfParts>
    <vt:vector size="53" baseType="lpstr">
      <vt:lpstr>MS Mincho</vt:lpstr>
      <vt:lpstr>MS PGothic</vt:lpstr>
      <vt:lpstr>Arial</vt:lpstr>
      <vt:lpstr>Calibri</vt:lpstr>
      <vt:lpstr>Cambria Math</vt:lpstr>
      <vt:lpstr>NimbusRomNo9L-Regu</vt:lpstr>
      <vt:lpstr>Symbol</vt:lpstr>
      <vt:lpstr>Times New Roman</vt:lpstr>
      <vt:lpstr>Verdana</vt:lpstr>
      <vt:lpstr>Wingdings</vt:lpstr>
      <vt:lpstr>3_Motyw pakietu Office</vt:lpstr>
      <vt:lpstr>Obraz - mapa bitowa</vt:lpstr>
      <vt:lpstr>Andrzej Skowron 2025</vt:lpstr>
      <vt:lpstr>Prezentacja programu PowerPoint</vt:lpstr>
      <vt:lpstr>Prezentacja programu PowerPoint</vt:lpstr>
      <vt:lpstr>Prezentacja programu PowerPoint</vt:lpstr>
      <vt:lpstr>Prezentacja programu PowerPoint</vt:lpstr>
      <vt:lpstr>   INTERACTIVE GRANULAR COMPUTING (IGrC)   </vt:lpstr>
      <vt:lpstr>Prezentacja programu PowerPoint</vt:lpstr>
      <vt:lpstr>NEEDS FOR RELEVANT MODEL OF COMPUTATIONS:  EXAMPLE OF CONCEPT OF MULTI-AGENT SYSTEM</vt:lpstr>
      <vt:lpstr>       </vt:lpstr>
      <vt:lpstr>       </vt:lpstr>
      <vt:lpstr>Prezentacja programu PowerPoint</vt:lpstr>
      <vt:lpstr>Prezentacja programu PowerPoint</vt:lpstr>
      <vt:lpstr>EMBODIED AI</vt:lpstr>
      <vt:lpstr> The Turing test, as originally conceived, focused on language and reasoning; problems of perception and action were conspicuously absent. The proposed tests will provide an opportunity to bring four important areas of AI research  (language, reasoning, perception, and action)  back into sync after each has regrettably diverged into a fairly independent area of research.  </vt:lpstr>
      <vt:lpstr>Prezentacja programu PowerPoint</vt:lpstr>
      <vt:lpstr>Prezentacja programu PowerPoint</vt:lpstr>
      <vt:lpstr>Prezentacja programu PowerPoint</vt:lpstr>
      <vt:lpstr>Prezentacja programu PowerPoint</vt:lpstr>
      <vt:lpstr>JUDGMENT IN IS’s BASED ON IGrC</vt:lpstr>
      <vt:lpstr>Prezentacja programu PowerPoint</vt:lpstr>
      <vt:lpstr>Prezentacja programu PowerPoint</vt:lpstr>
      <vt:lpstr>Prezentacja programu PowerPoint</vt:lpstr>
      <vt:lpstr>PANEL: BEYOND BENCHMARKS: RETHINKING REASONING IN LANGUAGE MODELS  (NIPS 2025 https://neurips.cc/virtual/2025/loc/san-diego/128665)</vt:lpstr>
      <vt:lpstr>Prezentacja programu PowerPoint</vt:lpstr>
      <vt:lpstr>Prezentacja programu PowerPoint</vt:lpstr>
      <vt:lpstr>PRACTICAL JUDGMENT</vt:lpstr>
      <vt:lpstr>Prezentacja programu PowerPoint</vt:lpstr>
      <vt:lpstr>Prezentacja programu PowerPoint</vt:lpstr>
      <vt:lpstr>Prezentacja programu PowerPoint</vt:lpstr>
      <vt:lpstr> GRANULAR COMPUTATIONS IN GrC and IGrC  </vt:lpstr>
      <vt:lpstr>Prezentacja programu PowerPoint</vt:lpstr>
      <vt:lpstr>EVOLUTION OF APPROXIMATION SPACES  IN THE ROUGH SET APPROACH</vt:lpstr>
      <vt:lpstr>C-GRANULES WITH CONTROL  AND INFORMATION SYSTEMS UNDER  CONTROL OF C-GRANULES</vt:lpstr>
      <vt:lpstr>RS: PERCEPTUAL APPROACH Information(decision) systems are parts of dynamic objects: c-granules</vt:lpstr>
      <vt:lpstr>Prezentacja programu PowerPoint</vt:lpstr>
      <vt:lpstr>Prezentacja programu PowerPoint</vt:lpstr>
      <vt:lpstr>Prezentacja programu PowerPoint</vt:lpstr>
      <vt:lpstr>Prezentacja programu PowerPoint</vt:lpstr>
      <vt:lpstr>FOUNDATIONS BASED  ON IGrC &amp; RS FOR IS’s DEALING WITH COMPLEX PHENOMENA</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dc:creator>
  <cp:lastModifiedBy>Konto Microsoft</cp:lastModifiedBy>
  <cp:revision>5091</cp:revision>
  <dcterms:created xsi:type="dcterms:W3CDTF">2010-01-24T17:07:29Z</dcterms:created>
  <dcterms:modified xsi:type="dcterms:W3CDTF">2026-01-08T13:51:32Z</dcterms:modified>
</cp:coreProperties>
</file>