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9" r:id="rId6"/>
    <p:sldId id="261" r:id="rId7"/>
    <p:sldId id="285" r:id="rId8"/>
    <p:sldId id="283" r:id="rId9"/>
    <p:sldId id="282" r:id="rId10"/>
    <p:sldId id="278" r:id="rId11"/>
    <p:sldId id="284" r:id="rId12"/>
    <p:sldId id="276" r:id="rId13"/>
    <p:sldId id="275" r:id="rId14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266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8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3B129C17-9205-4554-BF5C-070656C2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0B41E939-D5BE-4B7F-BCD2-05DCC4E5E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BF3D27-D293-4289-8F01-702C1FFD5D06}" type="datetime1">
              <a:rPr lang="pl-PL" smtClean="0"/>
              <a:t>23.03.2025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F61800B1-1D76-46D4-ADAF-FD5EA7AFBE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FCBFA674-DC58-422B-8963-09FD1B05ED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A42FE58-2C2A-433E-A3EF-B39ACF973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565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0DE06F-C0B8-4A6E-9883-58377517A0DF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724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04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0CB36-229D-4034-D705-175A3E9F61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3174206-91BC-E564-8458-61310592F4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426F7E9-C2D0-2D73-C8CF-385CB3BED8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EFDD256-9121-7682-959C-0A9F1ED8A7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07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28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79668-9656-8AB0-AEB2-8540D2802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2159065F-D29E-C47F-D207-AB7FDE5845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83087F9-053B-3B2E-42BD-03AA8FEF29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165B4D-FDBC-2D99-C14E-47E9D6318A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0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4D218-7FA9-C3E8-D0DF-C2465793E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636E85-852D-EB55-D69F-0E14A55BEB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9E5FD51-4463-9DFC-3E74-3A397B6F8D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EB82C7-077C-528F-1C49-8D5BD8E34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665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86674-325F-3B8F-9E0F-F0585978E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D63FA84-3895-50EF-09AA-C7E40DA431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F6DB2C5-E5F4-B78A-62C5-29EB1C25D8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E1B3336-61C3-D253-B0AB-272FF54312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781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DE0E4-DBF0-87D1-356C-76FAA92E8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FF6D982-FE12-2911-CEED-A11860780D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8A97E36-0D07-5437-0D71-15F76C3E60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B9F82E-8660-143F-C8CA-1808FA0A2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069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90142-71BB-A205-8B15-49B822F14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8C774FE-FED8-F138-4C6B-A2D2B1195F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6774701-6CFE-F8CC-23F6-C2D632B697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9238E9E-7519-3175-A29E-A59625E24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92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BAE18-F789-B921-68DF-C9487DEA7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41CB61F-E740-8651-B93B-78D48131B9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471E4E3-86DD-1D2B-9FBD-69FC6B7498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C2207E4-57E5-0FB7-335A-5D59FE2E1D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67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1" name="Dowolny kształt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9" name="Dowolny kształt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Dowolny kształt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16" name="Dowolny kształt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8" name="Dowolny kształt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ś czas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3A008D94-7997-4B07-ACB0-8400C25942DB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owolny kształt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6" name="Dowolny kształt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Dowolny kształt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8" name="Dowolny kształt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DA9948A8-490B-488E-9310-54D1236F234B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3" name="Zawartość — symbol zastępczy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4" name="Zawartość — symbol zastępczy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5" name="Zawartość — symbol zastępczy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owolny kształt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6" name="Dowolny kształt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Dowolny kształt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8" name="Dowolny kształt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D44B747F-973E-40BB-AF76-8C6DF5933C9C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3" name="Zawartość — symbol zastępczy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4" name="Zawartość — symbol zastępczy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5" name="Zawartość — symbol zastępczy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6" name="Zawartość — symbol zastępczy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7" name="Zawartość — symbol zastępczy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Dowolny kształt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16" name="Dowolny kształt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7" name="Dowolny kształt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owolny kształt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6" name="Dowolny kształt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Dowolny kształt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8" name="Dowolny kształt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4D258BA1-412B-434B-9BB9-C8B24E80EBE7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2" name="Dowolny kształt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4" name="Dowolny kształt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5" name="Dowolny kształt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9222FBB7-7672-4A2E-B1C5-25CF0394339C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owolny kształt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Dowolny kształt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16" name="Dowolny kształt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17" name="Dowolny kształt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8" name="Dowolny kształt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owolny kształt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409EA9B4-1FDC-4F02-B9E9-BBA600B469F7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ykres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Dowolny kształt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  <p:sp>
          <p:nvSpPr>
            <p:cNvPr id="14" name="Dowolny kształt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0" name="Data — symbol zastępczy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99C75830-D435-42D2-812D-DE0E3C3C32A6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11" name="Stopka — symbol zastępczy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12" name="Numer slajdu — symbol zastępczy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ta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8" name="Tekst — symbol zastępczy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l-PL" noProof="0"/>
              <a:t>“</a:t>
            </a:r>
          </a:p>
        </p:txBody>
      </p:sp>
      <p:sp>
        <p:nvSpPr>
          <p:cNvPr id="10" name="Tekst — symbol zastępczy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9" name="Tekst — symbol zastępczy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pl-PL" noProof="0"/>
              <a:t>”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608AF088-D589-4D6A-AC6F-1C3E75AB7F67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31" name="Tytuł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6" name="Obraz — symbol zastępczy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0" name="Tekst — symbol zastępczy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11" name="Tekst — symbol zastępczy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7" name="Obraz — symbol zastępczy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2" name="Tekst — symbol zastępczy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13" name="Tekst — symbol zastępczy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8" name="Obraz — symbol zastępczy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4" name="Tekst — symbol zastępczy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15" name="Tekst — symbol zastępczy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9" name="Obraz — symbol zastępczy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6" name="Tekst — symbol zastępczy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17" name="Tekst — symbol zastępczy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E26CF822-9075-4DCE-81BC-0F3D2C64871A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9" name="Dowolny kształt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1" name="Dowolny kształt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5" name="Dowolny kształt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6" name="Ow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7" name="Dowolny kształt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8" name="Dowolny kształt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  <p:sp>
        <p:nvSpPr>
          <p:cNvPr id="29" name="Dowolny kształt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ły zespó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ytuł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6" name="Obraz — symbol zastępczy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1" name="Tekst — symbol zastępczy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32" name="Tekst — symbol zastępczy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33" name="Obraz — symbol zastępczy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4" name="Tekst — symbol zastępczy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35" name="Tekst — symbol zastępczy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36" name="Obraz — symbol zastępczy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7" name="Tekst — symbol zastępczy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38" name="Tekst — symbol zastępczy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39" name="Obraz — symbol zastępczy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0" name="Tekst — symbol zastępczy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41" name="Tekst — symbol zastępczy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42" name="Obraz — symbol zastępczy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3" name="Tekst — symbol zastępczy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44" name="Tekst — symbol zastępczy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45" name="Obraz — symbol zastępczy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6" name="Tekst — symbol zastępczy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47" name="Tekst — symbol zastępczy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48" name="Obraz — symbol zastępczy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9" name="Tekst — symbol zastępczy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50" name="Tekst — symbol zastępczy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51" name="Obraz — symbol zastępczy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2" name="Tekst — symbol zastępczy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Imię i nazwisko</a:t>
            </a:r>
          </a:p>
        </p:txBody>
      </p:sp>
      <p:sp>
        <p:nvSpPr>
          <p:cNvPr id="53" name="Tekst — symbol zastępczy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pl-PL" noProof="0"/>
              <a:t>Tytuł</a:t>
            </a:r>
          </a:p>
        </p:txBody>
      </p:sp>
      <p:sp>
        <p:nvSpPr>
          <p:cNvPr id="18" name="Data — symbol zastępczy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DFD54DBE-62E9-4E3B-AF50-6D4214CDAC59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22" name="Stopka — symbol zastępczy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23" name="Numer slajdu — symbol zastępczy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3437D402-AAFF-441D-8A1D-6D1E4CBF35F8}" type="datetime1">
              <a:rPr lang="pl-PL" noProof="0" smtClean="0"/>
              <a:t>23.03.2025</a:t>
            </a:fld>
            <a:endParaRPr lang="pl-PL" noProof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pl-PL" noProof="0"/>
              <a:t>TYTUŁ PREZENTACJI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69" y="930295"/>
            <a:ext cx="7947498" cy="2387600"/>
          </a:xfrm>
        </p:spPr>
        <p:txBody>
          <a:bodyPr rtlCol="0"/>
          <a:lstStyle/>
          <a:p>
            <a:pPr rtl="0"/>
            <a:r>
              <a:rPr lang="en-GB" sz="5400" noProof="0" dirty="0"/>
              <a:t>A Molecular Phylogeny of Living Primates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5414" y="3992880"/>
            <a:ext cx="2486498" cy="513183"/>
          </a:xfrm>
        </p:spPr>
        <p:txBody>
          <a:bodyPr rtlCol="0"/>
          <a:lstStyle/>
          <a:p>
            <a:pPr algn="r" rtl="0"/>
            <a:r>
              <a:rPr lang="en-GB" noProof="0" dirty="0"/>
              <a:t>Michał Zgieb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2F2CAE9-2892-F5E1-DAF8-D4BBE0B07A29}"/>
              </a:ext>
            </a:extLst>
          </p:cNvPr>
          <p:cNvSpPr txBox="1"/>
          <p:nvPr/>
        </p:nvSpPr>
        <p:spPr>
          <a:xfrm>
            <a:off x="133569" y="3271729"/>
            <a:ext cx="79474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noProof="0" dirty="0"/>
              <a:t>Polina Perelman, Warren E. Johnson, Christian </a:t>
            </a:r>
            <a:r>
              <a:rPr lang="en-GB" sz="1600" noProof="0" dirty="0" err="1"/>
              <a:t>Roos</a:t>
            </a:r>
            <a:r>
              <a:rPr lang="en-GB" sz="1600" noProof="0" dirty="0"/>
              <a:t>, Hector N. </a:t>
            </a:r>
            <a:r>
              <a:rPr lang="en-GB" sz="1600" noProof="0" dirty="0" err="1"/>
              <a:t>Seuanez</a:t>
            </a:r>
            <a:r>
              <a:rPr lang="en-GB" sz="1600" noProof="0" dirty="0"/>
              <a:t>, Julie E. Horvath, Miguel A. M. Moreira, Bailey Kessing, Joan Pontius, Melody Roelke, Yves Rumpler, Maria Paula C. Schneider, Artur Silva, Stephen J. O’Brien, Jill </a:t>
            </a:r>
            <a:r>
              <a:rPr lang="en-GB" sz="1600" noProof="0" dirty="0" err="1"/>
              <a:t>Pecon</a:t>
            </a:r>
            <a:r>
              <a:rPr lang="en-GB" sz="1600" noProof="0" dirty="0"/>
              <a:t>-Slattery.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/>
          <a:lstStyle/>
          <a:p>
            <a:pPr rtl="0"/>
            <a:r>
              <a:rPr lang="en-GB" noProof="0" dirty="0"/>
              <a:t>Thank you for your attention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rmAutofit/>
          </a:bodyPr>
          <a:lstStyle/>
          <a:p>
            <a:pPr rtl="0"/>
            <a:r>
              <a:rPr lang="en-GB" noProof="0" dirty="0"/>
              <a:t>Michał Zgieb 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63B7A-EF50-C403-7117-84696D34B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B6CA2E-21FD-AE58-C077-62CD9D09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45252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Introduction</a:t>
            </a:r>
            <a:endParaRPr lang="en-GB" sz="4400" noProof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396CD55C-C817-9FAA-2034-3D152DEA9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2</a:t>
            </a:fld>
            <a:endParaRPr lang="en-GB" noProof="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A4EBAAF-AAA6-3E0D-BCBB-EFB3B4F5552A}"/>
              </a:ext>
            </a:extLst>
          </p:cNvPr>
          <p:cNvSpPr txBox="1"/>
          <p:nvPr/>
        </p:nvSpPr>
        <p:spPr>
          <a:xfrm>
            <a:off x="970352" y="964556"/>
            <a:ext cx="10011785" cy="39087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GB" sz="2400" b="1" noProof="0" dirty="0"/>
              <a:t>Research Objective: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Develop a high-resolution phylogeny of primates.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Use genomic data to standardize and verify primate systematics.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Identify patterns of genome evolution, adaptation, and speciation.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noProof="0" dirty="0"/>
          </a:p>
          <a:p>
            <a:pPr>
              <a:buNone/>
            </a:pPr>
            <a:r>
              <a:rPr lang="en-GB" sz="2400" b="1" noProof="0" dirty="0"/>
              <a:t>Issues with Previous Primate Systematics: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Controversies and lack of consensus regarding evolutionary hierarchy, especially at the species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Previous phylogenetic classifications were primarily based on morphology and single-gene analyses.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noProof="0" dirty="0"/>
              <a:t>High species diversity (261–377 species) and numerous genera requiring updates and systematic revision.</a:t>
            </a:r>
          </a:p>
        </p:txBody>
      </p:sp>
    </p:spTree>
    <p:extLst>
      <p:ext uri="{BB962C8B-B14F-4D97-AF65-F5344CB8AC3E}">
        <p14:creationId xmlns:p14="http://schemas.microsoft.com/office/powerpoint/2010/main" val="74775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6299A-0D7D-7196-7AAB-769EDA4A1EB7}"/>
              </a:ext>
            </a:extLst>
          </p:cNvPr>
          <p:cNvSpPr/>
          <p:nvPr/>
        </p:nvSpPr>
        <p:spPr>
          <a:xfrm>
            <a:off x="-153" y="-800"/>
            <a:ext cx="4887433" cy="6858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3</a:t>
            </a:fld>
            <a:endParaRPr lang="en-GB" noProof="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974957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Methodology in the publication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B279947-DEA1-A4AC-4C02-8EB9C399BD0F}"/>
              </a:ext>
            </a:extLst>
          </p:cNvPr>
          <p:cNvSpPr txBox="1"/>
          <p:nvPr/>
        </p:nvSpPr>
        <p:spPr>
          <a:xfrm>
            <a:off x="381001" y="830997"/>
            <a:ext cx="10811421" cy="553997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GB" sz="2000" b="1" noProof="0" dirty="0"/>
              <a:t>Samples: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186 primate species</a:t>
            </a:r>
            <a:r>
              <a:rPr lang="en-GB" noProof="0" dirty="0"/>
              <a:t> (61 genera, ~90% of known genera).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Outgroup species:</a:t>
            </a:r>
            <a:r>
              <a:rPr lang="en-GB" noProof="0" dirty="0"/>
              <a:t> Dermoptera, </a:t>
            </a:r>
            <a:r>
              <a:rPr lang="en-GB" noProof="0" dirty="0" err="1"/>
              <a:t>Scandentia</a:t>
            </a:r>
            <a:r>
              <a:rPr lang="en-GB" noProof="0" dirty="0"/>
              <a:t>, Lagomorpha.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Genes:</a:t>
            </a:r>
            <a:r>
              <a:rPr lang="en-GB" noProof="0" dirty="0"/>
              <a:t> 54 nuclear genes (~8 Mb).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noProof="0" dirty="0"/>
              <a:t>DNA extraction:</a:t>
            </a:r>
            <a:r>
              <a:rPr lang="en-GB" noProof="0" dirty="0"/>
              <a:t> Performed from whole blood, buffy coat, hair, or buccal swab samples.</a:t>
            </a:r>
          </a:p>
          <a:p>
            <a:r>
              <a:rPr lang="en-GB" sz="2000" b="1" noProof="0" dirty="0"/>
              <a:t>Sequencing: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noProof="0" dirty="0"/>
              <a:t>Sanger sequencing</a:t>
            </a:r>
            <a:r>
              <a:rPr lang="en-GB" noProof="0" dirty="0"/>
              <a:t> using ABI PRISM 3730 XL 96-well capillary sequencer (Applied Biosystems).</a:t>
            </a:r>
          </a:p>
          <a:p>
            <a:pPr>
              <a:buNone/>
            </a:pPr>
            <a:r>
              <a:rPr lang="en-GB" sz="2000" b="1" noProof="0" dirty="0"/>
              <a:t>Sequence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Alignment:</a:t>
            </a:r>
            <a:r>
              <a:rPr lang="en-GB" noProof="0" dirty="0"/>
              <a:t> MAFFT (</a:t>
            </a:r>
            <a:r>
              <a:rPr lang="en-GB" noProof="0" dirty="0" err="1"/>
              <a:t>ver</a:t>
            </a:r>
            <a:r>
              <a:rPr lang="en-GB" noProof="0" dirty="0"/>
              <a:t> 6) – </a:t>
            </a:r>
            <a:r>
              <a:rPr lang="en-GB" i="1" noProof="0" dirty="0"/>
              <a:t>Manual correction in Se-Al</a:t>
            </a:r>
            <a:r>
              <a:rPr lang="en-GB" noProof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Filtering:</a:t>
            </a:r>
            <a:r>
              <a:rPr lang="en-GB" noProof="0" dirty="0"/>
              <a:t> GBLOCK (</a:t>
            </a:r>
            <a:r>
              <a:rPr lang="en-GB" noProof="0" dirty="0" err="1"/>
              <a:t>ver</a:t>
            </a:r>
            <a:r>
              <a:rPr lang="en-GB" noProof="0" dirty="0"/>
              <a:t> 0.91b) – Removal of ambiguous sequence regions.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noProof="0" dirty="0"/>
              <a:t>Evolutionary Model Selection:</a:t>
            </a:r>
            <a:r>
              <a:rPr lang="en-GB" noProof="0" dirty="0"/>
              <a:t> </a:t>
            </a:r>
            <a:r>
              <a:rPr lang="en-GB" noProof="0" dirty="0" err="1"/>
              <a:t>ModelTest</a:t>
            </a:r>
            <a:r>
              <a:rPr lang="en-GB" noProof="0" dirty="0"/>
              <a:t> (</a:t>
            </a:r>
            <a:r>
              <a:rPr lang="en-GB" noProof="0" dirty="0" err="1"/>
              <a:t>ver</a:t>
            </a:r>
            <a:r>
              <a:rPr lang="en-GB" noProof="0" dirty="0"/>
              <a:t> 3.7) – Based on AIC criterion (</a:t>
            </a:r>
            <a:r>
              <a:rPr lang="en-GB" i="1" noProof="0" dirty="0"/>
              <a:t>GTR+I+G model</a:t>
            </a:r>
            <a:r>
              <a:rPr lang="en-GB" noProof="0" dirty="0"/>
              <a:t>).</a:t>
            </a:r>
          </a:p>
          <a:p>
            <a:pPr>
              <a:buNone/>
            </a:pPr>
            <a:r>
              <a:rPr lang="en-GB" sz="2000" b="1" noProof="0" dirty="0"/>
              <a:t>Phylogenetic Analysis: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Maximum Parsimony (MP) and Maximum Likelihood (ML):</a:t>
            </a:r>
            <a:r>
              <a:rPr lang="en-GB" noProof="0" dirty="0"/>
              <a:t> Implemented using tree-bisection-reconnection (TBR) and GARLI </a:t>
            </a:r>
            <a:r>
              <a:rPr lang="en-GB" noProof="0" dirty="0" err="1"/>
              <a:t>ver</a:t>
            </a:r>
            <a:r>
              <a:rPr lang="en-GB" noProof="0" dirty="0"/>
              <a:t> 0.96.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noProof="0" dirty="0"/>
              <a:t>Bayesian Analysis:</a:t>
            </a:r>
            <a:r>
              <a:rPr lang="en-GB" noProof="0" dirty="0"/>
              <a:t> Conducted with BEAST (</a:t>
            </a:r>
            <a:r>
              <a:rPr lang="en-GB" noProof="0" dirty="0" err="1"/>
              <a:t>ver</a:t>
            </a:r>
            <a:r>
              <a:rPr lang="en-GB" noProof="0" dirty="0"/>
              <a:t> 1.5.3) using the GTR+I+G model; Tracer </a:t>
            </a:r>
            <a:r>
              <a:rPr lang="en-GB" noProof="0" dirty="0" err="1"/>
              <a:t>ver</a:t>
            </a:r>
            <a:r>
              <a:rPr lang="en-GB" noProof="0" dirty="0"/>
              <a:t> 1.4.1 used for model evaluation.</a:t>
            </a:r>
          </a:p>
          <a:p>
            <a:pPr>
              <a:buNone/>
            </a:pPr>
            <a:r>
              <a:rPr lang="en-GB" sz="2000" b="1" noProof="0" dirty="0"/>
              <a:t>Results Processing and Tree Visualization: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noProof="0" dirty="0"/>
              <a:t>Software used:</a:t>
            </a:r>
            <a:r>
              <a:rPr lang="en-GB" noProof="0" dirty="0"/>
              <a:t> </a:t>
            </a:r>
            <a:r>
              <a:rPr lang="en-GB" noProof="0" dirty="0" err="1"/>
              <a:t>LogCombiner</a:t>
            </a:r>
            <a:r>
              <a:rPr lang="en-GB" noProof="0" dirty="0"/>
              <a:t> (</a:t>
            </a:r>
            <a:r>
              <a:rPr lang="en-GB" noProof="0" dirty="0" err="1"/>
              <a:t>ver</a:t>
            </a:r>
            <a:r>
              <a:rPr lang="en-GB" noProof="0" dirty="0"/>
              <a:t> 1.5.3), </a:t>
            </a:r>
            <a:r>
              <a:rPr lang="en-GB" noProof="0" dirty="0" err="1"/>
              <a:t>TreeAnnotator</a:t>
            </a:r>
            <a:r>
              <a:rPr lang="en-GB" noProof="0" dirty="0"/>
              <a:t> (</a:t>
            </a:r>
            <a:r>
              <a:rPr lang="en-GB" noProof="0" dirty="0" err="1"/>
              <a:t>ver</a:t>
            </a:r>
            <a:r>
              <a:rPr lang="en-GB" noProof="0" dirty="0"/>
              <a:t> 1.5.3), </a:t>
            </a:r>
            <a:r>
              <a:rPr lang="en-GB" noProof="0" dirty="0" err="1"/>
              <a:t>FigTree</a:t>
            </a:r>
            <a:r>
              <a:rPr lang="en-GB" noProof="0" dirty="0"/>
              <a:t> (</a:t>
            </a:r>
            <a:r>
              <a:rPr lang="en-GB" noProof="0" dirty="0" err="1"/>
              <a:t>ver</a:t>
            </a:r>
            <a:r>
              <a:rPr lang="en-GB" noProof="0" dirty="0"/>
              <a:t> 1.3.1).</a:t>
            </a:r>
          </a:p>
        </p:txBody>
      </p:sp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1DDF1-CDFA-C0C2-F6FE-F7DFFCDA7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01E1B8D5-C4EA-C842-C45E-8D69818F5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4</a:t>
            </a:fld>
            <a:endParaRPr lang="en-GB" noProof="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32995D6-05F6-57F3-6485-0F4F0950BBA8}"/>
              </a:ext>
            </a:extLst>
          </p:cNvPr>
          <p:cNvSpPr txBox="1"/>
          <p:nvPr/>
        </p:nvSpPr>
        <p:spPr>
          <a:xfrm>
            <a:off x="585395" y="1039452"/>
            <a:ext cx="6508785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GB" b="1" noProof="0" dirty="0"/>
              <a:t>High-Resolution Phylogeny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88% of nodes with BS &gt; 90%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Only 3 polytomies out of 189 nodes</a:t>
            </a:r>
          </a:p>
          <a:p>
            <a:pPr>
              <a:buNone/>
            </a:pPr>
            <a:r>
              <a:rPr lang="en-GB" b="1" noProof="0" dirty="0"/>
              <a:t>Key Evolutionary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Divergence of Strepsirrhini and </a:t>
            </a:r>
            <a:r>
              <a:rPr lang="en-GB" noProof="0" dirty="0" err="1"/>
              <a:t>Haplorrhini</a:t>
            </a:r>
            <a:r>
              <a:rPr lang="en-GB" noProof="0" dirty="0"/>
              <a:t> (~87 MYA)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Monophyly of </a:t>
            </a:r>
            <a:r>
              <a:rPr lang="en-GB" noProof="0" dirty="0" err="1"/>
              <a:t>Tarsiiformes</a:t>
            </a:r>
            <a:r>
              <a:rPr lang="en-GB" noProof="0" dirty="0"/>
              <a:t> (tarsiers as a distinct lineage)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Clear diversification of New and Old-World monkeys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Position of Hominidae – humans most closely related to chimpanzees</a:t>
            </a:r>
          </a:p>
          <a:p>
            <a:pPr>
              <a:buNone/>
            </a:pPr>
            <a:r>
              <a:rPr lang="en-GB" b="1" noProof="0" dirty="0"/>
              <a:t>Adaptation and Speciation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Faster evolution in </a:t>
            </a:r>
            <a:r>
              <a:rPr lang="en-GB" noProof="0" dirty="0" err="1"/>
              <a:t>Lorisidae</a:t>
            </a:r>
            <a:r>
              <a:rPr lang="en-GB" noProof="0" dirty="0"/>
              <a:t>, slower in Cercopithecoidea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Nocturnal lifestyle in </a:t>
            </a:r>
            <a:r>
              <a:rPr lang="en-GB" noProof="0" dirty="0" err="1"/>
              <a:t>Aotinae</a:t>
            </a:r>
            <a:endParaRPr lang="en-GB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"Phyletic dwarfism" in </a:t>
            </a:r>
            <a:r>
              <a:rPr lang="en-GB" noProof="0" dirty="0" err="1"/>
              <a:t>Callitrichinae</a:t>
            </a:r>
            <a:endParaRPr lang="en-GB" noProof="0" dirty="0"/>
          </a:p>
          <a:p>
            <a:pPr>
              <a:buNone/>
            </a:pPr>
            <a:r>
              <a:rPr lang="en-GB" b="1" noProof="0" dirty="0"/>
              <a:t>Relevance to Human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Reference point for Hominidae evolution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New insights into genome structure and natural selection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6AEDFCA-8BD0-0DB0-8F17-485297932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180" y="0"/>
            <a:ext cx="509782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781768D-EAB0-AF87-F7FB-AEFF1CDE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400800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Results from publication</a:t>
            </a:r>
          </a:p>
        </p:txBody>
      </p:sp>
    </p:spTree>
    <p:extLst>
      <p:ext uri="{BB962C8B-B14F-4D97-AF65-F5344CB8AC3E}">
        <p14:creationId xmlns:p14="http://schemas.microsoft.com/office/powerpoint/2010/main" val="10416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14418-17E0-AA2D-BFAF-AF0003C96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2A717-B77E-8C9C-4B5F-4BB26A8F8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099046" cy="822239"/>
          </a:xfrm>
        </p:spPr>
        <p:txBody>
          <a:bodyPr rtlCol="0"/>
          <a:lstStyle/>
          <a:p>
            <a:pPr>
              <a:lnSpc>
                <a:spcPts val="2100"/>
              </a:lnSpc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Methodology: Selecting Data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763BA1ED-9745-77C5-5578-C9D7EDE4B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5</a:t>
            </a:fld>
            <a:endParaRPr lang="en-GB" noProof="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F3D1264-FDF2-DAD0-6412-BB7A6B316F14}"/>
              </a:ext>
            </a:extLst>
          </p:cNvPr>
          <p:cNvSpPr txBox="1"/>
          <p:nvPr/>
        </p:nvSpPr>
        <p:spPr>
          <a:xfrm>
            <a:off x="707310" y="816279"/>
            <a:ext cx="5888204" cy="52168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just"/>
            <a:r>
              <a:rPr lang="en-GB" sz="2000" b="1" noProof="0" dirty="0"/>
              <a:t>Selected species (12):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Loris </a:t>
            </a:r>
            <a:r>
              <a:rPr lang="en-GB" noProof="0" dirty="0" err="1"/>
              <a:t>tardigradus</a:t>
            </a:r>
            <a:endParaRPr lang="en-GB" noProof="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 err="1"/>
              <a:t>Daubentonia</a:t>
            </a:r>
            <a:r>
              <a:rPr lang="en-GB" noProof="0" dirty="0"/>
              <a:t> madagascariensis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Lemur </a:t>
            </a:r>
            <a:r>
              <a:rPr lang="en-GB" noProof="0" dirty="0" err="1"/>
              <a:t>catta</a:t>
            </a:r>
            <a:endParaRPr lang="en-GB" noProof="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Ateles hybridus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 err="1"/>
              <a:t>Lepilemur</a:t>
            </a:r>
            <a:r>
              <a:rPr lang="en-GB" noProof="0" dirty="0"/>
              <a:t> dorsalis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Pithecia </a:t>
            </a:r>
            <a:r>
              <a:rPr lang="en-GB" noProof="0" dirty="0" err="1"/>
              <a:t>irrorata</a:t>
            </a:r>
            <a:endParaRPr lang="en-GB" noProof="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Galago thomasi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Homo sapiens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Pongo pygmaeus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Callicebus moloch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Hylobates agilis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noProof="0" dirty="0"/>
              <a:t>Colobus </a:t>
            </a:r>
            <a:r>
              <a:rPr lang="en-GB" noProof="0" dirty="0" err="1"/>
              <a:t>polykomos</a:t>
            </a:r>
            <a:endParaRPr lang="en-GB" noProof="0" dirty="0"/>
          </a:p>
          <a:p>
            <a:pPr marL="285750" indent="-285750" algn="l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GB" noProof="0" dirty="0"/>
          </a:p>
          <a:p>
            <a:pPr algn="l">
              <a:spcAft>
                <a:spcPts val="225"/>
              </a:spcAft>
            </a:pPr>
            <a:r>
              <a:rPr lang="en-GB" sz="2000" b="1" noProof="0" dirty="0"/>
              <a:t>Selected markers:</a:t>
            </a:r>
          </a:p>
          <a:p>
            <a:pPr marL="742950" lvl="1" indent="-28575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GB" noProof="0" dirty="0"/>
              <a:t>Autosomal markers (DENND5A, AXIN1, FES), </a:t>
            </a:r>
            <a:br>
              <a:rPr lang="en-GB" noProof="0" dirty="0"/>
            </a:br>
            <a:r>
              <a:rPr lang="en-GB" noProof="0" dirty="0"/>
              <a:t>X chromosome (POLA1) and Y chromosome (UTY)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noProof="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72C559E-F6BC-A58D-1A43-484107FEB8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95"/>
          <a:stretch/>
        </p:blipFill>
        <p:spPr>
          <a:xfrm>
            <a:off x="7580671" y="5290"/>
            <a:ext cx="4611329" cy="68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5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C6ADE-749A-9C1D-01CE-D1F2415AF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D17410-E557-AD62-4227-FA090AFA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01942" cy="830997"/>
          </a:xfrm>
        </p:spPr>
        <p:txBody>
          <a:bodyPr rtlCol="0"/>
          <a:lstStyle/>
          <a:p>
            <a:pPr>
              <a:lnSpc>
                <a:spcPts val="2100"/>
              </a:lnSpc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Methodology: Data Processing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B162333-4251-AA0E-0695-8AF735859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6</a:t>
            </a:fld>
            <a:endParaRPr lang="en-GB" noProof="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B4E8F5B-CF0F-123E-95C9-97FAD944C118}"/>
              </a:ext>
            </a:extLst>
          </p:cNvPr>
          <p:cNvSpPr txBox="1"/>
          <p:nvPr/>
        </p:nvSpPr>
        <p:spPr>
          <a:xfrm>
            <a:off x="1309185" y="830997"/>
            <a:ext cx="7261579" cy="43704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GB" sz="2000" b="1" noProof="0" dirty="0"/>
              <a:t>Sequence Retrieval: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Sequence data obtained from NCBI GenBank.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noProof="0" dirty="0"/>
          </a:p>
          <a:p>
            <a:pPr>
              <a:buNone/>
            </a:pPr>
            <a:r>
              <a:rPr lang="en-GB" sz="2000" b="1" noProof="0" dirty="0"/>
              <a:t>Sequence Alignment: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Performed using MAFFT.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noProof="0" dirty="0"/>
          </a:p>
          <a:p>
            <a:pPr>
              <a:buNone/>
            </a:pPr>
            <a:r>
              <a:rPr lang="en-GB" sz="2000" b="1" noProof="0" dirty="0"/>
              <a:t>Marker Concatenation: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Conducted using the script catfasta2phyml.pl.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noProof="0" dirty="0"/>
          </a:p>
          <a:p>
            <a:pPr>
              <a:buNone/>
            </a:pPr>
            <a:r>
              <a:rPr lang="en-GB" sz="2000" b="1" noProof="0" dirty="0"/>
              <a:t>Phylogenetic Analysis: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 err="1"/>
              <a:t>MrBayes</a:t>
            </a:r>
            <a:r>
              <a:rPr lang="en-GB" noProof="0" dirty="0"/>
              <a:t> (GTR+I+G evolutionary model).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/>
              <a:t>IQ-TREE with an automatically selected HKY+F+G4 model.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noProof="0" dirty="0"/>
          </a:p>
          <a:p>
            <a:pPr>
              <a:buNone/>
            </a:pPr>
            <a:r>
              <a:rPr lang="en-GB" sz="2000" b="1" noProof="0" dirty="0"/>
              <a:t>Visualization: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noProof="0" dirty="0" err="1"/>
              <a:t>FigTree</a:t>
            </a:r>
            <a:r>
              <a:rPr lang="en-GB" noProof="0" dirty="0"/>
              <a:t> used for tree visualization.</a:t>
            </a:r>
          </a:p>
        </p:txBody>
      </p:sp>
    </p:spTree>
    <p:extLst>
      <p:ext uri="{BB962C8B-B14F-4D97-AF65-F5344CB8AC3E}">
        <p14:creationId xmlns:p14="http://schemas.microsoft.com/office/powerpoint/2010/main" val="228498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7EF22-F35D-E96B-277F-FE6EE75B9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172425-45D5-3A86-930B-E85FED91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63252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Results</a:t>
            </a:r>
            <a:r>
              <a:rPr lang="en-GB" sz="4400" noProof="0" dirty="0">
                <a:solidFill>
                  <a:schemeClr val="accent1"/>
                </a:solidFill>
                <a:latin typeface="Google Sans"/>
              </a:rPr>
              <a:t>: </a:t>
            </a:r>
            <a:r>
              <a:rPr lang="en-GB" sz="4400" i="0" noProof="0" dirty="0" err="1">
                <a:solidFill>
                  <a:schemeClr val="accent1"/>
                </a:solidFill>
                <a:effectLst/>
                <a:latin typeface="Google Sans"/>
              </a:rPr>
              <a:t>MrBayes</a:t>
            </a: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 vs IQ-TREE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4E95C3C2-B6D6-FD82-87B2-72F216A56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7</a:t>
            </a:fld>
            <a:endParaRPr lang="en-GB" noProof="0" dirty="0"/>
          </a:p>
        </p:txBody>
      </p:sp>
      <p:pic>
        <p:nvPicPr>
          <p:cNvPr id="3" name="Obraz 2" descr="Obraz zawierający czarne, ciemność&#10;&#10;Opis wygenerowany automatycznie">
            <a:extLst>
              <a:ext uri="{FF2B5EF4-FFF2-40B4-BE49-F238E27FC236}">
                <a16:creationId xmlns:a16="http://schemas.microsoft.com/office/drawing/2014/main" id="{8EAB3386-C7BB-AEA5-732E-A0CDB0AA4A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8"/>
          <a:stretch/>
        </p:blipFill>
        <p:spPr bwMode="auto">
          <a:xfrm>
            <a:off x="5430566" y="1239764"/>
            <a:ext cx="6761434" cy="4072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BAE0CE96-A64D-F6D5-B5A7-E51EE3C05A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9"/>
          <a:stretch/>
        </p:blipFill>
        <p:spPr bwMode="auto">
          <a:xfrm>
            <a:off x="155224" y="1239764"/>
            <a:ext cx="6971000" cy="4176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2EA02DC-5FFC-650F-3335-EAE492BEEEB8}"/>
              </a:ext>
            </a:extLst>
          </p:cNvPr>
          <p:cNvSpPr txBox="1"/>
          <p:nvPr/>
        </p:nvSpPr>
        <p:spPr>
          <a:xfrm>
            <a:off x="3048894" y="5316312"/>
            <a:ext cx="1050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noProof="0" dirty="0" err="1"/>
              <a:t>MrBayes</a:t>
            </a:r>
            <a:endParaRPr lang="en-GB" noProof="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0FA239D-C4F3-396F-5F0F-1ED4F3AB2384}"/>
              </a:ext>
            </a:extLst>
          </p:cNvPr>
          <p:cNvSpPr txBox="1"/>
          <p:nvPr/>
        </p:nvSpPr>
        <p:spPr>
          <a:xfrm>
            <a:off x="8316440" y="5316312"/>
            <a:ext cx="994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noProof="0" dirty="0"/>
              <a:t>IQ-TREE</a:t>
            </a:r>
          </a:p>
        </p:txBody>
      </p:sp>
    </p:spTree>
    <p:extLst>
      <p:ext uri="{BB962C8B-B14F-4D97-AF65-F5344CB8AC3E}">
        <p14:creationId xmlns:p14="http://schemas.microsoft.com/office/powerpoint/2010/main" val="112216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616EC-B297-F483-3818-5910D47CF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E132DE08-A7BF-3830-0780-08BBC82CA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8</a:t>
            </a:fld>
            <a:endParaRPr lang="en-GB" noProof="0" dirty="0"/>
          </a:p>
        </p:txBody>
      </p:sp>
      <p:pic>
        <p:nvPicPr>
          <p:cNvPr id="4" name="Obraz 3" descr="Obraz zawierający tekst, diagram, Plan, Równolegle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F3F5AE2C-C160-1C23-F1E6-975BCC1245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555" b="714"/>
          <a:stretch/>
        </p:blipFill>
        <p:spPr>
          <a:xfrm>
            <a:off x="7033098" y="-1"/>
            <a:ext cx="5158902" cy="6812061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A065DCB7-1CE1-BE2D-A292-C59F51453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7" y="1133936"/>
            <a:ext cx="7194151" cy="430986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C033958-4A2B-44CF-121D-4875544E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8546"/>
            <a:ext cx="8206451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Results: comparison to publication</a:t>
            </a:r>
          </a:p>
        </p:txBody>
      </p:sp>
    </p:spTree>
    <p:extLst>
      <p:ext uri="{BB962C8B-B14F-4D97-AF65-F5344CB8AC3E}">
        <p14:creationId xmlns:p14="http://schemas.microsoft.com/office/powerpoint/2010/main" val="198281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5B50D-68CF-33F4-8B54-2150400FD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45909-52F1-122C-45E1-E77F0227A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546"/>
            <a:ext cx="3122632" cy="830997"/>
          </a:xfrm>
        </p:spPr>
        <p:txBody>
          <a:bodyPr rtlCol="0"/>
          <a:lstStyle/>
          <a:p>
            <a:pPr algn="l">
              <a:lnSpc>
                <a:spcPts val="2100"/>
              </a:lnSpc>
              <a:buNone/>
            </a:pPr>
            <a:r>
              <a:rPr lang="en-GB" sz="4400" i="0" noProof="0" dirty="0">
                <a:solidFill>
                  <a:schemeClr val="accent1"/>
                </a:solidFill>
                <a:effectLst/>
                <a:latin typeface="Google Sans"/>
              </a:rPr>
              <a:t>Conclusions </a:t>
            </a:r>
            <a:endParaRPr lang="en-GB" sz="4400" noProof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01826EAB-7515-B2D0-1591-2EBC74040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 rtl="0"/>
              <a:t>9</a:t>
            </a:fld>
            <a:endParaRPr lang="en-GB" noProof="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D991E84-2314-6076-73F0-412B2E660B98}"/>
              </a:ext>
            </a:extLst>
          </p:cNvPr>
          <p:cNvSpPr txBox="1"/>
          <p:nvPr/>
        </p:nvSpPr>
        <p:spPr>
          <a:xfrm>
            <a:off x="700136" y="822451"/>
            <a:ext cx="9829075" cy="51090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None/>
            </a:pPr>
            <a:r>
              <a:rPr lang="en-GB" b="1" noProof="0" dirty="0"/>
              <a:t>Confirmation of General Trends: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noProof="0" dirty="0"/>
              <a:t>Despite the limited number of markers and species, the independent analysis largely confirms the main phylogenetic patterns of primates, aligning with the findings of Perelman et al. (2011).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/>
              <a:t>The phylogenetic tree from IQ-TREE reflects fundamental evolutionary trajectories, but the tree from </a:t>
            </a:r>
            <a:r>
              <a:rPr lang="en-US" sz="1600" noProof="0" dirty="0" err="1"/>
              <a:t>MrBayes</a:t>
            </a:r>
            <a:r>
              <a:rPr lang="en-US" sz="1600" noProof="0" dirty="0"/>
              <a:t>, using the evolutionary model from the publication, exhibits </a:t>
            </a:r>
            <a:r>
              <a:rPr lang="pl-PL" sz="1600" noProof="0" dirty="0" err="1"/>
              <a:t>connections</a:t>
            </a:r>
            <a:r>
              <a:rPr lang="pl-PL" sz="1600" noProof="0" dirty="0"/>
              <a:t> </a:t>
            </a:r>
            <a:r>
              <a:rPr lang="en-US" sz="1600" noProof="0" dirty="0" err="1"/>
              <a:t>omo</a:t>
            </a:r>
            <a:r>
              <a:rPr lang="en-US" sz="1600" noProof="0" dirty="0"/>
              <a:t> sapiens and Hylobates agilis.</a:t>
            </a:r>
            <a:endParaRPr lang="pl-PL" sz="1600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noProof="0" dirty="0"/>
          </a:p>
          <a:p>
            <a:pPr>
              <a:buNone/>
            </a:pPr>
            <a:r>
              <a:rPr lang="en-GB" b="1" noProof="0" dirty="0"/>
              <a:t>Differences – Impact of Data Selection and </a:t>
            </a:r>
            <a:r>
              <a:rPr lang="en-GB" b="1" noProof="0" dirty="0" err="1"/>
              <a:t>Modeling</a:t>
            </a:r>
            <a:r>
              <a:rPr lang="en-GB" b="1" noProof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noProof="0" dirty="0"/>
              <a:t>Variations in bootstrap support values, divergence time estimates, and branch lengths highlight the sensitivity of results to: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noProof="0" dirty="0"/>
              <a:t>Choice of genetic markers.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noProof="0" dirty="0"/>
              <a:t>Availability of sequence data.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noProof="0" dirty="0"/>
              <a:t>Selected evolutionary models.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600" noProof="0" dirty="0"/>
          </a:p>
          <a:p>
            <a:pPr>
              <a:buNone/>
            </a:pPr>
            <a:r>
              <a:rPr lang="en-GB" b="1" noProof="0" dirty="0"/>
              <a:t>Additional Conclusions: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noProof="0" dirty="0"/>
              <a:t>Potential: Enables quick comparison and verification of published findings with limited resources.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noProof="0" dirty="0"/>
              <a:t>Future Direction: Studies with a larger number of markers (54, as in Perelman et al.) are crucial for strengthening conclusions and improving dating accuracy.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noProof="0" dirty="0"/>
              <a:t>Reinforces the importance of comprehensive, data-rich analyses for achieving a complete picture of primate evolution.</a:t>
            </a:r>
          </a:p>
        </p:txBody>
      </p:sp>
    </p:spTree>
    <p:extLst>
      <p:ext uri="{BB962C8B-B14F-4D97-AF65-F5344CB8AC3E}">
        <p14:creationId xmlns:p14="http://schemas.microsoft.com/office/powerpoint/2010/main" val="37737887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257874_TF45331398_Win32" id="{38CF1DDD-670E-4D33-9508-E99C6204B950}" vid="{BCF636A8-1550-47B1-99D2-0EDBD6D13D63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{1AB7196E-0BF4-4C26-8F4F-AFBF97EFDE92}tf45331398_win32</Template>
  <TotalTime>898</TotalTime>
  <Words>780</Words>
  <Application>Microsoft Office PowerPoint</Application>
  <PresentationFormat>Panoramiczny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Google Sans</vt:lpstr>
      <vt:lpstr>Tenorite</vt:lpstr>
      <vt:lpstr>Motyw pakietu Office</vt:lpstr>
      <vt:lpstr>A Molecular Phylogeny of Living Primates</vt:lpstr>
      <vt:lpstr>Introduction</vt:lpstr>
      <vt:lpstr>Methodology in the publication</vt:lpstr>
      <vt:lpstr>Results from publication</vt:lpstr>
      <vt:lpstr>Methodology: Selecting Data</vt:lpstr>
      <vt:lpstr>Methodology: Data Processing</vt:lpstr>
      <vt:lpstr>Results: MrBayes vs IQ-TREE</vt:lpstr>
      <vt:lpstr>Results: comparison to publication</vt:lpstr>
      <vt:lpstr>Conclusions 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Zgieb</dc:creator>
  <cp:lastModifiedBy>Michal Zgieb</cp:lastModifiedBy>
  <cp:revision>118</cp:revision>
  <dcterms:created xsi:type="dcterms:W3CDTF">2025-03-20T19:04:44Z</dcterms:created>
  <dcterms:modified xsi:type="dcterms:W3CDTF">2025-03-23T22:46:53Z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