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pl">
                <a:solidFill>
                  <a:schemeClr val="dk1"/>
                </a:solidFill>
              </a:rPr>
              <a:t>Okay so today basically I'm going to talk about the Evo 2 model and this is a big model about 80 gigs of vram you need for this so that's as you can imagine a lot of a lot of gpus so not really a model you're going to be able to deploy on your own but I think it's can help us gain some critical insights about how Transformers can be used in bioinformatics genomic context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pl">
                <a:solidFill>
                  <a:schemeClr val="dk1"/>
                </a:solidFill>
              </a:rPr>
              <a:t>these days we all know Transformer networks. I bet most of you do and usually when we think of them we think of obviously chatGPT and deep-seek and models like that that they're basically chat boats when we use them and what they do is process natural language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pl">
                <a:solidFill>
                  <a:schemeClr val="dk1"/>
                </a:solidFill>
              </a:rPr>
              <a:t>you might be wondering how that kind of idea can translate to bioinformatics and it turns out it can and this model is a great example to witness that and get to know how Transformers can really process genomic sequences and help us gain some vital actually inside some actually worthwhile inside into structure of life itself of genome itself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42feb6fea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342feb6fea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42feb6feae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342feb6feae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42feb6feae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342feb6feae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l" sz="1500">
                <a:solidFill>
                  <a:srgbClr val="595959"/>
                </a:solidFill>
              </a:rPr>
              <a:t>5′ UTR  - five prime untranslated region</a:t>
            </a:r>
            <a:br>
              <a:rPr lang="pl"/>
            </a:br>
            <a:r>
              <a:rPr lang="pl"/>
              <a:t>The 5′ untranslated region (also known as 5′ UTR, leader sequence, transcript leader, or leader RNA) is the region of a messenger RNA (mRNA) that is directly upstream from the initiation codon.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42feb6feae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342feb6feae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42feb6feae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342feb6feae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42feb6feae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342feb6feae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342d0877f17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342d0877f17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342feb6feae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342feb6feae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42d0877f17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342d0877f17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42d0877f17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342d0877f17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l"/>
              <a:t>Genome modeling and design across all domains of life with Evo 2 | Garyk Brixi https://www.youtube.com/watch?v=Rarn97Wpl1A</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42d0877f17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342d0877f17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42feb6feae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342feb6feae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342feb6feae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342feb6feae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42feb6fea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342feb6fea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p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hyperlink" Target="https://www.youtube.com/@3blue1brown"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6.png"/><Relationship Id="rId4" Type="http://schemas.openxmlformats.org/officeDocument/2006/relationships/image" Target="../media/image12.png"/><Relationship Id="rId5"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doi.org/10.48550/arXiv.1706.03762" TargetMode="External"/><Relationship Id="rId4" Type="http://schemas.openxmlformats.org/officeDocument/2006/relationships/hyperlink" Target="https://www.youtube.com/watch?v=Rarn97Wpl1A" TargetMode="External"/><Relationship Id="rId5" Type="http://schemas.openxmlformats.org/officeDocument/2006/relationships/hyperlink" Target="https://www.youtube.com/@3blue1brow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18.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hyperlink" Target="https://www.youtube.com/@3blue1brown"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55" name="Google Shape;55;p13"/>
          <p:cNvPicPr preferRelativeResize="0"/>
          <p:nvPr/>
        </p:nvPicPr>
        <p:blipFill>
          <a:blip r:embed="rId3">
            <a:alphaModFix/>
          </a:blip>
          <a:stretch>
            <a:fillRect/>
          </a:stretch>
        </p:blipFill>
        <p:spPr>
          <a:xfrm>
            <a:off x="76200" y="366325"/>
            <a:ext cx="8991599" cy="464081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2"/>
          <p:cNvSpPr txBox="1"/>
          <p:nvPr>
            <p:ph type="title"/>
          </p:nvPr>
        </p:nvSpPr>
        <p:spPr>
          <a:xfrm>
            <a:off x="0" y="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l"/>
              <a:t>Simple self-attention layer in a nutshell</a:t>
            </a:r>
            <a:endParaRPr/>
          </a:p>
        </p:txBody>
      </p:sp>
      <p:pic>
        <p:nvPicPr>
          <p:cNvPr id="125" name="Google Shape;125;p22"/>
          <p:cNvPicPr preferRelativeResize="0"/>
          <p:nvPr/>
        </p:nvPicPr>
        <p:blipFill>
          <a:blip r:embed="rId3">
            <a:alphaModFix/>
          </a:blip>
          <a:stretch>
            <a:fillRect/>
          </a:stretch>
        </p:blipFill>
        <p:spPr>
          <a:xfrm>
            <a:off x="0" y="689325"/>
            <a:ext cx="6569164" cy="4265999"/>
          </a:xfrm>
          <a:prstGeom prst="rect">
            <a:avLst/>
          </a:prstGeom>
          <a:noFill/>
          <a:ln>
            <a:noFill/>
          </a:ln>
        </p:spPr>
      </p:pic>
      <p:sp>
        <p:nvSpPr>
          <p:cNvPr id="126" name="Google Shape;126;p22"/>
          <p:cNvSpPr txBox="1"/>
          <p:nvPr/>
        </p:nvSpPr>
        <p:spPr>
          <a:xfrm>
            <a:off x="6639875" y="689325"/>
            <a:ext cx="2459400" cy="267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pl">
                <a:solidFill>
                  <a:schemeClr val="dk2"/>
                </a:solidFill>
              </a:rPr>
              <a:t>When computing an </a:t>
            </a:r>
            <a:r>
              <a:rPr b="1" lang="pl">
                <a:solidFill>
                  <a:schemeClr val="dk2"/>
                </a:solidFill>
              </a:rPr>
              <a:t>attention pattern</a:t>
            </a:r>
            <a:r>
              <a:rPr lang="pl">
                <a:solidFill>
                  <a:schemeClr val="dk2"/>
                </a:solidFill>
              </a:rPr>
              <a:t> the model predicts which previous tokens affect a given token. </a:t>
            </a:r>
            <a:endParaRPr>
              <a:solidFill>
                <a:schemeClr val="dk2"/>
              </a:solidFill>
            </a:endParaRPr>
          </a:p>
        </p:txBody>
      </p:sp>
      <p:sp>
        <p:nvSpPr>
          <p:cNvPr id="127" name="Google Shape;127;p22"/>
          <p:cNvSpPr txBox="1"/>
          <p:nvPr/>
        </p:nvSpPr>
        <p:spPr>
          <a:xfrm>
            <a:off x="71663" y="4881200"/>
            <a:ext cx="6568200" cy="16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l" sz="900" u="sng">
                <a:solidFill>
                  <a:schemeClr val="hlink"/>
                </a:solidFill>
                <a:hlinkClick r:id="rId4"/>
              </a:rPr>
              <a:t>https://www.youtube.com/@3blue1brown</a:t>
            </a:r>
            <a:r>
              <a:rPr lang="pl" sz="900">
                <a:solidFill>
                  <a:schemeClr val="dk2"/>
                </a:solidFill>
              </a:rPr>
              <a:t> “Attention in transformers, step-by-step | DL6”</a:t>
            </a:r>
            <a:endParaRPr sz="900">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3"/>
          <p:cNvSpPr txBox="1"/>
          <p:nvPr>
            <p:ph type="title"/>
          </p:nvPr>
        </p:nvSpPr>
        <p:spPr>
          <a:xfrm>
            <a:off x="311700" y="221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l"/>
              <a:t>Architecture: StripedHyena2 </a:t>
            </a:r>
            <a:endParaRPr/>
          </a:p>
        </p:txBody>
      </p:sp>
      <p:pic>
        <p:nvPicPr>
          <p:cNvPr id="133" name="Google Shape;133;p23"/>
          <p:cNvPicPr preferRelativeResize="0"/>
          <p:nvPr/>
        </p:nvPicPr>
        <p:blipFill>
          <a:blip r:embed="rId3">
            <a:alphaModFix/>
          </a:blip>
          <a:stretch>
            <a:fillRect/>
          </a:stretch>
        </p:blipFill>
        <p:spPr>
          <a:xfrm>
            <a:off x="3075375" y="946125"/>
            <a:ext cx="5916226" cy="1199050"/>
          </a:xfrm>
          <a:prstGeom prst="rect">
            <a:avLst/>
          </a:prstGeom>
          <a:noFill/>
          <a:ln>
            <a:noFill/>
          </a:ln>
        </p:spPr>
      </p:pic>
      <p:pic>
        <p:nvPicPr>
          <p:cNvPr id="134" name="Google Shape;134;p23"/>
          <p:cNvPicPr preferRelativeResize="0"/>
          <p:nvPr/>
        </p:nvPicPr>
        <p:blipFill>
          <a:blip r:embed="rId4">
            <a:alphaModFix/>
          </a:blip>
          <a:stretch>
            <a:fillRect/>
          </a:stretch>
        </p:blipFill>
        <p:spPr>
          <a:xfrm>
            <a:off x="5418100" y="3149539"/>
            <a:ext cx="3573512" cy="2101112"/>
          </a:xfrm>
          <a:prstGeom prst="rect">
            <a:avLst/>
          </a:prstGeom>
          <a:noFill/>
          <a:ln>
            <a:noFill/>
          </a:ln>
          <a:effectLst>
            <a:outerShdw blurRad="14288" rotWithShape="0" algn="bl" dir="18840000" dist="85725">
              <a:srgbClr val="000000">
                <a:alpha val="63000"/>
              </a:srgbClr>
            </a:outerShdw>
          </a:effectLst>
        </p:spPr>
      </p:pic>
      <p:pic>
        <p:nvPicPr>
          <p:cNvPr id="135" name="Google Shape;135;p23"/>
          <p:cNvPicPr preferRelativeResize="0"/>
          <p:nvPr/>
        </p:nvPicPr>
        <p:blipFill>
          <a:blip r:embed="rId5">
            <a:alphaModFix/>
          </a:blip>
          <a:stretch>
            <a:fillRect/>
          </a:stretch>
        </p:blipFill>
        <p:spPr>
          <a:xfrm>
            <a:off x="66675" y="854023"/>
            <a:ext cx="2818150" cy="1717725"/>
          </a:xfrm>
          <a:prstGeom prst="rect">
            <a:avLst/>
          </a:prstGeom>
          <a:noFill/>
          <a:ln>
            <a:noFill/>
          </a:ln>
        </p:spPr>
      </p:pic>
      <p:sp>
        <p:nvSpPr>
          <p:cNvPr id="136" name="Google Shape;136;p23"/>
          <p:cNvSpPr txBox="1"/>
          <p:nvPr/>
        </p:nvSpPr>
        <p:spPr>
          <a:xfrm>
            <a:off x="589350" y="2873000"/>
            <a:ext cx="4157700" cy="186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l" sz="1800">
                <a:solidFill>
                  <a:schemeClr val="dk2"/>
                </a:solidFill>
              </a:rPr>
              <a:t>Main advantages:</a:t>
            </a:r>
            <a:endParaRPr sz="1800">
              <a:solidFill>
                <a:schemeClr val="dk2"/>
              </a:solidFill>
            </a:endParaRPr>
          </a:p>
          <a:p>
            <a:pPr indent="-342900" lvl="0" marL="457200" rtl="0" algn="l">
              <a:spcBef>
                <a:spcPts val="0"/>
              </a:spcBef>
              <a:spcAft>
                <a:spcPts val="0"/>
              </a:spcAft>
              <a:buClr>
                <a:schemeClr val="dk2"/>
              </a:buClr>
              <a:buSzPts val="1800"/>
              <a:buChar char="●"/>
            </a:pPr>
            <a:r>
              <a:rPr lang="pl" sz="1800">
                <a:solidFill>
                  <a:schemeClr val="dk2"/>
                </a:solidFill>
              </a:rPr>
              <a:t>better suited for sequences of different length and therefore different tasks</a:t>
            </a:r>
            <a:endParaRPr sz="1800">
              <a:solidFill>
                <a:schemeClr val="dk2"/>
              </a:solidFill>
            </a:endParaRPr>
          </a:p>
          <a:p>
            <a:pPr indent="-342900" lvl="0" marL="457200" rtl="0" algn="l">
              <a:spcBef>
                <a:spcPts val="0"/>
              </a:spcBef>
              <a:spcAft>
                <a:spcPts val="0"/>
              </a:spcAft>
              <a:buClr>
                <a:schemeClr val="dk2"/>
              </a:buClr>
              <a:buSzPts val="1800"/>
              <a:buChar char="●"/>
            </a:pPr>
            <a:r>
              <a:rPr lang="pl" sz="1800">
                <a:solidFill>
                  <a:schemeClr val="dk2"/>
                </a:solidFill>
              </a:rPr>
              <a:t>faster training </a:t>
            </a:r>
            <a:endParaRPr sz="1800">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4"/>
          <p:cNvSpPr txBox="1"/>
          <p:nvPr>
            <p:ph type="title"/>
          </p:nvPr>
        </p:nvSpPr>
        <p:spPr>
          <a:xfrm>
            <a:off x="129550" y="134275"/>
            <a:ext cx="914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pl" sz="2320"/>
              <a:t>Transformers are generative, so how can they help us classify?</a:t>
            </a:r>
            <a:endParaRPr sz="2120"/>
          </a:p>
        </p:txBody>
      </p:sp>
      <p:pic>
        <p:nvPicPr>
          <p:cNvPr id="142" name="Google Shape;142;p24"/>
          <p:cNvPicPr preferRelativeResize="0"/>
          <p:nvPr/>
        </p:nvPicPr>
        <p:blipFill>
          <a:blip r:embed="rId3">
            <a:alphaModFix/>
          </a:blip>
          <a:stretch>
            <a:fillRect/>
          </a:stretch>
        </p:blipFill>
        <p:spPr>
          <a:xfrm>
            <a:off x="2997576" y="706975"/>
            <a:ext cx="5860525" cy="3230174"/>
          </a:xfrm>
          <a:prstGeom prst="rect">
            <a:avLst/>
          </a:prstGeom>
          <a:noFill/>
          <a:ln>
            <a:noFill/>
          </a:ln>
        </p:spPr>
      </p:pic>
      <p:sp>
        <p:nvSpPr>
          <p:cNvPr id="143" name="Google Shape;143;p24"/>
          <p:cNvSpPr txBox="1"/>
          <p:nvPr/>
        </p:nvSpPr>
        <p:spPr>
          <a:xfrm>
            <a:off x="107150" y="1008450"/>
            <a:ext cx="2890500" cy="379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l" sz="1500">
                <a:solidFill>
                  <a:schemeClr val="dk2"/>
                </a:solidFill>
              </a:rPr>
              <a:t>To produce its primary output (a token), the model computes likelihoods for possible tokens that come next. </a:t>
            </a:r>
            <a:endParaRPr sz="1500">
              <a:solidFill>
                <a:schemeClr val="dk2"/>
              </a:solidFill>
            </a:endParaRPr>
          </a:p>
          <a:p>
            <a:pPr indent="0" lvl="0" marL="0" rtl="0" algn="l">
              <a:spcBef>
                <a:spcPts val="0"/>
              </a:spcBef>
              <a:spcAft>
                <a:spcPts val="0"/>
              </a:spcAft>
              <a:buNone/>
            </a:pPr>
            <a:r>
              <a:t/>
            </a:r>
            <a:endParaRPr sz="1500">
              <a:solidFill>
                <a:schemeClr val="dk2"/>
              </a:solidFill>
            </a:endParaRPr>
          </a:p>
          <a:p>
            <a:pPr indent="0" lvl="0" marL="0" rtl="0" algn="l">
              <a:spcBef>
                <a:spcPts val="0"/>
              </a:spcBef>
              <a:spcAft>
                <a:spcPts val="0"/>
              </a:spcAft>
              <a:buNone/>
            </a:pPr>
            <a:r>
              <a:rPr lang="pl" sz="1500">
                <a:solidFill>
                  <a:schemeClr val="dk2"/>
                </a:solidFill>
              </a:rPr>
              <a:t>We can use those likelihoods to make classifiers of various use cases.</a:t>
            </a:r>
            <a:endParaRPr sz="1500">
              <a:solidFill>
                <a:schemeClr val="dk2"/>
              </a:solidFill>
            </a:endParaRPr>
          </a:p>
        </p:txBody>
      </p:sp>
      <p:sp>
        <p:nvSpPr>
          <p:cNvPr id="144" name="Google Shape;144;p24"/>
          <p:cNvSpPr txBox="1"/>
          <p:nvPr/>
        </p:nvSpPr>
        <p:spPr>
          <a:xfrm>
            <a:off x="310750" y="4030275"/>
            <a:ext cx="8547300" cy="102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l" sz="1500">
                <a:solidFill>
                  <a:schemeClr val="dk2"/>
                </a:solidFill>
              </a:rPr>
              <a:t>The authors investigated the </a:t>
            </a:r>
            <a:r>
              <a:rPr b="1" lang="pl" sz="1500">
                <a:solidFill>
                  <a:schemeClr val="dk2"/>
                </a:solidFill>
              </a:rPr>
              <a:t>change </a:t>
            </a:r>
            <a:r>
              <a:rPr lang="pl" sz="1500">
                <a:solidFill>
                  <a:schemeClr val="dk2"/>
                </a:solidFill>
              </a:rPr>
              <a:t>in likelihood caused by different mutations. Evo 2 predicts mutations to be unlikely in the start codons of protein-coding genes, the first two bases of each codon of the coding region, and the ribosome-binding sites of the 5′ UTR. This example shows us how Evo 2 likelihoods reflect biological function. </a:t>
            </a:r>
            <a:endParaRPr sz="1500">
              <a:solidFill>
                <a:schemeClr val="dk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5"/>
          <p:cNvSpPr txBox="1"/>
          <p:nvPr>
            <p:ph type="title"/>
          </p:nvPr>
        </p:nvSpPr>
        <p:spPr>
          <a:xfrm>
            <a:off x="54550" y="1021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l"/>
              <a:t>How good is the classification?</a:t>
            </a:r>
            <a:endParaRPr/>
          </a:p>
        </p:txBody>
      </p:sp>
      <p:pic>
        <p:nvPicPr>
          <p:cNvPr id="150" name="Google Shape;150;p25"/>
          <p:cNvPicPr preferRelativeResize="0"/>
          <p:nvPr/>
        </p:nvPicPr>
        <p:blipFill>
          <a:blip r:embed="rId3">
            <a:alphaModFix/>
          </a:blip>
          <a:stretch>
            <a:fillRect/>
          </a:stretch>
        </p:blipFill>
        <p:spPr>
          <a:xfrm>
            <a:off x="3871225" y="674825"/>
            <a:ext cx="5044100" cy="4035276"/>
          </a:xfrm>
          <a:prstGeom prst="rect">
            <a:avLst/>
          </a:prstGeom>
          <a:noFill/>
          <a:ln>
            <a:noFill/>
          </a:ln>
        </p:spPr>
      </p:pic>
      <p:sp>
        <p:nvSpPr>
          <p:cNvPr id="151" name="Google Shape;151;p25"/>
          <p:cNvSpPr txBox="1"/>
          <p:nvPr/>
        </p:nvSpPr>
        <p:spPr>
          <a:xfrm>
            <a:off x="54550" y="2820450"/>
            <a:ext cx="3738900" cy="201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pl" sz="1600">
                <a:solidFill>
                  <a:schemeClr val="dk2"/>
                </a:solidFill>
              </a:rPr>
              <a:t>ClinVar</a:t>
            </a:r>
            <a:r>
              <a:rPr lang="pl" sz="1600">
                <a:solidFill>
                  <a:schemeClr val="dk2"/>
                </a:solidFill>
              </a:rPr>
              <a:t> is a freely accessible, public archive of reports of human variations classified for diseases and drug responses, with supporting evidence.</a:t>
            </a:r>
            <a:endParaRPr sz="1600">
              <a:solidFill>
                <a:schemeClr val="dk2"/>
              </a:solidFill>
            </a:endParaRPr>
          </a:p>
        </p:txBody>
      </p:sp>
      <p:sp>
        <p:nvSpPr>
          <p:cNvPr id="152" name="Google Shape;152;p25"/>
          <p:cNvSpPr txBox="1"/>
          <p:nvPr/>
        </p:nvSpPr>
        <p:spPr>
          <a:xfrm>
            <a:off x="140500" y="1001525"/>
            <a:ext cx="3567000" cy="58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l" sz="1800">
                <a:solidFill>
                  <a:schemeClr val="dk2"/>
                </a:solidFill>
              </a:rPr>
              <a:t>Comparison with existing models in classification of variant pathogenicity on ClinVar dataset.</a:t>
            </a:r>
            <a:endParaRPr sz="1800">
              <a:solidFill>
                <a:schemeClr val="dk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6"/>
          <p:cNvSpPr txBox="1"/>
          <p:nvPr>
            <p:ph type="title"/>
          </p:nvPr>
        </p:nvSpPr>
        <p:spPr>
          <a:xfrm>
            <a:off x="54550" y="1021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l"/>
              <a:t>How good is the classification?</a:t>
            </a:r>
            <a:endParaRPr/>
          </a:p>
        </p:txBody>
      </p:sp>
      <p:sp>
        <p:nvSpPr>
          <p:cNvPr id="158" name="Google Shape;158;p26"/>
          <p:cNvSpPr txBox="1"/>
          <p:nvPr/>
        </p:nvSpPr>
        <p:spPr>
          <a:xfrm>
            <a:off x="54550" y="2133300"/>
            <a:ext cx="3738900" cy="201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pl" sz="1600">
                <a:solidFill>
                  <a:schemeClr val="dk2"/>
                </a:solidFill>
              </a:rPr>
              <a:t>BRCA1</a:t>
            </a:r>
            <a:r>
              <a:rPr lang="pl" sz="1600">
                <a:solidFill>
                  <a:schemeClr val="dk2"/>
                </a:solidFill>
              </a:rPr>
              <a:t> is a human tumor suppressor gene (also known as a caretaker gene) and is responsible for repairing DNA. It encodes breast cancer type 1 susceptibility protein.</a:t>
            </a:r>
            <a:endParaRPr sz="1600">
              <a:solidFill>
                <a:schemeClr val="dk2"/>
              </a:solidFill>
            </a:endParaRPr>
          </a:p>
        </p:txBody>
      </p:sp>
      <p:sp>
        <p:nvSpPr>
          <p:cNvPr id="159" name="Google Shape;159;p26"/>
          <p:cNvSpPr txBox="1"/>
          <p:nvPr/>
        </p:nvSpPr>
        <p:spPr>
          <a:xfrm>
            <a:off x="140500" y="1011650"/>
            <a:ext cx="3567000" cy="58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l" sz="1800">
                <a:solidFill>
                  <a:schemeClr val="dk2"/>
                </a:solidFill>
              </a:rPr>
              <a:t>Comparison with existing models in classification of pathogenicity of BRCA1 gene variants.</a:t>
            </a:r>
            <a:endParaRPr sz="1800">
              <a:solidFill>
                <a:schemeClr val="dk2"/>
              </a:solidFill>
            </a:endParaRPr>
          </a:p>
        </p:txBody>
      </p:sp>
      <p:pic>
        <p:nvPicPr>
          <p:cNvPr id="160" name="Google Shape;160;p26"/>
          <p:cNvPicPr preferRelativeResize="0"/>
          <p:nvPr/>
        </p:nvPicPr>
        <p:blipFill>
          <a:blip r:embed="rId3">
            <a:alphaModFix/>
          </a:blip>
          <a:stretch>
            <a:fillRect/>
          </a:stretch>
        </p:blipFill>
        <p:spPr>
          <a:xfrm>
            <a:off x="4289400" y="584700"/>
            <a:ext cx="4462222" cy="4163876"/>
          </a:xfrm>
          <a:prstGeom prst="rect">
            <a:avLst/>
          </a:prstGeom>
          <a:noFill/>
          <a:ln>
            <a:noFill/>
          </a:ln>
        </p:spPr>
      </p:pic>
      <p:sp>
        <p:nvSpPr>
          <p:cNvPr id="161" name="Google Shape;161;p26"/>
          <p:cNvSpPr txBox="1"/>
          <p:nvPr/>
        </p:nvSpPr>
        <p:spPr>
          <a:xfrm>
            <a:off x="140500" y="3940075"/>
            <a:ext cx="3688500" cy="80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l" sz="1800">
                <a:solidFill>
                  <a:srgbClr val="E06666"/>
                </a:solidFill>
              </a:rPr>
              <a:t>AlphaMissense</a:t>
            </a:r>
            <a:r>
              <a:rPr lang="pl" sz="1800">
                <a:solidFill>
                  <a:schemeClr val="dk2"/>
                </a:solidFill>
              </a:rPr>
              <a:t> was trained exclusively on human data, Evo 2 was not.</a:t>
            </a:r>
            <a:endParaRPr sz="1800">
              <a:solidFill>
                <a:schemeClr val="dk2"/>
              </a:solidFill>
            </a:endParaRPr>
          </a:p>
        </p:txBody>
      </p:sp>
      <p:cxnSp>
        <p:nvCxnSpPr>
          <p:cNvPr id="162" name="Google Shape;162;p26"/>
          <p:cNvCxnSpPr/>
          <p:nvPr/>
        </p:nvCxnSpPr>
        <p:spPr>
          <a:xfrm flipH="1" rot="10800000">
            <a:off x="2334275" y="2365825"/>
            <a:ext cx="2172600" cy="1586400"/>
          </a:xfrm>
          <a:prstGeom prst="straightConnector1">
            <a:avLst/>
          </a:prstGeom>
          <a:noFill/>
          <a:ln cap="flat" cmpd="sng" w="9525">
            <a:solidFill>
              <a:srgbClr val="EA9999"/>
            </a:solidFill>
            <a:prstDash val="solid"/>
            <a:round/>
            <a:headEnd len="med" w="med" type="none"/>
            <a:tailEnd len="med" w="med" type="triangl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l"/>
              <a:t>References</a:t>
            </a:r>
            <a:endParaRPr/>
          </a:p>
        </p:txBody>
      </p:sp>
      <p:sp>
        <p:nvSpPr>
          <p:cNvPr id="168" name="Google Shape;168;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25000" lnSpcReduction="20000"/>
          </a:bodyPr>
          <a:lstStyle/>
          <a:p>
            <a:pPr indent="-316202" lvl="0" marL="457200" rtl="0" algn="l">
              <a:spcBef>
                <a:spcPts val="0"/>
              </a:spcBef>
              <a:spcAft>
                <a:spcPts val="0"/>
              </a:spcAft>
              <a:buSzPct val="100000"/>
              <a:buChar char="●"/>
            </a:pPr>
            <a:r>
              <a:rPr lang="pl" sz="5518"/>
              <a:t>Brixi, Garyk, Matthew G. Durrant, Jerome Ku, Michael Poli, Greg Brockman, Daniel Chang, Gabriel A. Gonzalez, et al. “Genome Modeling and Design across All Domains of Life with Evo 2.” Genomics, February 21, 2025. https://doi.org/10.1101/2025.02.18.638918.</a:t>
            </a:r>
            <a:endParaRPr sz="5518"/>
          </a:p>
          <a:p>
            <a:pPr indent="-316202" lvl="0" marL="457200" rtl="0" algn="l">
              <a:spcBef>
                <a:spcPts val="0"/>
              </a:spcBef>
              <a:spcAft>
                <a:spcPts val="0"/>
              </a:spcAft>
              <a:buSzPct val="100000"/>
              <a:buChar char="●"/>
            </a:pPr>
            <a:r>
              <a:rPr lang="pl" sz="5518"/>
              <a:t>Ku, Jerome, Eric Nguyen, David W. Romero, Garyk Brixi, Brandon Yang, Anton Vorontsov, Ali Taghibakhshi, et al. “Systems and Algorithms for Convolutional Multi-Hybrid Language Models at Scale.” arXiv, February 25, 2025. https://doi.org/10.48550/arXiv.2503.01868.</a:t>
            </a:r>
            <a:endParaRPr sz="5518"/>
          </a:p>
          <a:p>
            <a:pPr indent="-316202" lvl="0" marL="457200" rtl="0" algn="l">
              <a:spcBef>
                <a:spcPts val="0"/>
              </a:spcBef>
              <a:spcAft>
                <a:spcPts val="0"/>
              </a:spcAft>
              <a:buSzPct val="100000"/>
              <a:buChar char="●"/>
            </a:pPr>
            <a:r>
              <a:rPr lang="pl" sz="5518"/>
              <a:t>Vaswani, Ashish, Noam Shazeer, Niki Parmar, Jakob Uszkoreit, Llion Jones, Aidan N. Gomez, Lukasz Kaiser, and Illia Polosukhin. “Attention Is All You Need.” arXiv, August 2, 2023. </a:t>
            </a:r>
            <a:r>
              <a:rPr lang="pl" sz="5518" u="sng">
                <a:solidFill>
                  <a:schemeClr val="hlink"/>
                </a:solidFill>
                <a:hlinkClick r:id="rId3"/>
              </a:rPr>
              <a:t>https://doi.org/10.48550/arXiv.1706.03762</a:t>
            </a:r>
            <a:r>
              <a:rPr lang="pl" sz="5518"/>
              <a:t>.</a:t>
            </a:r>
            <a:endParaRPr sz="5518"/>
          </a:p>
          <a:p>
            <a:pPr indent="-316202" lvl="0" marL="457200" rtl="0" algn="l">
              <a:spcBef>
                <a:spcPts val="0"/>
              </a:spcBef>
              <a:spcAft>
                <a:spcPts val="0"/>
              </a:spcAft>
              <a:buSzPct val="100000"/>
              <a:buChar char="●"/>
            </a:pPr>
            <a:r>
              <a:rPr lang="pl" sz="5518"/>
              <a:t>“</a:t>
            </a:r>
            <a:r>
              <a:rPr lang="pl" sz="5518"/>
              <a:t>Genome modeling and design across all domains of life with Evo 2 | Garyk Brixi” </a:t>
            </a:r>
            <a:r>
              <a:rPr lang="pl" sz="5518" u="sng">
                <a:solidFill>
                  <a:schemeClr val="hlink"/>
                </a:solidFill>
                <a:hlinkClick r:id="rId4"/>
              </a:rPr>
              <a:t>https://www.youtube.com/watch?v=Rarn97Wpl1A</a:t>
            </a:r>
            <a:endParaRPr sz="5518"/>
          </a:p>
          <a:p>
            <a:pPr indent="-316202" lvl="0" marL="457200" rtl="0" algn="l">
              <a:spcBef>
                <a:spcPts val="0"/>
              </a:spcBef>
              <a:spcAft>
                <a:spcPts val="0"/>
              </a:spcAft>
              <a:buSzPct val="100000"/>
              <a:buChar char="●"/>
            </a:pPr>
            <a:r>
              <a:rPr lang="pl" sz="5518"/>
              <a:t>“Attention in transformers, step-by-step | DL6” </a:t>
            </a:r>
            <a:r>
              <a:rPr lang="pl" sz="5518" u="sng">
                <a:solidFill>
                  <a:schemeClr val="hlink"/>
                </a:solidFill>
                <a:hlinkClick r:id="rId5"/>
              </a:rPr>
              <a:t>https://www.youtube.com/@3blue1brown</a:t>
            </a:r>
            <a:endParaRPr sz="5518"/>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124775" y="1512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l"/>
              <a:t>Evo 2 40B</a:t>
            </a:r>
            <a:endParaRPr/>
          </a:p>
        </p:txBody>
      </p:sp>
      <p:sp>
        <p:nvSpPr>
          <p:cNvPr id="61" name="Google Shape;61;p14"/>
          <p:cNvSpPr txBox="1"/>
          <p:nvPr>
            <p:ph idx="1" type="body"/>
          </p:nvPr>
        </p:nvSpPr>
        <p:spPr>
          <a:xfrm>
            <a:off x="228050" y="863550"/>
            <a:ext cx="4207200" cy="3416400"/>
          </a:xfrm>
          <a:prstGeom prst="rect">
            <a:avLst/>
          </a:prstGeom>
        </p:spPr>
        <p:txBody>
          <a:bodyPr anchorCtr="0" anchor="t" bIns="91425" lIns="91425" spcFirstLastPara="1" rIns="91425" wrap="square" tIns="91425">
            <a:normAutofit fontScale="92500" lnSpcReduction="10000"/>
          </a:bodyPr>
          <a:lstStyle/>
          <a:p>
            <a:pPr indent="-334327" lvl="0" marL="457200" rtl="0" algn="l">
              <a:spcBef>
                <a:spcPts val="0"/>
              </a:spcBef>
              <a:spcAft>
                <a:spcPts val="0"/>
              </a:spcAft>
              <a:buSzPct val="100000"/>
              <a:buChar char="●"/>
            </a:pPr>
            <a:r>
              <a:rPr b="1" lang="pl"/>
              <a:t>large model</a:t>
            </a:r>
            <a:r>
              <a:rPr lang="pl"/>
              <a:t>:</a:t>
            </a:r>
            <a:r>
              <a:rPr lang="pl"/>
              <a:t> 40.3 billion parameters</a:t>
            </a:r>
            <a:endParaRPr/>
          </a:p>
          <a:p>
            <a:pPr indent="-334327" lvl="0" marL="457200" rtl="0" algn="l">
              <a:spcBef>
                <a:spcPts val="0"/>
              </a:spcBef>
              <a:spcAft>
                <a:spcPts val="0"/>
              </a:spcAft>
              <a:buSzPct val="100000"/>
              <a:buChar char="●"/>
            </a:pPr>
            <a:r>
              <a:rPr b="1" lang="pl">
                <a:solidFill>
                  <a:srgbClr val="CC0000"/>
                </a:solidFill>
              </a:rPr>
              <a:t>hard</a:t>
            </a:r>
            <a:r>
              <a:rPr b="1" lang="pl"/>
              <a:t> to run yourself</a:t>
            </a:r>
            <a:r>
              <a:rPr lang="pl"/>
              <a:t>:</a:t>
            </a:r>
            <a:r>
              <a:rPr b="1" lang="pl"/>
              <a:t> </a:t>
            </a:r>
            <a:r>
              <a:rPr lang="pl"/>
              <a:t>~80GB of VRAM needed)</a:t>
            </a:r>
            <a:endParaRPr/>
          </a:p>
          <a:p>
            <a:pPr indent="-334327" lvl="0" marL="457200" rtl="0" algn="l">
              <a:spcBef>
                <a:spcPts val="0"/>
              </a:spcBef>
              <a:spcAft>
                <a:spcPts val="0"/>
              </a:spcAft>
              <a:buSzPct val="100000"/>
              <a:buChar char="●"/>
            </a:pPr>
            <a:r>
              <a:rPr b="1" lang="pl">
                <a:solidFill>
                  <a:srgbClr val="38761D"/>
                </a:solidFill>
              </a:rPr>
              <a:t>fully open</a:t>
            </a:r>
            <a:endParaRPr b="1">
              <a:solidFill>
                <a:srgbClr val="38761D"/>
              </a:solidFill>
            </a:endParaRPr>
          </a:p>
          <a:p>
            <a:pPr indent="-334327" lvl="0" marL="457200" rtl="0" algn="l">
              <a:spcBef>
                <a:spcPts val="0"/>
              </a:spcBef>
              <a:spcAft>
                <a:spcPts val="0"/>
              </a:spcAft>
              <a:buSzPct val="100000"/>
              <a:buChar char="●"/>
            </a:pPr>
            <a:r>
              <a:rPr lang="pl"/>
              <a:t>9.3 trillion training tokens training set (1 token = 1 nucleotide)</a:t>
            </a:r>
            <a:endParaRPr/>
          </a:p>
          <a:p>
            <a:pPr indent="-334327" lvl="0" marL="457200" rtl="0" algn="l">
              <a:spcBef>
                <a:spcPts val="0"/>
              </a:spcBef>
              <a:spcAft>
                <a:spcPts val="0"/>
              </a:spcAft>
              <a:buSzPct val="100000"/>
              <a:buChar char="●"/>
            </a:pPr>
            <a:r>
              <a:rPr lang="pl"/>
              <a:t>novel multi-hybrid </a:t>
            </a:r>
            <a:r>
              <a:rPr lang="pl"/>
              <a:t>architecture</a:t>
            </a:r>
            <a:r>
              <a:rPr lang="pl"/>
              <a:t> </a:t>
            </a:r>
            <a:r>
              <a:rPr i="1" lang="pl"/>
              <a:t>StripedHyena 2</a:t>
            </a:r>
            <a:br>
              <a:rPr lang="pl"/>
            </a:br>
            <a:endParaRPr/>
          </a:p>
          <a:p>
            <a:pPr indent="-334327" lvl="0" marL="457200" rtl="0" algn="l">
              <a:spcBef>
                <a:spcPts val="0"/>
              </a:spcBef>
              <a:spcAft>
                <a:spcPts val="0"/>
              </a:spcAft>
              <a:buSzPct val="100000"/>
              <a:buChar char="●"/>
            </a:pPr>
            <a:r>
              <a:rPr lang="pl"/>
              <a:t>“EVO 2 can kind of act like ChatGPT (...) for the genome. “ - Brian Hie (coauthor)</a:t>
            </a:r>
            <a:endParaRPr/>
          </a:p>
        </p:txBody>
      </p:sp>
      <p:pic>
        <p:nvPicPr>
          <p:cNvPr id="62" name="Google Shape;62;p14"/>
          <p:cNvPicPr preferRelativeResize="0"/>
          <p:nvPr/>
        </p:nvPicPr>
        <p:blipFill>
          <a:blip r:embed="rId3">
            <a:alphaModFix/>
          </a:blip>
          <a:stretch>
            <a:fillRect/>
          </a:stretch>
        </p:blipFill>
        <p:spPr>
          <a:xfrm>
            <a:off x="4435250" y="649825"/>
            <a:ext cx="4587351" cy="4279950"/>
          </a:xfrm>
          <a:prstGeom prst="rect">
            <a:avLst/>
          </a:prstGeom>
          <a:noFill/>
          <a:ln>
            <a:noFill/>
          </a:ln>
        </p:spPr>
      </p:pic>
      <p:sp>
        <p:nvSpPr>
          <p:cNvPr id="63" name="Google Shape;63;p14"/>
          <p:cNvSpPr txBox="1"/>
          <p:nvPr/>
        </p:nvSpPr>
        <p:spPr>
          <a:xfrm>
            <a:off x="5189800" y="88950"/>
            <a:ext cx="4344000" cy="41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l" sz="1200">
                <a:solidFill>
                  <a:srgbClr val="F6B26B"/>
                </a:solidFill>
                <a:highlight>
                  <a:srgbClr val="FFFFFF"/>
                </a:highlight>
              </a:rPr>
              <a:t>FLOPS - floating point operations. It describes the total computational cost of training the model.</a:t>
            </a:r>
            <a:endParaRPr sz="1800">
              <a:solidFill>
                <a:srgbClr val="F6B26B"/>
              </a:solidFill>
            </a:endParaRPr>
          </a:p>
        </p:txBody>
      </p:sp>
      <p:cxnSp>
        <p:nvCxnSpPr>
          <p:cNvPr id="64" name="Google Shape;64;p14"/>
          <p:cNvCxnSpPr/>
          <p:nvPr/>
        </p:nvCxnSpPr>
        <p:spPr>
          <a:xfrm>
            <a:off x="8207525" y="392650"/>
            <a:ext cx="151500" cy="391800"/>
          </a:xfrm>
          <a:prstGeom prst="straightConnector1">
            <a:avLst/>
          </a:prstGeom>
          <a:noFill/>
          <a:ln cap="flat" cmpd="sng" w="9525">
            <a:solidFill>
              <a:srgbClr val="F1C232"/>
            </a:solidFill>
            <a:prstDash val="solid"/>
            <a:round/>
            <a:headEnd len="med" w="med" type="none"/>
            <a:tailEnd len="med" w="med" type="triangl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title"/>
          </p:nvPr>
        </p:nvSpPr>
        <p:spPr>
          <a:xfrm>
            <a:off x="455075" y="445025"/>
            <a:ext cx="34161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pl">
                <a:solidFill>
                  <a:srgbClr val="38761D"/>
                </a:solidFill>
              </a:rPr>
              <a:t>Open-source model</a:t>
            </a:r>
            <a:endParaRPr>
              <a:solidFill>
                <a:srgbClr val="38761D"/>
              </a:solidFill>
            </a:endParaRPr>
          </a:p>
        </p:txBody>
      </p:sp>
      <p:pic>
        <p:nvPicPr>
          <p:cNvPr id="70" name="Google Shape;70;p15"/>
          <p:cNvPicPr preferRelativeResize="0"/>
          <p:nvPr/>
        </p:nvPicPr>
        <p:blipFill>
          <a:blip r:embed="rId3">
            <a:alphaModFix/>
          </a:blip>
          <a:stretch>
            <a:fillRect/>
          </a:stretch>
        </p:blipFill>
        <p:spPr>
          <a:xfrm>
            <a:off x="152400" y="1170125"/>
            <a:ext cx="3855712" cy="3820975"/>
          </a:xfrm>
          <a:prstGeom prst="rect">
            <a:avLst/>
          </a:prstGeom>
          <a:noFill/>
          <a:ln>
            <a:noFill/>
          </a:ln>
        </p:spPr>
      </p:pic>
      <p:pic>
        <p:nvPicPr>
          <p:cNvPr id="71" name="Google Shape;71;p15"/>
          <p:cNvPicPr preferRelativeResize="0"/>
          <p:nvPr/>
        </p:nvPicPr>
        <p:blipFill>
          <a:blip r:embed="rId4">
            <a:alphaModFix/>
          </a:blip>
          <a:stretch>
            <a:fillRect/>
          </a:stretch>
        </p:blipFill>
        <p:spPr>
          <a:xfrm>
            <a:off x="4187387" y="1170125"/>
            <a:ext cx="4313808" cy="3820975"/>
          </a:xfrm>
          <a:prstGeom prst="rect">
            <a:avLst/>
          </a:prstGeom>
          <a:noFill/>
          <a:ln>
            <a:noFill/>
          </a:ln>
        </p:spPr>
      </p:pic>
      <p:sp>
        <p:nvSpPr>
          <p:cNvPr id="72" name="Google Shape;72;p15"/>
          <p:cNvSpPr txBox="1"/>
          <p:nvPr>
            <p:ph type="title"/>
          </p:nvPr>
        </p:nvSpPr>
        <p:spPr>
          <a:xfrm>
            <a:off x="4887939" y="445025"/>
            <a:ext cx="29127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pl">
                <a:solidFill>
                  <a:srgbClr val="38761D"/>
                </a:solidFill>
              </a:rPr>
              <a:t>Open</a:t>
            </a:r>
            <a:r>
              <a:rPr lang="pl">
                <a:solidFill>
                  <a:srgbClr val="38761D"/>
                </a:solidFill>
              </a:rPr>
              <a:t> dataset</a:t>
            </a:r>
            <a:endParaRPr>
              <a:solidFill>
                <a:srgbClr val="38761D"/>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pic>
        <p:nvPicPr>
          <p:cNvPr id="77" name="Google Shape;77;p16"/>
          <p:cNvPicPr preferRelativeResize="0"/>
          <p:nvPr/>
        </p:nvPicPr>
        <p:blipFill>
          <a:blip r:embed="rId3">
            <a:alphaModFix/>
          </a:blip>
          <a:stretch>
            <a:fillRect/>
          </a:stretch>
        </p:blipFill>
        <p:spPr>
          <a:xfrm>
            <a:off x="2966600" y="338125"/>
            <a:ext cx="6177399" cy="4676699"/>
          </a:xfrm>
          <a:prstGeom prst="rect">
            <a:avLst/>
          </a:prstGeom>
          <a:noFill/>
          <a:ln>
            <a:noFill/>
          </a:ln>
        </p:spPr>
      </p:pic>
      <p:sp>
        <p:nvSpPr>
          <p:cNvPr id="78" name="Google Shape;78;p16"/>
          <p:cNvSpPr txBox="1"/>
          <p:nvPr>
            <p:ph type="title"/>
          </p:nvPr>
        </p:nvSpPr>
        <p:spPr>
          <a:xfrm>
            <a:off x="311700" y="445025"/>
            <a:ext cx="23994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l"/>
              <a:t>Model uses</a:t>
            </a:r>
            <a:endParaRPr/>
          </a:p>
        </p:txBody>
      </p:sp>
      <p:sp>
        <p:nvSpPr>
          <p:cNvPr id="79" name="Google Shape;79;p16"/>
          <p:cNvSpPr txBox="1"/>
          <p:nvPr>
            <p:ph idx="1" type="body"/>
          </p:nvPr>
        </p:nvSpPr>
        <p:spPr>
          <a:xfrm>
            <a:off x="311700" y="1152475"/>
            <a:ext cx="3103800" cy="34164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i="1" lang="pl" sz="1300"/>
              <a:t>Evo 2 models DNA sequence and enables applications across the central dogma, spanning molecular and cellular scales.</a:t>
            </a:r>
            <a:endParaRPr i="1" sz="1300"/>
          </a:p>
          <a:p>
            <a:pPr indent="0" lvl="0" marL="0" rtl="0" algn="just">
              <a:spcBef>
                <a:spcPts val="1200"/>
              </a:spcBef>
              <a:spcAft>
                <a:spcPts val="1200"/>
              </a:spcAft>
              <a:buNone/>
            </a:pPr>
            <a:r>
              <a:rPr lang="pl" sz="1300">
                <a:solidFill>
                  <a:srgbClr val="3D85C6"/>
                </a:solidFill>
              </a:rPr>
              <a:t>Central dogma of molecular biology in a nutshell: </a:t>
            </a:r>
            <a:r>
              <a:rPr b="1" lang="pl" sz="1300">
                <a:solidFill>
                  <a:srgbClr val="3D85C6"/>
                </a:solidFill>
              </a:rPr>
              <a:t>DNA makes RNA, and RNA makes protein</a:t>
            </a:r>
            <a:r>
              <a:rPr lang="pl" sz="1300">
                <a:solidFill>
                  <a:srgbClr val="3D85C6"/>
                </a:solidFill>
              </a:rPr>
              <a:t>.</a:t>
            </a:r>
            <a:endParaRPr sz="1300">
              <a:solidFill>
                <a:srgbClr val="3D85C6"/>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7"/>
          <p:cNvSpPr txBox="1"/>
          <p:nvPr>
            <p:ph type="title"/>
          </p:nvPr>
        </p:nvSpPr>
        <p:spPr>
          <a:xfrm>
            <a:off x="258275" y="2046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l"/>
              <a:t>Training dataset</a:t>
            </a:r>
            <a:endParaRPr/>
          </a:p>
        </p:txBody>
      </p:sp>
      <p:pic>
        <p:nvPicPr>
          <p:cNvPr id="85" name="Google Shape;85;p17"/>
          <p:cNvPicPr preferRelativeResize="0"/>
          <p:nvPr/>
        </p:nvPicPr>
        <p:blipFill>
          <a:blip r:embed="rId3">
            <a:alphaModFix/>
          </a:blip>
          <a:stretch>
            <a:fillRect/>
          </a:stretch>
        </p:blipFill>
        <p:spPr>
          <a:xfrm>
            <a:off x="2715099" y="534425"/>
            <a:ext cx="6348226" cy="2889600"/>
          </a:xfrm>
          <a:prstGeom prst="rect">
            <a:avLst/>
          </a:prstGeom>
          <a:noFill/>
          <a:ln>
            <a:noFill/>
          </a:ln>
        </p:spPr>
      </p:pic>
      <p:sp>
        <p:nvSpPr>
          <p:cNvPr id="86" name="Google Shape;86;p17"/>
          <p:cNvSpPr txBox="1"/>
          <p:nvPr/>
        </p:nvSpPr>
        <p:spPr>
          <a:xfrm>
            <a:off x="457000" y="3764525"/>
            <a:ext cx="7213500" cy="47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l" sz="1300">
                <a:solidFill>
                  <a:schemeClr val="dk2"/>
                </a:solidFill>
              </a:rPr>
              <a:t>The dataset contains coding and non-coding sequences within 10,000 base pairs to some known annotated gene. The authors found that this approach yields better performance than training on full genomes.</a:t>
            </a:r>
            <a:endParaRPr sz="1300">
              <a:solidFill>
                <a:schemeClr val="dk2"/>
              </a:solidFill>
            </a:endParaRPr>
          </a:p>
        </p:txBody>
      </p:sp>
      <p:sp>
        <p:nvSpPr>
          <p:cNvPr id="87" name="Google Shape;87;p17"/>
          <p:cNvSpPr txBox="1"/>
          <p:nvPr/>
        </p:nvSpPr>
        <p:spPr>
          <a:xfrm>
            <a:off x="457000" y="888125"/>
            <a:ext cx="2258100" cy="253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pl">
                <a:solidFill>
                  <a:schemeClr val="dk2"/>
                </a:solidFill>
              </a:rPr>
              <a:t>OpenGenome2 - a new dataset compiled from curated, non-redundant nucleotide sequence data, totaling over</a:t>
            </a:r>
            <a:endParaRPr i="1">
              <a:solidFill>
                <a:schemeClr val="dk2"/>
              </a:solidFill>
            </a:endParaRPr>
          </a:p>
          <a:p>
            <a:pPr indent="0" lvl="0" marL="0" rtl="0" algn="l">
              <a:spcBef>
                <a:spcPts val="0"/>
              </a:spcBef>
              <a:spcAft>
                <a:spcPts val="0"/>
              </a:spcAft>
              <a:buNone/>
            </a:pPr>
            <a:r>
              <a:rPr i="1" lang="pl">
                <a:solidFill>
                  <a:schemeClr val="dk2"/>
                </a:solidFill>
              </a:rPr>
              <a:t> 8.8 trillion nucleotides from bacteria, archaea, eukarya, and bacteriophage</a:t>
            </a:r>
            <a:endParaRPr i="1">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8"/>
          <p:cNvSpPr txBox="1"/>
          <p:nvPr>
            <p:ph type="title"/>
          </p:nvPr>
        </p:nvSpPr>
        <p:spPr>
          <a:xfrm>
            <a:off x="213775" y="1601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l"/>
              <a:t>Training procedure: context window</a:t>
            </a:r>
            <a:endParaRPr/>
          </a:p>
        </p:txBody>
      </p:sp>
      <p:pic>
        <p:nvPicPr>
          <p:cNvPr id="93" name="Google Shape;93;p18"/>
          <p:cNvPicPr preferRelativeResize="0"/>
          <p:nvPr/>
        </p:nvPicPr>
        <p:blipFill>
          <a:blip r:embed="rId3">
            <a:alphaModFix/>
          </a:blip>
          <a:stretch>
            <a:fillRect/>
          </a:stretch>
        </p:blipFill>
        <p:spPr>
          <a:xfrm>
            <a:off x="152400" y="885275"/>
            <a:ext cx="8839201" cy="1984851"/>
          </a:xfrm>
          <a:prstGeom prst="rect">
            <a:avLst/>
          </a:prstGeom>
          <a:noFill/>
          <a:ln>
            <a:noFill/>
          </a:ln>
        </p:spPr>
      </p:pic>
      <p:sp>
        <p:nvSpPr>
          <p:cNvPr id="94" name="Google Shape;94;p18"/>
          <p:cNvSpPr txBox="1"/>
          <p:nvPr/>
        </p:nvSpPr>
        <p:spPr>
          <a:xfrm>
            <a:off x="152275" y="2870125"/>
            <a:ext cx="8839200" cy="198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800">
              <a:solidFill>
                <a:schemeClr val="dk2"/>
              </a:solidFill>
            </a:endParaRPr>
          </a:p>
        </p:txBody>
      </p:sp>
      <p:sp>
        <p:nvSpPr>
          <p:cNvPr id="95" name="Google Shape;95;p18"/>
          <p:cNvSpPr txBox="1"/>
          <p:nvPr/>
        </p:nvSpPr>
        <p:spPr>
          <a:xfrm>
            <a:off x="98575" y="2993900"/>
            <a:ext cx="6461400" cy="124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l" sz="1800">
                <a:solidFill>
                  <a:schemeClr val="dk2"/>
                </a:solidFill>
              </a:rPr>
              <a:t>The model is train in phases. Majority of tokens is consumed in the pretraining phase. </a:t>
            </a:r>
            <a:endParaRPr sz="1800">
              <a:solidFill>
                <a:schemeClr val="dk2"/>
              </a:solidFill>
            </a:endParaRPr>
          </a:p>
        </p:txBody>
      </p:sp>
      <p:pic>
        <p:nvPicPr>
          <p:cNvPr id="96" name="Google Shape;96;p18"/>
          <p:cNvPicPr preferRelativeResize="0"/>
          <p:nvPr/>
        </p:nvPicPr>
        <p:blipFill>
          <a:blip r:embed="rId4">
            <a:alphaModFix/>
          </a:blip>
          <a:stretch>
            <a:fillRect/>
          </a:stretch>
        </p:blipFill>
        <p:spPr>
          <a:xfrm>
            <a:off x="6559775" y="2725000"/>
            <a:ext cx="2275401" cy="23646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9"/>
          <p:cNvSpPr txBox="1"/>
          <p:nvPr>
            <p:ph type="title"/>
          </p:nvPr>
        </p:nvSpPr>
        <p:spPr>
          <a:xfrm>
            <a:off x="311700" y="1582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l"/>
              <a:t>Loss function</a:t>
            </a:r>
            <a:r>
              <a:rPr lang="pl"/>
              <a:t>:</a:t>
            </a:r>
            <a:r>
              <a:rPr lang="pl"/>
              <a:t> </a:t>
            </a:r>
            <a:r>
              <a:rPr b="1" lang="pl"/>
              <a:t>weighted </a:t>
            </a:r>
            <a:r>
              <a:rPr lang="pl"/>
              <a:t>cross entropy loss</a:t>
            </a:r>
            <a:endParaRPr/>
          </a:p>
        </p:txBody>
      </p:sp>
      <p:pic>
        <p:nvPicPr>
          <p:cNvPr id="102" name="Google Shape;102;p19"/>
          <p:cNvPicPr preferRelativeResize="0"/>
          <p:nvPr/>
        </p:nvPicPr>
        <p:blipFill>
          <a:blip r:embed="rId3">
            <a:alphaModFix/>
          </a:blip>
          <a:stretch>
            <a:fillRect/>
          </a:stretch>
        </p:blipFill>
        <p:spPr>
          <a:xfrm>
            <a:off x="2052625" y="1098425"/>
            <a:ext cx="5038725" cy="2124075"/>
          </a:xfrm>
          <a:prstGeom prst="rect">
            <a:avLst/>
          </a:prstGeom>
          <a:noFill/>
          <a:ln>
            <a:noFill/>
          </a:ln>
        </p:spPr>
      </p:pic>
      <p:sp>
        <p:nvSpPr>
          <p:cNvPr id="103" name="Google Shape;103;p19"/>
          <p:cNvSpPr txBox="1"/>
          <p:nvPr/>
        </p:nvSpPr>
        <p:spPr>
          <a:xfrm>
            <a:off x="442638" y="3540500"/>
            <a:ext cx="8258700" cy="118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l" sz="1800">
                <a:solidFill>
                  <a:schemeClr val="dk2"/>
                </a:solidFill>
              </a:rPr>
              <a:t>Repetitions are common in DNA. Repetitive regions are weighted less, so the model treats non-repetitive regions as more important. </a:t>
            </a:r>
            <a:endParaRPr sz="1800">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0"/>
          <p:cNvSpPr txBox="1"/>
          <p:nvPr>
            <p:ph type="title"/>
          </p:nvPr>
        </p:nvSpPr>
        <p:spPr>
          <a:xfrm>
            <a:off x="0" y="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l"/>
              <a:t>Embeddings</a:t>
            </a:r>
            <a:endParaRPr/>
          </a:p>
        </p:txBody>
      </p:sp>
      <p:pic>
        <p:nvPicPr>
          <p:cNvPr id="109" name="Google Shape;109;p20"/>
          <p:cNvPicPr preferRelativeResize="0"/>
          <p:nvPr/>
        </p:nvPicPr>
        <p:blipFill>
          <a:blip r:embed="rId3">
            <a:alphaModFix/>
          </a:blip>
          <a:stretch>
            <a:fillRect/>
          </a:stretch>
        </p:blipFill>
        <p:spPr>
          <a:xfrm>
            <a:off x="45250" y="508425"/>
            <a:ext cx="5826923" cy="4357675"/>
          </a:xfrm>
          <a:prstGeom prst="rect">
            <a:avLst/>
          </a:prstGeom>
          <a:noFill/>
          <a:ln>
            <a:noFill/>
          </a:ln>
        </p:spPr>
      </p:pic>
      <p:sp>
        <p:nvSpPr>
          <p:cNvPr id="110" name="Google Shape;110;p20"/>
          <p:cNvSpPr txBox="1"/>
          <p:nvPr/>
        </p:nvSpPr>
        <p:spPr>
          <a:xfrm>
            <a:off x="152400" y="4820400"/>
            <a:ext cx="51435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l" sz="900" u="sng">
                <a:solidFill>
                  <a:schemeClr val="accent5"/>
                </a:solidFill>
                <a:hlinkClick r:id="rId4">
                  <a:extLst>
                    <a:ext uri="{A12FA001-AC4F-418D-AE19-62706E023703}">
                      <ahyp:hlinkClr val="tx"/>
                    </a:ext>
                  </a:extLst>
                </a:hlinkClick>
              </a:rPr>
              <a:t>https://www.youtube.com/@3blue1brown</a:t>
            </a:r>
            <a:r>
              <a:rPr lang="pl" sz="900">
                <a:solidFill>
                  <a:schemeClr val="dk2"/>
                </a:solidFill>
              </a:rPr>
              <a:t> “Attention in transformers, step-by-step | DL6”</a:t>
            </a:r>
            <a:endParaRPr/>
          </a:p>
        </p:txBody>
      </p:sp>
      <p:sp>
        <p:nvSpPr>
          <p:cNvPr id="111" name="Google Shape;111;p20"/>
          <p:cNvSpPr txBox="1"/>
          <p:nvPr/>
        </p:nvSpPr>
        <p:spPr>
          <a:xfrm>
            <a:off x="7822400" y="140500"/>
            <a:ext cx="1200000" cy="114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112" name="Google Shape;112;p20"/>
          <p:cNvSpPr txBox="1"/>
          <p:nvPr/>
        </p:nvSpPr>
        <p:spPr>
          <a:xfrm>
            <a:off x="5357825" y="44050"/>
            <a:ext cx="3743400" cy="50994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pl" sz="1600">
                <a:solidFill>
                  <a:schemeClr val="dk2"/>
                </a:solidFill>
              </a:rPr>
              <a:t>Tokens</a:t>
            </a:r>
            <a:r>
              <a:rPr lang="pl" sz="1600">
                <a:solidFill>
                  <a:schemeClr val="dk2"/>
                </a:solidFill>
              </a:rPr>
              <a:t> are the smallest units of data the model processes</a:t>
            </a:r>
            <a:r>
              <a:rPr lang="pl" sz="1600">
                <a:solidFill>
                  <a:schemeClr val="dk2"/>
                </a:solidFill>
              </a:rPr>
              <a:t> </a:t>
            </a:r>
            <a:r>
              <a:rPr lang="pl">
                <a:solidFill>
                  <a:schemeClr val="dk2"/>
                </a:solidFill>
              </a:rPr>
              <a:t>(words in NLP, nucleotides in Evo).</a:t>
            </a:r>
            <a:endParaRPr sz="1600">
              <a:solidFill>
                <a:schemeClr val="dk2"/>
              </a:solidFill>
            </a:endParaRPr>
          </a:p>
          <a:p>
            <a:pPr indent="0" lvl="0" marL="0" rtl="0" algn="l">
              <a:spcBef>
                <a:spcPts val="0"/>
              </a:spcBef>
              <a:spcAft>
                <a:spcPts val="0"/>
              </a:spcAft>
              <a:buNone/>
            </a:pPr>
            <a:r>
              <a:t/>
            </a:r>
            <a:endParaRPr sz="1600">
              <a:solidFill>
                <a:schemeClr val="dk2"/>
              </a:solidFill>
            </a:endParaRPr>
          </a:p>
          <a:p>
            <a:pPr indent="0" lvl="0" marL="0" rtl="0" algn="l">
              <a:spcBef>
                <a:spcPts val="0"/>
              </a:spcBef>
              <a:spcAft>
                <a:spcPts val="0"/>
              </a:spcAft>
              <a:buNone/>
            </a:pPr>
            <a:r>
              <a:rPr b="1" lang="pl" sz="1600">
                <a:solidFill>
                  <a:schemeClr val="dk2"/>
                </a:solidFill>
              </a:rPr>
              <a:t>Embedding</a:t>
            </a:r>
            <a:r>
              <a:rPr lang="pl" sz="1600">
                <a:solidFill>
                  <a:schemeClr val="dk2"/>
                </a:solidFill>
              </a:rPr>
              <a:t> means representing each token as a vector in a high-dimensional space. </a:t>
            </a:r>
            <a:endParaRPr sz="1600">
              <a:solidFill>
                <a:schemeClr val="dk2"/>
              </a:solidFill>
            </a:endParaRPr>
          </a:p>
          <a:p>
            <a:pPr indent="0" lvl="0" marL="0" rtl="0" algn="l">
              <a:spcBef>
                <a:spcPts val="0"/>
              </a:spcBef>
              <a:spcAft>
                <a:spcPts val="0"/>
              </a:spcAft>
              <a:buNone/>
            </a:pPr>
            <a:r>
              <a:t/>
            </a:r>
            <a:endParaRPr sz="1600">
              <a:solidFill>
                <a:schemeClr val="dk2"/>
              </a:solidFill>
            </a:endParaRPr>
          </a:p>
          <a:p>
            <a:pPr indent="0" lvl="0" marL="0" rtl="0" algn="l">
              <a:spcBef>
                <a:spcPts val="0"/>
              </a:spcBef>
              <a:spcAft>
                <a:spcPts val="0"/>
              </a:spcAft>
              <a:buNone/>
            </a:pPr>
            <a:r>
              <a:rPr lang="pl" sz="1600">
                <a:solidFill>
                  <a:srgbClr val="990000"/>
                </a:solidFill>
              </a:rPr>
              <a:t>Does that mean we only have 4 vectors for A, C, T and G?</a:t>
            </a:r>
            <a:endParaRPr sz="1600">
              <a:solidFill>
                <a:srgbClr val="990000"/>
              </a:solidFill>
            </a:endParaRPr>
          </a:p>
          <a:p>
            <a:pPr indent="0" lvl="0" marL="0" rtl="0" algn="l">
              <a:spcBef>
                <a:spcPts val="0"/>
              </a:spcBef>
              <a:spcAft>
                <a:spcPts val="0"/>
              </a:spcAft>
              <a:buNone/>
            </a:pPr>
            <a:r>
              <a:rPr lang="pl" sz="1600">
                <a:solidFill>
                  <a:schemeClr val="dk2"/>
                </a:solidFill>
              </a:rPr>
              <a:t>No.</a:t>
            </a:r>
            <a:r>
              <a:rPr b="1" lang="pl" sz="1600">
                <a:solidFill>
                  <a:schemeClr val="dk2"/>
                </a:solidFill>
              </a:rPr>
              <a:t> </a:t>
            </a:r>
            <a:r>
              <a:rPr lang="pl" sz="1600">
                <a:solidFill>
                  <a:schemeClr val="dk2"/>
                </a:solidFill>
              </a:rPr>
              <a:t>Our embeddings must also encode position in the sequence. They do that using a technique called </a:t>
            </a:r>
            <a:r>
              <a:rPr b="1" lang="pl" sz="1600">
                <a:solidFill>
                  <a:schemeClr val="dk2"/>
                </a:solidFill>
              </a:rPr>
              <a:t>rotary positional embeddings</a:t>
            </a:r>
            <a:r>
              <a:rPr lang="pl" sz="1600">
                <a:solidFill>
                  <a:schemeClr val="dk2"/>
                </a:solidFill>
              </a:rPr>
              <a:t>.</a:t>
            </a:r>
            <a:endParaRPr sz="1600">
              <a:solidFill>
                <a:schemeClr val="dk2"/>
              </a:solidFill>
            </a:endParaRPr>
          </a:p>
          <a:p>
            <a:pPr indent="0" lvl="0" marL="0" rtl="0" algn="l">
              <a:spcBef>
                <a:spcPts val="0"/>
              </a:spcBef>
              <a:spcAft>
                <a:spcPts val="0"/>
              </a:spcAft>
              <a:buNone/>
            </a:pPr>
            <a:r>
              <a:t/>
            </a:r>
            <a:endParaRPr sz="1600">
              <a:solidFill>
                <a:schemeClr val="dk2"/>
              </a:solidFill>
            </a:endParaRPr>
          </a:p>
          <a:p>
            <a:pPr indent="0" lvl="0" marL="0" rtl="0" algn="l">
              <a:spcBef>
                <a:spcPts val="0"/>
              </a:spcBef>
              <a:spcAft>
                <a:spcPts val="0"/>
              </a:spcAft>
              <a:buNone/>
            </a:pPr>
            <a:r>
              <a:rPr lang="pl" sz="1600">
                <a:solidFill>
                  <a:schemeClr val="dk2"/>
                </a:solidFill>
              </a:rPr>
              <a:t>Tokens interact with each other to convey deeper meaning. But how to determine which tokens in a prompt interact with which?</a:t>
            </a:r>
            <a:endParaRPr sz="1600">
              <a:solidFill>
                <a:schemeClr val="dk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1"/>
          <p:cNvSpPr txBox="1"/>
          <p:nvPr>
            <p:ph type="title"/>
          </p:nvPr>
        </p:nvSpPr>
        <p:spPr>
          <a:xfrm>
            <a:off x="0" y="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l"/>
              <a:t>Attention </a:t>
            </a:r>
            <a:endParaRPr/>
          </a:p>
        </p:txBody>
      </p:sp>
      <p:pic>
        <p:nvPicPr>
          <p:cNvPr id="118" name="Google Shape;118;p21"/>
          <p:cNvPicPr preferRelativeResize="0"/>
          <p:nvPr/>
        </p:nvPicPr>
        <p:blipFill>
          <a:blip r:embed="rId3">
            <a:alphaModFix/>
          </a:blip>
          <a:stretch>
            <a:fillRect/>
          </a:stretch>
        </p:blipFill>
        <p:spPr>
          <a:xfrm>
            <a:off x="2155690" y="1167975"/>
            <a:ext cx="4832610" cy="5143500"/>
          </a:xfrm>
          <a:prstGeom prst="rect">
            <a:avLst/>
          </a:prstGeom>
          <a:noFill/>
          <a:ln>
            <a:noFill/>
          </a:ln>
          <a:effectLst>
            <a:outerShdw rotWithShape="0" algn="bl" dir="19620000" dist="57150">
              <a:srgbClr val="000000">
                <a:alpha val="50000"/>
              </a:srgbClr>
            </a:outerShdw>
          </a:effectLst>
        </p:spPr>
      </p:pic>
      <p:sp>
        <p:nvSpPr>
          <p:cNvPr id="119" name="Google Shape;119;p21"/>
          <p:cNvSpPr txBox="1"/>
          <p:nvPr/>
        </p:nvSpPr>
        <p:spPr>
          <a:xfrm>
            <a:off x="7286413" y="4667700"/>
            <a:ext cx="2795700" cy="39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l">
                <a:solidFill>
                  <a:schemeClr val="dk2"/>
                </a:solidFill>
              </a:rPr>
              <a:t>Vaswani et al. 2017</a:t>
            </a:r>
            <a:endParaRPr>
              <a:solidFill>
                <a:schemeClr val="dk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