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62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14520-E23D-5D01-A683-E2F7269F08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0F0E0B-3F03-90DE-3A5B-D7E3F1BCB0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39C0E-92BB-8EAE-8646-45ECC3329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6E5A-3C41-434E-A9D5-8828CDF7DBD0}" type="datetimeFigureOut">
              <a:rPr lang="pl-PL" smtClean="0"/>
              <a:t>24.03.2025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BD7D1-ED56-F3CF-4084-566204363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D76BE-FE02-E8A1-EB42-041B94ED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CEA9-8B4D-4022-90EC-945C2F2E61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5890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37EFC-E8A6-0382-BF68-3620402EA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EA658B-E91B-99E4-4780-D0E92C109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9E5A7-AA7E-5D12-BEB0-98AFA1716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6E5A-3C41-434E-A9D5-8828CDF7DBD0}" type="datetimeFigureOut">
              <a:rPr lang="pl-PL" smtClean="0"/>
              <a:t>24.03.2025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A42E0-68FC-918C-2E9D-4C517BF67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2416A-A459-5716-3F58-BD48CB12E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CEA9-8B4D-4022-90EC-945C2F2E61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3593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D5B647-225D-20D4-8CF7-A40B9C4BC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D12092-4E3D-21A7-2B2F-64202BA3C7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4AE64-0C6B-AEAB-BEA5-573E1CA86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6E5A-3C41-434E-A9D5-8828CDF7DBD0}" type="datetimeFigureOut">
              <a:rPr lang="pl-PL" smtClean="0"/>
              <a:t>24.03.2025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2C4E2-4722-50ED-EAE8-D7F4A115D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68DD5-48D1-1339-256A-752A5A5A5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CEA9-8B4D-4022-90EC-945C2F2E61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8898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6011F-3903-CB3E-83CD-A3FDE3E22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9D027-0C27-4951-37A8-921CA7378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84101-A679-24D3-028F-B8CDE3306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6E5A-3C41-434E-A9D5-8828CDF7DBD0}" type="datetimeFigureOut">
              <a:rPr lang="pl-PL" smtClean="0"/>
              <a:t>24.03.2025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33B3A-9AD7-4154-E355-1B102252E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B3AEE-49E1-C69E-BAA1-E089D18E6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CEA9-8B4D-4022-90EC-945C2F2E61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192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F0C61-E190-63F2-D98F-2E1DB2A62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45407-6C58-4F51-9ED0-5D77359F9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6947B-09BE-BBFB-AAF0-15BCCE5D4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6E5A-3C41-434E-A9D5-8828CDF7DBD0}" type="datetimeFigureOut">
              <a:rPr lang="pl-PL" smtClean="0"/>
              <a:t>24.03.2025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389A0-892E-1F6F-7319-E004F6D71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EDEE4-2C87-1ED4-C007-D398C1CF0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CEA9-8B4D-4022-90EC-945C2F2E61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2919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471B2-977D-C0F2-FFF1-AFA6C5D5E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D9C41-4FB9-79B6-E2F3-C440896B2A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98D15E-D827-8DB7-285F-FFFAB9F32E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AD299B-B35C-5D26-5F3B-114136953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6E5A-3C41-434E-A9D5-8828CDF7DBD0}" type="datetimeFigureOut">
              <a:rPr lang="pl-PL" smtClean="0"/>
              <a:t>24.03.2025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EBFE12-093B-4A70-E39C-4DEEF5DBF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30AF85-453E-A188-7A5D-6A7A0E9F2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CEA9-8B4D-4022-90EC-945C2F2E61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706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74E82-B13E-6FBD-7736-A87D556D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ECFDF-4628-117A-0C00-D0D63B907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992D85-F700-47FB-066B-A189B8EE6C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E3C009-ECC8-BC6D-9EF5-01AA8BC84E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C995AD-92B1-3737-3A42-340FA5E13F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D0044E-5BBB-4366-997E-5EF64EFC9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6E5A-3C41-434E-A9D5-8828CDF7DBD0}" type="datetimeFigureOut">
              <a:rPr lang="pl-PL" smtClean="0"/>
              <a:t>24.03.2025</a:t>
            </a:fld>
            <a:endParaRPr lang="pl-P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F8CCFD-BED1-08B4-8D1A-DB047D30A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860CF1-629F-BF7C-7958-E6071C804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CEA9-8B4D-4022-90EC-945C2F2E61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0163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3BB15-9FED-B8F6-0BCB-D6AEF581D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B07E0E-6A14-1C1F-781F-A96D440AF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6E5A-3C41-434E-A9D5-8828CDF7DBD0}" type="datetimeFigureOut">
              <a:rPr lang="pl-PL" smtClean="0"/>
              <a:t>24.03.2025</a:t>
            </a:fld>
            <a:endParaRPr lang="pl-P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04DA55-8129-EF72-B0E2-403647D28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CE4E11-5E1E-7629-82CD-661A5C381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CEA9-8B4D-4022-90EC-945C2F2E61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0887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582158-E5A0-3629-F2E3-6D07A54A9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6E5A-3C41-434E-A9D5-8828CDF7DBD0}" type="datetimeFigureOut">
              <a:rPr lang="pl-PL" smtClean="0"/>
              <a:t>24.03.2025</a:t>
            </a:fld>
            <a:endParaRPr lang="pl-P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867409-9914-734E-9F31-62C07C9B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C36C2C-E5FF-338F-191A-BCE9EDB65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CEA9-8B4D-4022-90EC-945C2F2E61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0162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0512B-5C1D-37F4-2CEC-A1281D8E4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3E45D-842F-4757-2761-A4CAF283A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7E0712-A04A-3F7B-30E2-4ED95292D3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FBE61B-9DAA-2779-1C57-76B04BF3D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6E5A-3C41-434E-A9D5-8828CDF7DBD0}" type="datetimeFigureOut">
              <a:rPr lang="pl-PL" smtClean="0"/>
              <a:t>24.03.2025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A1A76A-7E73-72A6-1605-4B40F4E0D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4B7F63-3335-7FA7-A837-C3C47956A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CEA9-8B4D-4022-90EC-945C2F2E61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963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21300-39CC-68FA-6AD7-FDE1D0ECC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92CB1F-D928-292E-CC0A-C92697FE6F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210645-F044-227A-738A-58FE1B5418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0F3FF8-DB35-0638-CBD0-41E95862C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6E5A-3C41-434E-A9D5-8828CDF7DBD0}" type="datetimeFigureOut">
              <a:rPr lang="pl-PL" smtClean="0"/>
              <a:t>24.03.2025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F64C99-A9A6-57AC-A151-20B439392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CA321F-608E-3414-3A52-4F2E7D85A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CEA9-8B4D-4022-90EC-945C2F2E61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1546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C3000C-D4CC-DA2B-267A-50453460C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DD16B8-5552-D5EF-785D-B17C8AF38F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9D3CA-79F0-68FE-E961-6EF7163C1D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66E5A-3C41-434E-A9D5-8828CDF7DBD0}" type="datetimeFigureOut">
              <a:rPr lang="pl-PL" smtClean="0"/>
              <a:t>24.03.2025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DB327-2312-FCB3-F37E-133FD27FCF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A2777-3956-CACE-2C11-CDBA72101A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0CEA9-8B4D-4022-90EC-945C2F2E61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0498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3F478-30E6-CF66-7DA4-7B3D35718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9699"/>
            <a:ext cx="9144000" cy="2387600"/>
          </a:xfrm>
        </p:spPr>
        <p:txBody>
          <a:bodyPr>
            <a:normAutofit/>
          </a:bodyPr>
          <a:lstStyle/>
          <a:p>
            <a:r>
              <a:rPr lang="pl-PL" b="1" dirty="0"/>
              <a:t>MMseqs2</a:t>
            </a:r>
            <a:br>
              <a:rPr lang="pl-PL" dirty="0"/>
            </a:br>
            <a:r>
              <a:rPr lang="pl-PL" sz="4800" dirty="0" err="1"/>
              <a:t>ultrafast</a:t>
            </a:r>
            <a:r>
              <a:rPr lang="pl-PL" sz="4800" dirty="0"/>
              <a:t> and </a:t>
            </a:r>
            <a:r>
              <a:rPr lang="pl-PL" sz="4800" dirty="0" err="1"/>
              <a:t>sensitive</a:t>
            </a:r>
            <a:r>
              <a:rPr lang="pl-PL" sz="4800" dirty="0"/>
              <a:t> </a:t>
            </a:r>
            <a:r>
              <a:rPr lang="pl-PL" sz="4800" dirty="0" err="1"/>
              <a:t>sequence</a:t>
            </a:r>
            <a:r>
              <a:rPr lang="pl-PL" sz="4800" dirty="0"/>
              <a:t> </a:t>
            </a:r>
            <a:r>
              <a:rPr lang="pl-PL" sz="4800" dirty="0" err="1"/>
              <a:t>comparison</a:t>
            </a:r>
            <a:endParaRPr lang="pl-P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BD4814-563D-DD92-2DC0-C757644D6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362" y="3600702"/>
            <a:ext cx="3709276" cy="262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16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F3261C-B8F4-AFEF-0E47-2445C79DE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2633" y="1096555"/>
            <a:ext cx="6246733" cy="5185589"/>
          </a:xfrm>
        </p:spPr>
      </p:pic>
    </p:spTree>
    <p:extLst>
      <p:ext uri="{BB962C8B-B14F-4D97-AF65-F5344CB8AC3E}">
        <p14:creationId xmlns:p14="http://schemas.microsoft.com/office/powerpoint/2010/main" val="715791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5665ED-6F7B-8779-9FAD-30E789D859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862" y="1457867"/>
            <a:ext cx="7732275" cy="4351338"/>
          </a:xfrm>
        </p:spPr>
      </p:pic>
    </p:spTree>
    <p:extLst>
      <p:ext uri="{BB962C8B-B14F-4D97-AF65-F5344CB8AC3E}">
        <p14:creationId xmlns:p14="http://schemas.microsoft.com/office/powerpoint/2010/main" val="3892837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EDEC1-B747-3573-B31D-CD3A9971B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9651DB-315B-3C55-345D-6FA5DB56D3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11" y="1630257"/>
            <a:ext cx="4869889" cy="4480482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E035CE-618A-3278-0B31-B3E444E849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217" y="1751063"/>
            <a:ext cx="3162300" cy="1447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4FEEF7-48E2-C8E4-B012-74066646A2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399" y="3330520"/>
            <a:ext cx="2366000" cy="169817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F156E9F-BFD4-A982-2185-A27B129C9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132" y="214172"/>
            <a:ext cx="9500937" cy="1003858"/>
          </a:xfrm>
        </p:spPr>
        <p:txBody>
          <a:bodyPr/>
          <a:lstStyle/>
          <a:p>
            <a:pPr algn="ctr"/>
            <a:r>
              <a:rPr lang="pl-PL" b="1" dirty="0"/>
              <a:t>Reference </a:t>
            </a:r>
            <a:r>
              <a:rPr lang="pl-PL" b="1" dirty="0" err="1"/>
              <a:t>Overload</a:t>
            </a:r>
            <a:endParaRPr lang="pl-PL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60602B7-9D58-CEFC-773D-BDE4B70B26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094" y="5179696"/>
            <a:ext cx="3280611" cy="92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137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7E3361A-9B4B-7A36-A485-C76925A46E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196" y="1253331"/>
            <a:ext cx="8309607" cy="4351338"/>
          </a:xfrm>
        </p:spPr>
      </p:pic>
    </p:spTree>
    <p:extLst>
      <p:ext uri="{BB962C8B-B14F-4D97-AF65-F5344CB8AC3E}">
        <p14:creationId xmlns:p14="http://schemas.microsoft.com/office/powerpoint/2010/main" val="2660955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D09D2D-2132-4BDF-A830-A3ECE8374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E8078-7B81-5904-34AC-ED04458E40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9699"/>
            <a:ext cx="9144000" cy="2387600"/>
          </a:xfrm>
        </p:spPr>
        <p:txBody>
          <a:bodyPr>
            <a:normAutofit/>
          </a:bodyPr>
          <a:lstStyle/>
          <a:p>
            <a:r>
              <a:rPr lang="pl-PL" b="1" dirty="0"/>
              <a:t>MMseqs2</a:t>
            </a:r>
            <a:br>
              <a:rPr lang="pl-PL" dirty="0"/>
            </a:br>
            <a:r>
              <a:rPr lang="pl-PL" sz="4800" dirty="0" err="1"/>
              <a:t>ultrafast</a:t>
            </a:r>
            <a:r>
              <a:rPr lang="pl-PL" sz="4800" dirty="0"/>
              <a:t> and </a:t>
            </a:r>
            <a:r>
              <a:rPr lang="pl-PL" sz="4800" dirty="0" err="1"/>
              <a:t>sensitive</a:t>
            </a:r>
            <a:r>
              <a:rPr lang="pl-PL" sz="4800" dirty="0"/>
              <a:t> </a:t>
            </a:r>
            <a:r>
              <a:rPr lang="pl-PL" sz="4800" dirty="0" err="1"/>
              <a:t>sequence</a:t>
            </a:r>
            <a:r>
              <a:rPr lang="pl-PL" sz="4800" dirty="0"/>
              <a:t> </a:t>
            </a:r>
            <a:r>
              <a:rPr lang="pl-PL" sz="4800" dirty="0" err="1"/>
              <a:t>comparison</a:t>
            </a:r>
            <a:endParaRPr lang="pl-P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7DA8A8-B7D8-D12C-DF00-09C6227FC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362" y="3600702"/>
            <a:ext cx="3709276" cy="26207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9CD914-BABB-49D0-0573-762E6D7B78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486" y="443694"/>
            <a:ext cx="8261684" cy="315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835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A51D4-56CB-ADA3-D4CB-92C9DA1EB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897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dirty="0"/>
              <a:t>„A </a:t>
            </a:r>
            <a:r>
              <a:rPr lang="pl-PL" dirty="0" err="1"/>
              <a:t>good</a:t>
            </a:r>
            <a:r>
              <a:rPr lang="pl-PL" dirty="0"/>
              <a:t> </a:t>
            </a:r>
            <a:r>
              <a:rPr lang="pl-PL" dirty="0" err="1"/>
              <a:t>prefilter</a:t>
            </a:r>
            <a:r>
              <a:rPr lang="pl-PL" dirty="0"/>
              <a:t> </a:t>
            </a:r>
            <a:r>
              <a:rPr lang="pl-PL" dirty="0" err="1"/>
              <a:t>reduces</a:t>
            </a:r>
            <a:r>
              <a:rPr lang="pl-PL" dirty="0"/>
              <a:t> the </a:t>
            </a:r>
            <a:r>
              <a:rPr lang="pl-PL" dirty="0" err="1"/>
              <a:t>search</a:t>
            </a:r>
            <a:r>
              <a:rPr lang="pl-PL" dirty="0"/>
              <a:t> </a:t>
            </a:r>
            <a:r>
              <a:rPr lang="pl-PL" dirty="0" err="1"/>
              <a:t>space</a:t>
            </a:r>
            <a:r>
              <a:rPr lang="pl-PL" dirty="0"/>
              <a:t> by a </a:t>
            </a:r>
            <a:r>
              <a:rPr lang="pl-PL" dirty="0" err="1"/>
              <a:t>factor</a:t>
            </a:r>
            <a:r>
              <a:rPr lang="pl-PL" dirty="0"/>
              <a:t> of 10^5 </a:t>
            </a:r>
            <a:r>
              <a:rPr lang="pl-PL" dirty="0" err="1"/>
              <a:t>while</a:t>
            </a:r>
            <a:r>
              <a:rPr lang="pl-PL" dirty="0"/>
              <a:t> </a:t>
            </a:r>
            <a:r>
              <a:rPr lang="pl-PL" dirty="0" err="1"/>
              <a:t>losing</a:t>
            </a:r>
            <a:r>
              <a:rPr lang="pl-PL" dirty="0"/>
              <a:t> </a:t>
            </a:r>
            <a:r>
              <a:rPr lang="pl-PL" dirty="0" err="1"/>
              <a:t>few</a:t>
            </a:r>
            <a:r>
              <a:rPr lang="pl-PL" dirty="0"/>
              <a:t> </a:t>
            </a:r>
            <a:r>
              <a:rPr lang="pl-PL" dirty="0" err="1"/>
              <a:t>true</a:t>
            </a:r>
            <a:r>
              <a:rPr lang="pl-PL" dirty="0"/>
              <a:t> </a:t>
            </a:r>
            <a:r>
              <a:rPr lang="pl-PL" dirty="0" err="1"/>
              <a:t>positives</a:t>
            </a:r>
            <a:r>
              <a:rPr lang="pl-PL" dirty="0"/>
              <a:t>”</a:t>
            </a:r>
          </a:p>
        </p:txBody>
      </p:sp>
      <p:sp>
        <p:nvSpPr>
          <p:cNvPr id="4" name="Cylinder 3">
            <a:extLst>
              <a:ext uri="{FF2B5EF4-FFF2-40B4-BE49-F238E27FC236}">
                <a16:creationId xmlns:a16="http://schemas.microsoft.com/office/drawing/2014/main" id="{EBBA72A4-6281-39D7-E463-F99C76A4D456}"/>
              </a:ext>
            </a:extLst>
          </p:cNvPr>
          <p:cNvSpPr/>
          <p:nvPr/>
        </p:nvSpPr>
        <p:spPr>
          <a:xfrm>
            <a:off x="2330117" y="3095116"/>
            <a:ext cx="2334126" cy="1239253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Cylinder 4">
            <a:extLst>
              <a:ext uri="{FF2B5EF4-FFF2-40B4-BE49-F238E27FC236}">
                <a16:creationId xmlns:a16="http://schemas.microsoft.com/office/drawing/2014/main" id="{DB8ABF61-AC49-FF95-41A2-D8B555078D76}"/>
              </a:ext>
            </a:extLst>
          </p:cNvPr>
          <p:cNvSpPr/>
          <p:nvPr/>
        </p:nvSpPr>
        <p:spPr>
          <a:xfrm>
            <a:off x="8428119" y="3549313"/>
            <a:ext cx="1175084" cy="348915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D19049-C7AB-30C7-AA9E-A3553DB6240F}"/>
              </a:ext>
            </a:extLst>
          </p:cNvPr>
          <p:cNvSpPr txBox="1"/>
          <p:nvPr/>
        </p:nvSpPr>
        <p:spPr>
          <a:xfrm>
            <a:off x="2546685" y="4334369"/>
            <a:ext cx="19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10^8 </a:t>
            </a:r>
            <a:r>
              <a:rPr lang="pl-PL" dirty="0" err="1"/>
              <a:t>sequences</a:t>
            </a:r>
            <a:endParaRPr lang="pl-P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0B2B7A-55AC-21B1-7F65-6BB3F0DAAA54}"/>
              </a:ext>
            </a:extLst>
          </p:cNvPr>
          <p:cNvSpPr txBox="1"/>
          <p:nvPr/>
        </p:nvSpPr>
        <p:spPr>
          <a:xfrm>
            <a:off x="8065166" y="4334369"/>
            <a:ext cx="19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10^3 </a:t>
            </a:r>
            <a:r>
              <a:rPr lang="pl-PL" dirty="0" err="1"/>
              <a:t>sequences</a:t>
            </a:r>
            <a:endParaRPr lang="pl-PL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310593B-8819-9E77-EE75-2ECC1C58D79F}"/>
              </a:ext>
            </a:extLst>
          </p:cNvPr>
          <p:cNvSpPr/>
          <p:nvPr/>
        </p:nvSpPr>
        <p:spPr>
          <a:xfrm>
            <a:off x="5780169" y="3627512"/>
            <a:ext cx="1532023" cy="17445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7467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EFD0BE-D90D-90E5-788E-D6D76224B7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357" y="1583531"/>
            <a:ext cx="8235285" cy="4351338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35D5F40-A2C7-3B25-ADD5-CCE146F1FE12}"/>
              </a:ext>
            </a:extLst>
          </p:cNvPr>
          <p:cNvSpPr txBox="1">
            <a:spLocks/>
          </p:cNvSpPr>
          <p:nvPr/>
        </p:nvSpPr>
        <p:spPr>
          <a:xfrm>
            <a:off x="1333500" y="120399"/>
            <a:ext cx="9144000" cy="18227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b="1" dirty="0"/>
              <a:t>MMseqs2 – in a </a:t>
            </a:r>
            <a:r>
              <a:rPr lang="pl-PL" sz="3200" b="1" dirty="0" err="1"/>
              <a:t>search</a:t>
            </a:r>
            <a:r>
              <a:rPr lang="pl-PL" sz="3200" b="1" dirty="0"/>
              <a:t> of 7-mers</a:t>
            </a:r>
            <a:br>
              <a:rPr lang="pl-PL" sz="3200" dirty="0"/>
            </a:br>
            <a:endParaRPr lang="pl-PL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DAD700-3399-6B9D-81AB-7F61D99F2149}"/>
              </a:ext>
            </a:extLst>
          </p:cNvPr>
          <p:cNvSpPr txBox="1"/>
          <p:nvPr/>
        </p:nvSpPr>
        <p:spPr>
          <a:xfrm>
            <a:off x="-50800" y="6427113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dirty="0" err="1">
                <a:solidFill>
                  <a:srgbClr val="222222"/>
                </a:solidFill>
                <a:effectLst/>
                <a:latin typeface="+mj-lt"/>
              </a:rPr>
              <a:t>Steinegger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+mj-lt"/>
              </a:rPr>
              <a:t>, M., </a:t>
            </a:r>
            <a:r>
              <a:rPr lang="en-US" sz="1100" b="0" i="0" dirty="0" err="1">
                <a:solidFill>
                  <a:srgbClr val="222222"/>
                </a:solidFill>
                <a:effectLst/>
                <a:latin typeface="+mj-lt"/>
              </a:rPr>
              <a:t>Söding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+mj-lt"/>
              </a:rPr>
              <a:t>, J. MMseqs2 enables sensitive protein sequence searching for the analysis of massive data sets. 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+mj-lt"/>
              </a:rPr>
              <a:t>Nat </a:t>
            </a:r>
            <a:r>
              <a:rPr lang="en-US" sz="1100" b="0" i="1" dirty="0" err="1">
                <a:solidFill>
                  <a:srgbClr val="222222"/>
                </a:solidFill>
                <a:effectLst/>
                <a:latin typeface="+mj-lt"/>
              </a:rPr>
              <a:t>Biotechnol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+mj-lt"/>
              </a:rPr>
              <a:t> </a:t>
            </a:r>
            <a:r>
              <a:rPr lang="en-US" sz="1100" b="1" i="0" dirty="0">
                <a:solidFill>
                  <a:srgbClr val="222222"/>
                </a:solidFill>
                <a:effectLst/>
                <a:latin typeface="+mj-lt"/>
              </a:rPr>
              <a:t>35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+mj-lt"/>
              </a:rPr>
              <a:t>, 1026–1028 (2017). https://doi.org/10.1038/nbt.3988</a:t>
            </a:r>
            <a:endParaRPr lang="pl-PL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322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185F20-9862-5799-458A-480928866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CCE4D36-E728-54CC-030D-D8BB02102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5" y="1926513"/>
            <a:ext cx="7524749" cy="30049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56604FD-F59D-6CAA-2190-D8994A817632}"/>
              </a:ext>
            </a:extLst>
          </p:cNvPr>
          <p:cNvSpPr txBox="1"/>
          <p:nvPr/>
        </p:nvSpPr>
        <p:spPr>
          <a:xfrm>
            <a:off x="-50800" y="6427113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dirty="0" err="1">
                <a:solidFill>
                  <a:srgbClr val="222222"/>
                </a:solidFill>
                <a:effectLst/>
                <a:latin typeface="+mj-lt"/>
              </a:rPr>
              <a:t>Steinegger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+mj-lt"/>
              </a:rPr>
              <a:t>, M., </a:t>
            </a:r>
            <a:r>
              <a:rPr lang="en-US" sz="1100" b="0" i="0" dirty="0" err="1">
                <a:solidFill>
                  <a:srgbClr val="222222"/>
                </a:solidFill>
                <a:effectLst/>
                <a:latin typeface="+mj-lt"/>
              </a:rPr>
              <a:t>Söding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+mj-lt"/>
              </a:rPr>
              <a:t>, J. MMseqs2 enables sensitive protein sequence searching for the analysis of massive data sets. 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+mj-lt"/>
              </a:rPr>
              <a:t>Nat </a:t>
            </a:r>
            <a:r>
              <a:rPr lang="en-US" sz="1100" b="0" i="1" dirty="0" err="1">
                <a:solidFill>
                  <a:srgbClr val="222222"/>
                </a:solidFill>
                <a:effectLst/>
                <a:latin typeface="+mj-lt"/>
              </a:rPr>
              <a:t>Biotechnol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+mj-lt"/>
              </a:rPr>
              <a:t> </a:t>
            </a:r>
            <a:r>
              <a:rPr lang="en-US" sz="1100" b="1" i="0" dirty="0">
                <a:solidFill>
                  <a:srgbClr val="222222"/>
                </a:solidFill>
                <a:effectLst/>
                <a:latin typeface="+mj-lt"/>
              </a:rPr>
              <a:t>35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+mj-lt"/>
              </a:rPr>
              <a:t>, 1026–1028 (2017). https://doi.org/10.1038/nbt.3988</a:t>
            </a:r>
            <a:endParaRPr lang="pl-PL" sz="1100" dirty="0">
              <a:latin typeface="+mj-lt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2BF4876-6803-BB41-0059-1D3B5C94DB4F}"/>
              </a:ext>
            </a:extLst>
          </p:cNvPr>
          <p:cNvSpPr txBox="1">
            <a:spLocks/>
          </p:cNvSpPr>
          <p:nvPr/>
        </p:nvSpPr>
        <p:spPr>
          <a:xfrm>
            <a:off x="1333500" y="120399"/>
            <a:ext cx="9144000" cy="18227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b="1" dirty="0" err="1"/>
              <a:t>Alignment</a:t>
            </a:r>
            <a:r>
              <a:rPr lang="pl-PL" sz="3200" b="1" dirty="0"/>
              <a:t> </a:t>
            </a:r>
            <a:r>
              <a:rPr lang="pl-PL" sz="3200" b="1" dirty="0" err="1"/>
              <a:t>propagation</a:t>
            </a:r>
            <a:br>
              <a:rPr lang="pl-PL" sz="3200" dirty="0"/>
            </a:b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429065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926284-A2D3-A216-ED96-28434A82D1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813" y="1500188"/>
            <a:ext cx="5806373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3502F8-A0B7-2CD5-05C9-77713370BB0C}"/>
              </a:ext>
            </a:extLst>
          </p:cNvPr>
          <p:cNvSpPr txBox="1"/>
          <p:nvPr/>
        </p:nvSpPr>
        <p:spPr>
          <a:xfrm>
            <a:off x="-50800" y="6427113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dirty="0" err="1">
                <a:solidFill>
                  <a:srgbClr val="222222"/>
                </a:solidFill>
                <a:effectLst/>
                <a:latin typeface="+mj-lt"/>
              </a:rPr>
              <a:t>Steinegger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+mj-lt"/>
              </a:rPr>
              <a:t>, M., </a:t>
            </a:r>
            <a:r>
              <a:rPr lang="en-US" sz="1100" b="0" i="0" dirty="0" err="1">
                <a:solidFill>
                  <a:srgbClr val="222222"/>
                </a:solidFill>
                <a:effectLst/>
                <a:latin typeface="+mj-lt"/>
              </a:rPr>
              <a:t>Söding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+mj-lt"/>
              </a:rPr>
              <a:t>, J. MMseqs2 enables sensitive protein sequence searching for the analysis of massive data sets. 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+mj-lt"/>
              </a:rPr>
              <a:t>Nat </a:t>
            </a:r>
            <a:r>
              <a:rPr lang="en-US" sz="1100" b="0" i="1" dirty="0" err="1">
                <a:solidFill>
                  <a:srgbClr val="222222"/>
                </a:solidFill>
                <a:effectLst/>
                <a:latin typeface="+mj-lt"/>
              </a:rPr>
              <a:t>Biotechnol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+mj-lt"/>
              </a:rPr>
              <a:t> </a:t>
            </a:r>
            <a:r>
              <a:rPr lang="en-US" sz="1100" b="1" i="0" dirty="0">
                <a:solidFill>
                  <a:srgbClr val="222222"/>
                </a:solidFill>
                <a:effectLst/>
                <a:latin typeface="+mj-lt"/>
              </a:rPr>
              <a:t>35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+mj-lt"/>
              </a:rPr>
              <a:t>, 1026–1028 (2017). https://doi.org/10.1038/nbt.3988</a:t>
            </a:r>
            <a:endParaRPr lang="pl-PL" sz="1100" dirty="0"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AB6BF4-B5F5-9D76-2E30-61E8AFAD5406}"/>
              </a:ext>
            </a:extLst>
          </p:cNvPr>
          <p:cNvSpPr txBox="1">
            <a:spLocks/>
          </p:cNvSpPr>
          <p:nvPr/>
        </p:nvSpPr>
        <p:spPr>
          <a:xfrm>
            <a:off x="1473200" y="95123"/>
            <a:ext cx="9144000" cy="18227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b="1" dirty="0"/>
              <a:t>MMseqs2 vs </a:t>
            </a:r>
            <a:r>
              <a:rPr lang="pl-PL" sz="3200" b="1" dirty="0" err="1"/>
              <a:t>other</a:t>
            </a:r>
            <a:r>
              <a:rPr lang="pl-PL" sz="3200" b="1" dirty="0"/>
              <a:t> </a:t>
            </a:r>
            <a:r>
              <a:rPr lang="pl-PL" sz="3200" b="1" dirty="0" err="1"/>
              <a:t>algorithms</a:t>
            </a:r>
            <a:br>
              <a:rPr lang="pl-PL" sz="3200" dirty="0"/>
            </a:b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1198533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178</Words>
  <Application>Microsoft Office PowerPoint</Application>
  <PresentationFormat>Widescreen</PresentationFormat>
  <Paragraphs>12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MMseqs2 ultrafast and sensitive sequence comparison</vt:lpstr>
      <vt:lpstr>PowerPoint Presentation</vt:lpstr>
      <vt:lpstr>Reference Overload</vt:lpstr>
      <vt:lpstr>PowerPoint Presentation</vt:lpstr>
      <vt:lpstr>MMseqs2 ultrafast and sensitive sequence comparison</vt:lpstr>
      <vt:lpstr>„A good prefilter reduces the search space by a factor of 10^5 while losing few true positives”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Stanisław Gołębiewski</dc:creator>
  <cp:lastModifiedBy>Stanisław Gołębiewski</cp:lastModifiedBy>
  <cp:revision>1</cp:revision>
  <dcterms:created xsi:type="dcterms:W3CDTF">2025-03-24T01:05:56Z</dcterms:created>
  <dcterms:modified xsi:type="dcterms:W3CDTF">2025-03-24T01:45:11Z</dcterms:modified>
</cp:coreProperties>
</file>